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15"/>
  </p:notesMasterIdLst>
  <p:sldIdLst>
    <p:sldId id="256" r:id="rId3"/>
    <p:sldId id="262" r:id="rId4"/>
    <p:sldId id="257" r:id="rId5"/>
    <p:sldId id="258" r:id="rId6"/>
    <p:sldId id="259" r:id="rId7"/>
    <p:sldId id="260" r:id="rId8"/>
    <p:sldId id="261" r:id="rId9"/>
    <p:sldId id="263" r:id="rId10"/>
    <p:sldId id="267" r:id="rId11"/>
    <p:sldId id="290" r:id="rId12"/>
    <p:sldId id="291" r:id="rId13"/>
    <p:sldId id="293"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440E7-13D4-4183-9F2F-A951217FEBF4}" type="doc">
      <dgm:prSet loTypeId="urn:microsoft.com/office/officeart/2005/8/layout/hProcess6" loCatId="process" qsTypeId="urn:microsoft.com/office/officeart/2005/8/quickstyle/simple1" qsCatId="simple" csTypeId="urn:microsoft.com/office/officeart/2005/8/colors/accent1_2" csCatId="accent1" phldr="1"/>
      <dgm:spPr/>
    </dgm:pt>
    <dgm:pt modelId="{7254DB83-D0DA-484B-8B07-5E33703CE7D0}">
      <dgm:prSet phldrT="[Text]" custT="1"/>
      <dgm:spPr/>
      <dgm:t>
        <a:bodyPr/>
        <a:lstStyle/>
        <a:p>
          <a:pPr algn="l"/>
          <a:r>
            <a:rPr lang="fr-FR" sz="1100" dirty="0">
              <a:latin typeface="Brandon Grotesque Regular" panose="020B0503020203060202" pitchFamily="34" charset="0"/>
            </a:rPr>
            <a:t>0- 300 $</a:t>
          </a:r>
        </a:p>
      </dgm:t>
    </dgm:pt>
    <dgm:pt modelId="{5F8F4462-39C6-4C90-9CDE-9CD532C5DBA1}" type="parTrans" cxnId="{FEC7FAD7-DFAB-4A17-9223-C1CF8B827C78}">
      <dgm:prSet/>
      <dgm:spPr/>
      <dgm:t>
        <a:bodyPr/>
        <a:lstStyle/>
        <a:p>
          <a:pPr algn="l"/>
          <a:endParaRPr lang="fr-FR" sz="1100">
            <a:latin typeface="Brandon Grotesque Regular" panose="020B0503020203060202" pitchFamily="34" charset="0"/>
          </a:endParaRPr>
        </a:p>
      </dgm:t>
    </dgm:pt>
    <dgm:pt modelId="{3248C303-B7E7-47C3-87C1-F8CF08AE28D6}" type="sibTrans" cxnId="{FEC7FAD7-DFAB-4A17-9223-C1CF8B827C78}">
      <dgm:prSet/>
      <dgm:spPr/>
      <dgm:t>
        <a:bodyPr/>
        <a:lstStyle/>
        <a:p>
          <a:pPr algn="l"/>
          <a:endParaRPr lang="fr-FR" sz="1100">
            <a:latin typeface="Brandon Grotesque Regular" panose="020B0503020203060202" pitchFamily="34" charset="0"/>
          </a:endParaRPr>
        </a:p>
      </dgm:t>
    </dgm:pt>
    <dgm:pt modelId="{AFEABE19-9838-422B-8F99-F52135387F9A}">
      <dgm:prSet phldrT="[Text]" custT="1"/>
      <dgm:spPr/>
      <dgm:t>
        <a:bodyPr/>
        <a:lstStyle/>
        <a:p>
          <a:pPr algn="l"/>
          <a:r>
            <a:rPr lang="fr-FR" sz="1100" dirty="0">
              <a:latin typeface="Brandon Grotesque Regular" panose="020B0503020203060202" pitchFamily="34" charset="0"/>
            </a:rPr>
            <a:t>Portefeuille Mobile </a:t>
          </a:r>
        </a:p>
      </dgm:t>
    </dgm:pt>
    <dgm:pt modelId="{C604DBB7-85E8-46C1-8FE5-4D777D7B33E4}" type="parTrans" cxnId="{927642E0-499E-4644-BCBA-21823A0514AF}">
      <dgm:prSet/>
      <dgm:spPr/>
      <dgm:t>
        <a:bodyPr/>
        <a:lstStyle/>
        <a:p>
          <a:pPr algn="l"/>
          <a:endParaRPr lang="fr-FR" sz="1100">
            <a:latin typeface="Brandon Grotesque Regular" panose="020B0503020203060202" pitchFamily="34" charset="0"/>
          </a:endParaRPr>
        </a:p>
      </dgm:t>
    </dgm:pt>
    <dgm:pt modelId="{D88B9263-A669-47B7-A0BF-4BC80DF54214}" type="sibTrans" cxnId="{927642E0-499E-4644-BCBA-21823A0514AF}">
      <dgm:prSet/>
      <dgm:spPr/>
      <dgm:t>
        <a:bodyPr/>
        <a:lstStyle/>
        <a:p>
          <a:pPr algn="l"/>
          <a:endParaRPr lang="fr-FR" sz="1100">
            <a:latin typeface="Brandon Grotesque Regular" panose="020B0503020203060202" pitchFamily="34" charset="0"/>
          </a:endParaRPr>
        </a:p>
      </dgm:t>
    </dgm:pt>
    <dgm:pt modelId="{78BE03A9-BD16-4399-BC7A-955BCE9C2CCB}">
      <dgm:prSet phldrT="[Text]" custT="1"/>
      <dgm:spPr/>
      <dgm:t>
        <a:bodyPr/>
        <a:lstStyle/>
        <a:p>
          <a:pPr algn="l"/>
          <a:r>
            <a:rPr lang="fr-FR" sz="1100" dirty="0">
              <a:latin typeface="Brandon Grotesque Regular" panose="020B0503020203060202" pitchFamily="34" charset="0"/>
            </a:rPr>
            <a:t>300 - 2500 $ </a:t>
          </a:r>
        </a:p>
      </dgm:t>
    </dgm:pt>
    <dgm:pt modelId="{3BFC2BEC-B5C6-4A6A-A7EF-779A546B9C8F}" type="parTrans" cxnId="{80CECE6C-0DAD-4DE7-8902-9ACC1791FD3E}">
      <dgm:prSet/>
      <dgm:spPr/>
      <dgm:t>
        <a:bodyPr/>
        <a:lstStyle/>
        <a:p>
          <a:pPr algn="l"/>
          <a:endParaRPr lang="fr-FR" sz="1100">
            <a:latin typeface="Brandon Grotesque Regular" panose="020B0503020203060202" pitchFamily="34" charset="0"/>
          </a:endParaRPr>
        </a:p>
      </dgm:t>
    </dgm:pt>
    <dgm:pt modelId="{D62419DB-93D3-45E2-AF02-E523AB8FD991}" type="sibTrans" cxnId="{80CECE6C-0DAD-4DE7-8902-9ACC1791FD3E}">
      <dgm:prSet/>
      <dgm:spPr/>
      <dgm:t>
        <a:bodyPr/>
        <a:lstStyle/>
        <a:p>
          <a:pPr algn="l"/>
          <a:endParaRPr lang="fr-FR" sz="1100">
            <a:latin typeface="Brandon Grotesque Regular" panose="020B0503020203060202" pitchFamily="34" charset="0"/>
          </a:endParaRPr>
        </a:p>
      </dgm:t>
    </dgm:pt>
    <dgm:pt modelId="{A09083EC-F70D-458C-9482-A36A994F8537}">
      <dgm:prSet phldrT="[Text]" custT="1"/>
      <dgm:spPr/>
      <dgm:t>
        <a:bodyPr/>
        <a:lstStyle/>
        <a:p>
          <a:pPr algn="l"/>
          <a:r>
            <a:rPr lang="fr-FR" sz="1100" dirty="0" err="1">
              <a:latin typeface="Brandon Grotesque Regular" panose="020B0503020203060202" pitchFamily="34" charset="0"/>
            </a:rPr>
            <a:t>Porte-feuille</a:t>
          </a:r>
          <a:r>
            <a:rPr lang="fr-FR" sz="1100" dirty="0">
              <a:latin typeface="Brandon Grotesque Regular" panose="020B0503020203060202" pitchFamily="34" charset="0"/>
            </a:rPr>
            <a:t> physique</a:t>
          </a:r>
        </a:p>
        <a:p>
          <a:pPr algn="l"/>
          <a:endParaRPr lang="fr-FR" sz="1100" dirty="0">
            <a:latin typeface="Brandon Grotesque Regular" panose="020B0503020203060202" pitchFamily="34" charset="0"/>
          </a:endParaRPr>
        </a:p>
      </dgm:t>
    </dgm:pt>
    <dgm:pt modelId="{7ED7B7A3-55A1-44D4-A6B1-44C8C880B6BE}" type="parTrans" cxnId="{7D46916F-9AAE-49B6-A355-4AA6D543361C}">
      <dgm:prSet/>
      <dgm:spPr/>
      <dgm:t>
        <a:bodyPr/>
        <a:lstStyle/>
        <a:p>
          <a:pPr algn="l"/>
          <a:endParaRPr lang="fr-FR" sz="1100">
            <a:latin typeface="Brandon Grotesque Regular" panose="020B0503020203060202" pitchFamily="34" charset="0"/>
          </a:endParaRPr>
        </a:p>
      </dgm:t>
    </dgm:pt>
    <dgm:pt modelId="{BB3A5008-0CF9-473E-82B9-CFE15A30AD20}" type="sibTrans" cxnId="{7D46916F-9AAE-49B6-A355-4AA6D543361C}">
      <dgm:prSet/>
      <dgm:spPr/>
      <dgm:t>
        <a:bodyPr/>
        <a:lstStyle/>
        <a:p>
          <a:pPr algn="l"/>
          <a:endParaRPr lang="fr-FR" sz="1100">
            <a:latin typeface="Brandon Grotesque Regular" panose="020B0503020203060202" pitchFamily="34" charset="0"/>
          </a:endParaRPr>
        </a:p>
      </dgm:t>
    </dgm:pt>
    <dgm:pt modelId="{F076C87A-09F1-4C26-AE94-21D163A9FFEF}">
      <dgm:prSet phldrT="[Text]" custT="1"/>
      <dgm:spPr/>
      <dgm:t>
        <a:bodyPr/>
        <a:lstStyle/>
        <a:p>
          <a:pPr algn="l"/>
          <a:r>
            <a:rPr lang="fr-FR" sz="1100" dirty="0">
              <a:latin typeface="Brandon Grotesque Regular" panose="020B0503020203060202" pitchFamily="34" charset="0"/>
            </a:rPr>
            <a:t>2 500 – 10 000 $</a:t>
          </a:r>
        </a:p>
      </dgm:t>
    </dgm:pt>
    <dgm:pt modelId="{B66D59FE-9B97-406C-AAB0-E59E6C495663}" type="parTrans" cxnId="{4B5E64B7-8FA9-4AE6-9444-5180F3C36C88}">
      <dgm:prSet/>
      <dgm:spPr/>
      <dgm:t>
        <a:bodyPr/>
        <a:lstStyle/>
        <a:p>
          <a:pPr algn="l"/>
          <a:endParaRPr lang="fr-FR" sz="1100">
            <a:latin typeface="Brandon Grotesque Regular" panose="020B0503020203060202" pitchFamily="34" charset="0"/>
          </a:endParaRPr>
        </a:p>
      </dgm:t>
    </dgm:pt>
    <dgm:pt modelId="{7FF533B5-413D-4359-B956-F7F83DB31B52}" type="sibTrans" cxnId="{4B5E64B7-8FA9-4AE6-9444-5180F3C36C88}">
      <dgm:prSet/>
      <dgm:spPr/>
      <dgm:t>
        <a:bodyPr/>
        <a:lstStyle/>
        <a:p>
          <a:pPr algn="l"/>
          <a:endParaRPr lang="fr-FR" sz="1100">
            <a:latin typeface="Brandon Grotesque Regular" panose="020B0503020203060202" pitchFamily="34" charset="0"/>
          </a:endParaRPr>
        </a:p>
      </dgm:t>
    </dgm:pt>
    <dgm:pt modelId="{625FABFB-E2DB-4688-9966-9BB68A35A033}">
      <dgm:prSet phldrT="[Text]" custT="1"/>
      <dgm:spPr/>
      <dgm:t>
        <a:bodyPr/>
        <a:lstStyle/>
        <a:p>
          <a:pPr algn="l"/>
          <a:r>
            <a:rPr lang="fr-FR" sz="1100" dirty="0">
              <a:latin typeface="Brandon Grotesque Regular" panose="020B0503020203060202" pitchFamily="34" charset="0"/>
            </a:rPr>
            <a:t>HW + Passephrase</a:t>
          </a:r>
        </a:p>
      </dgm:t>
    </dgm:pt>
    <dgm:pt modelId="{A347099F-E8E3-4214-BC42-AA1E4C98E9DF}" type="parTrans" cxnId="{B9080201-B39C-4A81-B51A-1C2F097437DB}">
      <dgm:prSet/>
      <dgm:spPr/>
      <dgm:t>
        <a:bodyPr/>
        <a:lstStyle/>
        <a:p>
          <a:pPr algn="l"/>
          <a:endParaRPr lang="fr-FR" sz="1100">
            <a:latin typeface="Brandon Grotesque Regular" panose="020B0503020203060202" pitchFamily="34" charset="0"/>
          </a:endParaRPr>
        </a:p>
      </dgm:t>
    </dgm:pt>
    <dgm:pt modelId="{3EF9A9AD-A43A-42E1-B72D-8F0B10421E89}" type="sibTrans" cxnId="{B9080201-B39C-4A81-B51A-1C2F097437DB}">
      <dgm:prSet/>
      <dgm:spPr/>
      <dgm:t>
        <a:bodyPr/>
        <a:lstStyle/>
        <a:p>
          <a:pPr algn="l"/>
          <a:endParaRPr lang="fr-FR" sz="1100">
            <a:latin typeface="Brandon Grotesque Regular" panose="020B0503020203060202" pitchFamily="34" charset="0"/>
          </a:endParaRPr>
        </a:p>
      </dgm:t>
    </dgm:pt>
    <dgm:pt modelId="{45429B75-9FD2-464A-BD08-6F1197F8D824}">
      <dgm:prSet phldrT="[Text]" custT="1"/>
      <dgm:spPr/>
      <dgm:t>
        <a:bodyPr/>
        <a:lstStyle/>
        <a:p>
          <a:pPr algn="l"/>
          <a:r>
            <a:rPr lang="fr-FR" sz="1100" dirty="0">
              <a:latin typeface="Brandon Grotesque Regular" panose="020B0503020203060202" pitchFamily="34" charset="0"/>
            </a:rPr>
            <a:t>10 000 - 50 000 $</a:t>
          </a:r>
        </a:p>
      </dgm:t>
    </dgm:pt>
    <dgm:pt modelId="{465A84A1-1AA9-4568-9696-9008C48252F8}" type="parTrans" cxnId="{38DE948E-073A-410F-88E4-46B28D99B029}">
      <dgm:prSet/>
      <dgm:spPr/>
      <dgm:t>
        <a:bodyPr/>
        <a:lstStyle/>
        <a:p>
          <a:pPr algn="l"/>
          <a:endParaRPr lang="fr-FR" sz="1100">
            <a:latin typeface="Brandon Grotesque Regular" panose="020B0503020203060202" pitchFamily="34" charset="0"/>
          </a:endParaRPr>
        </a:p>
      </dgm:t>
    </dgm:pt>
    <dgm:pt modelId="{51A379AA-F37B-4E68-AE81-9CED69B7697A}" type="sibTrans" cxnId="{38DE948E-073A-410F-88E4-46B28D99B029}">
      <dgm:prSet/>
      <dgm:spPr/>
      <dgm:t>
        <a:bodyPr/>
        <a:lstStyle/>
        <a:p>
          <a:pPr algn="l"/>
          <a:endParaRPr lang="fr-FR" sz="1100">
            <a:latin typeface="Brandon Grotesque Regular" panose="020B0503020203060202" pitchFamily="34" charset="0"/>
          </a:endParaRPr>
        </a:p>
      </dgm:t>
    </dgm:pt>
    <dgm:pt modelId="{DD708724-1BE4-43C7-8790-DD03B5DBF956}">
      <dgm:prSet phldrT="[Text]" custT="1"/>
      <dgm:spPr/>
      <dgm:t>
        <a:bodyPr/>
        <a:lstStyle/>
        <a:p>
          <a:pPr algn="l"/>
          <a:r>
            <a:rPr lang="fr-FR" sz="1100" dirty="0">
              <a:latin typeface="Brandon Grotesque Regular" panose="020B0503020203060202" pitchFamily="34" charset="0"/>
            </a:rPr>
            <a:t>Multi </a:t>
          </a:r>
          <a:r>
            <a:rPr lang="fr-FR" sz="1100" dirty="0" err="1">
              <a:latin typeface="Brandon Grotesque Regular" panose="020B0503020203060202" pitchFamily="34" charset="0"/>
            </a:rPr>
            <a:t>sig</a:t>
          </a:r>
          <a:r>
            <a:rPr lang="fr-FR" sz="1100" dirty="0">
              <a:latin typeface="Brandon Grotesque Regular" panose="020B0503020203060202" pitchFamily="34" charset="0"/>
            </a:rPr>
            <a:t> 2/3</a:t>
          </a:r>
        </a:p>
      </dgm:t>
    </dgm:pt>
    <dgm:pt modelId="{B2FE51F6-B144-4623-B240-182C605D7D3B}" type="parTrans" cxnId="{2D98BD46-1F9E-4302-B59E-576A45305A95}">
      <dgm:prSet/>
      <dgm:spPr/>
      <dgm:t>
        <a:bodyPr/>
        <a:lstStyle/>
        <a:p>
          <a:pPr algn="l"/>
          <a:endParaRPr lang="fr-FR" sz="1100">
            <a:latin typeface="Brandon Grotesque Regular" panose="020B0503020203060202" pitchFamily="34" charset="0"/>
          </a:endParaRPr>
        </a:p>
      </dgm:t>
    </dgm:pt>
    <dgm:pt modelId="{EEEC3729-7431-444C-909C-961F57505D48}" type="sibTrans" cxnId="{2D98BD46-1F9E-4302-B59E-576A45305A95}">
      <dgm:prSet/>
      <dgm:spPr/>
      <dgm:t>
        <a:bodyPr/>
        <a:lstStyle/>
        <a:p>
          <a:pPr algn="l"/>
          <a:endParaRPr lang="fr-FR" sz="1100">
            <a:latin typeface="Brandon Grotesque Regular" panose="020B0503020203060202" pitchFamily="34" charset="0"/>
          </a:endParaRPr>
        </a:p>
      </dgm:t>
    </dgm:pt>
    <dgm:pt modelId="{7CAE78E4-6342-4343-AF3E-DC5C920104FA}">
      <dgm:prSet phldrT="[Text]" custT="1"/>
      <dgm:spPr/>
      <dgm:t>
        <a:bodyPr/>
        <a:lstStyle/>
        <a:p>
          <a:pPr algn="l"/>
          <a:r>
            <a:rPr lang="fr-FR" sz="1100" dirty="0">
              <a:latin typeface="Brandon Grotesque Regular" panose="020B0503020203060202" pitchFamily="34" charset="0"/>
            </a:rPr>
            <a:t>50 000 – 1M</a:t>
          </a:r>
        </a:p>
      </dgm:t>
    </dgm:pt>
    <dgm:pt modelId="{1BA1A068-C082-43BF-BDA7-8D53E3FDE0ED}" type="parTrans" cxnId="{C29CE80C-425C-4332-86D8-99900CE3BE59}">
      <dgm:prSet/>
      <dgm:spPr/>
      <dgm:t>
        <a:bodyPr/>
        <a:lstStyle/>
        <a:p>
          <a:pPr algn="l"/>
          <a:endParaRPr lang="fr-FR" sz="1100">
            <a:latin typeface="Brandon Grotesque Regular" panose="020B0503020203060202" pitchFamily="34" charset="0"/>
          </a:endParaRPr>
        </a:p>
      </dgm:t>
    </dgm:pt>
    <dgm:pt modelId="{9E7D744C-A22C-4EE3-AFC9-8724E4F59295}" type="sibTrans" cxnId="{C29CE80C-425C-4332-86D8-99900CE3BE59}">
      <dgm:prSet/>
      <dgm:spPr/>
      <dgm:t>
        <a:bodyPr/>
        <a:lstStyle/>
        <a:p>
          <a:pPr algn="l"/>
          <a:endParaRPr lang="fr-FR" sz="1100">
            <a:latin typeface="Brandon Grotesque Regular" panose="020B0503020203060202" pitchFamily="34" charset="0"/>
          </a:endParaRPr>
        </a:p>
      </dgm:t>
    </dgm:pt>
    <dgm:pt modelId="{3849301D-8CAE-4CE8-AAB5-2CD6D764824B}">
      <dgm:prSet phldrT="[Text]" custT="1"/>
      <dgm:spPr/>
      <dgm:t>
        <a:bodyPr/>
        <a:lstStyle/>
        <a:p>
          <a:pPr algn="l"/>
          <a:r>
            <a:rPr lang="fr-FR" sz="1100" dirty="0">
              <a:latin typeface="Brandon Grotesque Regular" panose="020B0503020203060202" pitchFamily="34" charset="0"/>
            </a:rPr>
            <a:t>Multi </a:t>
          </a:r>
          <a:r>
            <a:rPr lang="fr-FR" sz="1100" dirty="0" err="1">
              <a:latin typeface="Brandon Grotesque Regular" panose="020B0503020203060202" pitchFamily="34" charset="0"/>
            </a:rPr>
            <a:t>sig</a:t>
          </a:r>
          <a:r>
            <a:rPr lang="fr-FR" sz="1100" dirty="0">
              <a:latin typeface="Brandon Grotesque Regular" panose="020B0503020203060202" pitchFamily="34" charset="0"/>
            </a:rPr>
            <a:t> 3/5</a:t>
          </a:r>
        </a:p>
      </dgm:t>
    </dgm:pt>
    <dgm:pt modelId="{52940C46-0D37-47B5-9ADC-082BFF604F79}" type="parTrans" cxnId="{36362AAC-79DF-463A-85D9-F9EC0035E968}">
      <dgm:prSet/>
      <dgm:spPr/>
      <dgm:t>
        <a:bodyPr/>
        <a:lstStyle/>
        <a:p>
          <a:pPr algn="l"/>
          <a:endParaRPr lang="fr-FR" sz="1100">
            <a:latin typeface="Brandon Grotesque Regular" panose="020B0503020203060202" pitchFamily="34" charset="0"/>
          </a:endParaRPr>
        </a:p>
      </dgm:t>
    </dgm:pt>
    <dgm:pt modelId="{19018B5C-E7A7-4F95-956C-B61592B8F2A4}" type="sibTrans" cxnId="{36362AAC-79DF-463A-85D9-F9EC0035E968}">
      <dgm:prSet/>
      <dgm:spPr/>
      <dgm:t>
        <a:bodyPr/>
        <a:lstStyle/>
        <a:p>
          <a:pPr algn="l"/>
          <a:endParaRPr lang="fr-FR" sz="1100">
            <a:latin typeface="Brandon Grotesque Regular" panose="020B0503020203060202" pitchFamily="34" charset="0"/>
          </a:endParaRPr>
        </a:p>
      </dgm:t>
    </dgm:pt>
    <dgm:pt modelId="{35F03B50-CAFA-4367-A262-DE8BD730D429}">
      <dgm:prSet phldrT="[Text]" custT="1"/>
      <dgm:spPr/>
      <dgm:t>
        <a:bodyPr/>
        <a:lstStyle/>
        <a:p>
          <a:pPr algn="l"/>
          <a:r>
            <a:rPr lang="fr-FR" sz="1100" dirty="0">
              <a:latin typeface="Brandon Grotesque Regular" panose="020B0503020203060202" pitchFamily="34" charset="0"/>
            </a:rPr>
            <a:t>Plein</a:t>
          </a:r>
        </a:p>
      </dgm:t>
    </dgm:pt>
    <dgm:pt modelId="{AAA9A799-0A77-452E-A672-5D5D143AEC6D}" type="parTrans" cxnId="{FE5EE4DF-4C0A-4278-9D17-A236F7AA197F}">
      <dgm:prSet/>
      <dgm:spPr/>
      <dgm:t>
        <a:bodyPr/>
        <a:lstStyle/>
        <a:p>
          <a:pPr algn="l"/>
          <a:endParaRPr lang="fr-FR" sz="1100">
            <a:latin typeface="Brandon Grotesque Regular" panose="020B0503020203060202" pitchFamily="34" charset="0"/>
          </a:endParaRPr>
        </a:p>
      </dgm:t>
    </dgm:pt>
    <dgm:pt modelId="{1EBE8E0B-CB23-471E-9E5D-1237EEF82304}" type="sibTrans" cxnId="{FE5EE4DF-4C0A-4278-9D17-A236F7AA197F}">
      <dgm:prSet/>
      <dgm:spPr/>
      <dgm:t>
        <a:bodyPr/>
        <a:lstStyle/>
        <a:p>
          <a:pPr algn="l"/>
          <a:endParaRPr lang="fr-FR" sz="1100">
            <a:latin typeface="Brandon Grotesque Regular" panose="020B0503020203060202" pitchFamily="34" charset="0"/>
          </a:endParaRPr>
        </a:p>
      </dgm:t>
    </dgm:pt>
    <dgm:pt modelId="{6814BCCC-8C3A-4499-A88F-5A5B75C070AB}">
      <dgm:prSet phldrT="[Text]" custT="1"/>
      <dgm:spPr/>
      <dgm:t>
        <a:bodyPr/>
        <a:lstStyle/>
        <a:p>
          <a:pPr algn="l"/>
          <a:r>
            <a:rPr lang="fr-FR" sz="1100" dirty="0">
              <a:latin typeface="Brandon Grotesque Regular" panose="020B0503020203060202" pitchFamily="34" charset="0"/>
            </a:rPr>
            <a:t>Consultez un expert </a:t>
          </a:r>
          <a:r>
            <a:rPr lang="fr-FR" sz="1100" dirty="0" err="1">
              <a:latin typeface="Brandon Grotesque Regular" panose="020B0503020203060202" pitchFamily="34" charset="0"/>
            </a:rPr>
            <a:t>lol</a:t>
          </a:r>
          <a:endParaRPr lang="fr-FR" sz="1100" dirty="0">
            <a:latin typeface="Brandon Grotesque Regular" panose="020B0503020203060202" pitchFamily="34" charset="0"/>
          </a:endParaRPr>
        </a:p>
      </dgm:t>
    </dgm:pt>
    <dgm:pt modelId="{8BBB7F41-7188-43A6-81E3-F07F90F3975E}" type="parTrans" cxnId="{1ADA3F9C-5377-4E11-B964-5631428BFCF1}">
      <dgm:prSet/>
      <dgm:spPr/>
      <dgm:t>
        <a:bodyPr/>
        <a:lstStyle/>
        <a:p>
          <a:pPr algn="l"/>
          <a:endParaRPr lang="fr-FR" sz="1100">
            <a:latin typeface="Brandon Grotesque Regular" panose="020B0503020203060202" pitchFamily="34" charset="0"/>
          </a:endParaRPr>
        </a:p>
      </dgm:t>
    </dgm:pt>
    <dgm:pt modelId="{425CDB2C-718C-4398-A0E1-AE49F4DDAB7F}" type="sibTrans" cxnId="{1ADA3F9C-5377-4E11-B964-5631428BFCF1}">
      <dgm:prSet/>
      <dgm:spPr/>
      <dgm:t>
        <a:bodyPr/>
        <a:lstStyle/>
        <a:p>
          <a:pPr algn="l"/>
          <a:endParaRPr lang="fr-FR" sz="1100">
            <a:latin typeface="Brandon Grotesque Regular" panose="020B0503020203060202" pitchFamily="34" charset="0"/>
          </a:endParaRPr>
        </a:p>
      </dgm:t>
    </dgm:pt>
    <dgm:pt modelId="{26386F3A-335D-4FD8-8074-795965852BAA}">
      <dgm:prSet phldrT="[Text]" custT="1"/>
      <dgm:spPr/>
      <dgm:t>
        <a:bodyPr/>
        <a:lstStyle/>
        <a:p>
          <a:pPr algn="l"/>
          <a:r>
            <a:rPr lang="fr-FR" sz="1100" dirty="0">
              <a:latin typeface="Brandon Grotesque Regular" panose="020B0503020203060202" pitchFamily="34" charset="0"/>
            </a:rPr>
            <a:t>Casa ‘ Gold</a:t>
          </a:r>
        </a:p>
      </dgm:t>
    </dgm:pt>
    <dgm:pt modelId="{4A35E108-AD77-442E-BF55-3A1E9F9FD71D}" type="parTrans" cxnId="{AE27A4D3-72E2-41DB-9538-9C31BB8EA024}">
      <dgm:prSet/>
      <dgm:spPr/>
      <dgm:t>
        <a:bodyPr/>
        <a:lstStyle/>
        <a:p>
          <a:pPr algn="l"/>
          <a:endParaRPr lang="fr-FR" sz="1100">
            <a:latin typeface="Brandon Grotesque Regular" panose="020B0503020203060202" pitchFamily="34" charset="0"/>
          </a:endParaRPr>
        </a:p>
      </dgm:t>
    </dgm:pt>
    <dgm:pt modelId="{FAFEFEBA-5142-4DA6-8D42-D23982C71E74}" type="sibTrans" cxnId="{AE27A4D3-72E2-41DB-9538-9C31BB8EA024}">
      <dgm:prSet/>
      <dgm:spPr/>
      <dgm:t>
        <a:bodyPr/>
        <a:lstStyle/>
        <a:p>
          <a:pPr algn="l"/>
          <a:endParaRPr lang="fr-FR" sz="1100">
            <a:latin typeface="Brandon Grotesque Regular" panose="020B0503020203060202" pitchFamily="34" charset="0"/>
          </a:endParaRPr>
        </a:p>
      </dgm:t>
    </dgm:pt>
    <dgm:pt modelId="{B80FEC1B-28E8-4737-953F-98243F174009}">
      <dgm:prSet phldrT="[Text]" custT="1"/>
      <dgm:spPr/>
      <dgm:t>
        <a:bodyPr/>
        <a:lstStyle/>
        <a:p>
          <a:pPr algn="l"/>
          <a:r>
            <a:rPr lang="fr-FR" sz="1100">
              <a:latin typeface="Brandon Grotesque Regular" panose="020B0503020203060202" pitchFamily="34" charset="0"/>
            </a:rPr>
            <a:t>Casa </a:t>
          </a:r>
          <a:r>
            <a:rPr lang="fr-FR" sz="1100" dirty="0">
              <a:latin typeface="Brandon Grotesque Regular" panose="020B0503020203060202" pitchFamily="34" charset="0"/>
            </a:rPr>
            <a:t>‘ Plat</a:t>
          </a:r>
        </a:p>
      </dgm:t>
    </dgm:pt>
    <dgm:pt modelId="{DDBA6D67-E32C-45DF-8901-195BDA578925}" type="parTrans" cxnId="{8C1749EF-FEC3-48F8-84F0-3A26A2051E58}">
      <dgm:prSet/>
      <dgm:spPr/>
      <dgm:t>
        <a:bodyPr/>
        <a:lstStyle/>
        <a:p>
          <a:pPr algn="l"/>
          <a:endParaRPr lang="fr-FR" sz="1100">
            <a:latin typeface="Brandon Grotesque Regular" panose="020B0503020203060202" pitchFamily="34" charset="0"/>
          </a:endParaRPr>
        </a:p>
      </dgm:t>
    </dgm:pt>
    <dgm:pt modelId="{71541FA8-85A3-428E-B067-B81436D734FD}" type="sibTrans" cxnId="{8C1749EF-FEC3-48F8-84F0-3A26A2051E58}">
      <dgm:prSet/>
      <dgm:spPr/>
      <dgm:t>
        <a:bodyPr/>
        <a:lstStyle/>
        <a:p>
          <a:pPr algn="l"/>
          <a:endParaRPr lang="fr-FR" sz="1100">
            <a:latin typeface="Brandon Grotesque Regular" panose="020B0503020203060202" pitchFamily="34" charset="0"/>
          </a:endParaRPr>
        </a:p>
      </dgm:t>
    </dgm:pt>
    <dgm:pt modelId="{C894C747-1783-4A64-B968-D8909C07055A}" type="pres">
      <dgm:prSet presAssocID="{6AA440E7-13D4-4183-9F2F-A951217FEBF4}" presName="theList" presStyleCnt="0">
        <dgm:presLayoutVars>
          <dgm:dir/>
          <dgm:animLvl val="lvl"/>
          <dgm:resizeHandles val="exact"/>
        </dgm:presLayoutVars>
      </dgm:prSet>
      <dgm:spPr/>
    </dgm:pt>
    <dgm:pt modelId="{D573A33F-44B6-49C8-9806-E60F48442371}" type="pres">
      <dgm:prSet presAssocID="{7254DB83-D0DA-484B-8B07-5E33703CE7D0}" presName="compNode" presStyleCnt="0"/>
      <dgm:spPr/>
    </dgm:pt>
    <dgm:pt modelId="{9C3E573F-8CA6-4F05-AD8F-4003785DB451}" type="pres">
      <dgm:prSet presAssocID="{7254DB83-D0DA-484B-8B07-5E33703CE7D0}" presName="noGeometry" presStyleCnt="0"/>
      <dgm:spPr/>
    </dgm:pt>
    <dgm:pt modelId="{549B4142-800A-44F0-BBB6-11D4F33ACE89}" type="pres">
      <dgm:prSet presAssocID="{7254DB83-D0DA-484B-8B07-5E33703CE7D0}" presName="childTextVisible" presStyleLbl="bgAccFollowNode1" presStyleIdx="0" presStyleCnt="6" custLinFactNeighborX="-1302" custLinFactNeighborY="5003">
        <dgm:presLayoutVars>
          <dgm:bulletEnabled val="1"/>
        </dgm:presLayoutVars>
      </dgm:prSet>
      <dgm:spPr/>
    </dgm:pt>
    <dgm:pt modelId="{88AA1327-9595-4887-A050-C5882E898100}" type="pres">
      <dgm:prSet presAssocID="{7254DB83-D0DA-484B-8B07-5E33703CE7D0}" presName="childTextHidden" presStyleLbl="bgAccFollowNode1" presStyleIdx="0" presStyleCnt="6"/>
      <dgm:spPr/>
    </dgm:pt>
    <dgm:pt modelId="{E5662D83-7403-4070-8ED3-A75E3E1BA46D}" type="pres">
      <dgm:prSet presAssocID="{7254DB83-D0DA-484B-8B07-5E33703CE7D0}" presName="parentText" presStyleLbl="node1" presStyleIdx="0" presStyleCnt="6" custScaleX="120150" custScaleY="92973">
        <dgm:presLayoutVars>
          <dgm:chMax val="1"/>
          <dgm:bulletEnabled val="1"/>
        </dgm:presLayoutVars>
      </dgm:prSet>
      <dgm:spPr/>
    </dgm:pt>
    <dgm:pt modelId="{5945BFAE-CE1E-4EDF-9AC3-A86665C0538A}" type="pres">
      <dgm:prSet presAssocID="{7254DB83-D0DA-484B-8B07-5E33703CE7D0}" presName="aSpace" presStyleCnt="0"/>
      <dgm:spPr/>
    </dgm:pt>
    <dgm:pt modelId="{5F141C86-2AD0-4596-A1BE-40D2ABC33155}" type="pres">
      <dgm:prSet presAssocID="{78BE03A9-BD16-4399-BC7A-955BCE9C2CCB}" presName="compNode" presStyleCnt="0"/>
      <dgm:spPr/>
    </dgm:pt>
    <dgm:pt modelId="{14242B06-F456-4691-AF7D-FEEE371C0CA5}" type="pres">
      <dgm:prSet presAssocID="{78BE03A9-BD16-4399-BC7A-955BCE9C2CCB}" presName="noGeometry" presStyleCnt="0"/>
      <dgm:spPr/>
    </dgm:pt>
    <dgm:pt modelId="{1618DB5C-B68E-43C7-B8C8-3843328A28BE}" type="pres">
      <dgm:prSet presAssocID="{78BE03A9-BD16-4399-BC7A-955BCE9C2CCB}" presName="childTextVisible" presStyleLbl="bgAccFollowNode1" presStyleIdx="1" presStyleCnt="6" custLinFactNeighborX="1312" custLinFactNeighborY="7405">
        <dgm:presLayoutVars>
          <dgm:bulletEnabled val="1"/>
        </dgm:presLayoutVars>
      </dgm:prSet>
      <dgm:spPr/>
    </dgm:pt>
    <dgm:pt modelId="{266459C2-033D-4984-B77B-850966E2B7E5}" type="pres">
      <dgm:prSet presAssocID="{78BE03A9-BD16-4399-BC7A-955BCE9C2CCB}" presName="childTextHidden" presStyleLbl="bgAccFollowNode1" presStyleIdx="1" presStyleCnt="6"/>
      <dgm:spPr/>
    </dgm:pt>
    <dgm:pt modelId="{783BC640-D96E-4827-9D86-99986B6CE026}" type="pres">
      <dgm:prSet presAssocID="{78BE03A9-BD16-4399-BC7A-955BCE9C2CCB}" presName="parentText" presStyleLbl="node1" presStyleIdx="1" presStyleCnt="6">
        <dgm:presLayoutVars>
          <dgm:chMax val="1"/>
          <dgm:bulletEnabled val="1"/>
        </dgm:presLayoutVars>
      </dgm:prSet>
      <dgm:spPr/>
    </dgm:pt>
    <dgm:pt modelId="{10B4C7D2-D36E-4ACF-9631-D80818536CEE}" type="pres">
      <dgm:prSet presAssocID="{78BE03A9-BD16-4399-BC7A-955BCE9C2CCB}" presName="aSpace" presStyleCnt="0"/>
      <dgm:spPr/>
    </dgm:pt>
    <dgm:pt modelId="{FAF7A90A-6542-4E1C-B7D3-5A8A8C1DC753}" type="pres">
      <dgm:prSet presAssocID="{F076C87A-09F1-4C26-AE94-21D163A9FFEF}" presName="compNode" presStyleCnt="0"/>
      <dgm:spPr/>
    </dgm:pt>
    <dgm:pt modelId="{3FE2684D-EDDE-401C-B33A-2545DCCC5196}" type="pres">
      <dgm:prSet presAssocID="{F076C87A-09F1-4C26-AE94-21D163A9FFEF}" presName="noGeometry" presStyleCnt="0"/>
      <dgm:spPr/>
    </dgm:pt>
    <dgm:pt modelId="{5CD584F7-76D9-4C09-A919-78A153E587D1}" type="pres">
      <dgm:prSet presAssocID="{F076C87A-09F1-4C26-AE94-21D163A9FFEF}" presName="childTextVisible" presStyleLbl="bgAccFollowNode1" presStyleIdx="2" presStyleCnt="6">
        <dgm:presLayoutVars>
          <dgm:bulletEnabled val="1"/>
        </dgm:presLayoutVars>
      </dgm:prSet>
      <dgm:spPr/>
    </dgm:pt>
    <dgm:pt modelId="{A26312F6-150D-48F8-8428-047DF739FFD4}" type="pres">
      <dgm:prSet presAssocID="{F076C87A-09F1-4C26-AE94-21D163A9FFEF}" presName="childTextHidden" presStyleLbl="bgAccFollowNode1" presStyleIdx="2" presStyleCnt="6"/>
      <dgm:spPr/>
    </dgm:pt>
    <dgm:pt modelId="{A5D3278C-07D4-4361-9473-334B46983FD4}" type="pres">
      <dgm:prSet presAssocID="{F076C87A-09F1-4C26-AE94-21D163A9FFEF}" presName="parentText" presStyleLbl="node1" presStyleIdx="2" presStyleCnt="6" custScaleX="121702" custScaleY="131045">
        <dgm:presLayoutVars>
          <dgm:chMax val="1"/>
          <dgm:bulletEnabled val="1"/>
        </dgm:presLayoutVars>
      </dgm:prSet>
      <dgm:spPr/>
    </dgm:pt>
    <dgm:pt modelId="{ECE523CB-E222-40D8-B78E-2F68463E07DE}" type="pres">
      <dgm:prSet presAssocID="{F076C87A-09F1-4C26-AE94-21D163A9FFEF}" presName="aSpace" presStyleCnt="0"/>
      <dgm:spPr/>
    </dgm:pt>
    <dgm:pt modelId="{D49AE05C-477D-4BAB-9194-59E75488C042}" type="pres">
      <dgm:prSet presAssocID="{45429B75-9FD2-464A-BD08-6F1197F8D824}" presName="compNode" presStyleCnt="0"/>
      <dgm:spPr/>
    </dgm:pt>
    <dgm:pt modelId="{6BBFD9D7-B0D8-4D9B-B565-7C5464FE08EA}" type="pres">
      <dgm:prSet presAssocID="{45429B75-9FD2-464A-BD08-6F1197F8D824}" presName="noGeometry" presStyleCnt="0"/>
      <dgm:spPr/>
    </dgm:pt>
    <dgm:pt modelId="{5EEB9049-BC0A-4AB9-A7C0-EC973412A42E}" type="pres">
      <dgm:prSet presAssocID="{45429B75-9FD2-464A-BD08-6F1197F8D824}" presName="childTextVisible" presStyleLbl="bgAccFollowNode1" presStyleIdx="3" presStyleCnt="6">
        <dgm:presLayoutVars>
          <dgm:bulletEnabled val="1"/>
        </dgm:presLayoutVars>
      </dgm:prSet>
      <dgm:spPr/>
    </dgm:pt>
    <dgm:pt modelId="{F0755623-0AB0-4950-871B-383F9C98B0E8}" type="pres">
      <dgm:prSet presAssocID="{45429B75-9FD2-464A-BD08-6F1197F8D824}" presName="childTextHidden" presStyleLbl="bgAccFollowNode1" presStyleIdx="3" presStyleCnt="6"/>
      <dgm:spPr/>
    </dgm:pt>
    <dgm:pt modelId="{3F7F7DD7-7D26-486F-ACE4-E5A3F456B942}" type="pres">
      <dgm:prSet presAssocID="{45429B75-9FD2-464A-BD08-6F1197F8D824}" presName="parentText" presStyleLbl="node1" presStyleIdx="3" presStyleCnt="6" custScaleX="131989" custScaleY="89353">
        <dgm:presLayoutVars>
          <dgm:chMax val="1"/>
          <dgm:bulletEnabled val="1"/>
        </dgm:presLayoutVars>
      </dgm:prSet>
      <dgm:spPr/>
    </dgm:pt>
    <dgm:pt modelId="{5D2CEE82-7D44-4964-8BED-34F203C4567B}" type="pres">
      <dgm:prSet presAssocID="{45429B75-9FD2-464A-BD08-6F1197F8D824}" presName="aSpace" presStyleCnt="0"/>
      <dgm:spPr/>
    </dgm:pt>
    <dgm:pt modelId="{22E00705-868E-4B1D-ADB9-DA504B0D0AF9}" type="pres">
      <dgm:prSet presAssocID="{7CAE78E4-6342-4343-AF3E-DC5C920104FA}" presName="compNode" presStyleCnt="0"/>
      <dgm:spPr/>
    </dgm:pt>
    <dgm:pt modelId="{3EC18CE4-1CC7-4A48-A523-128BF4DB046B}" type="pres">
      <dgm:prSet presAssocID="{7CAE78E4-6342-4343-AF3E-DC5C920104FA}" presName="noGeometry" presStyleCnt="0"/>
      <dgm:spPr/>
    </dgm:pt>
    <dgm:pt modelId="{4B2B104D-8A0B-478C-8E87-2EE2D995A27D}" type="pres">
      <dgm:prSet presAssocID="{7CAE78E4-6342-4343-AF3E-DC5C920104FA}" presName="childTextVisible" presStyleLbl="bgAccFollowNode1" presStyleIdx="4" presStyleCnt="6">
        <dgm:presLayoutVars>
          <dgm:bulletEnabled val="1"/>
        </dgm:presLayoutVars>
      </dgm:prSet>
      <dgm:spPr/>
    </dgm:pt>
    <dgm:pt modelId="{A4C1A2A6-F193-4D5C-9212-172469B51A2D}" type="pres">
      <dgm:prSet presAssocID="{7CAE78E4-6342-4343-AF3E-DC5C920104FA}" presName="childTextHidden" presStyleLbl="bgAccFollowNode1" presStyleIdx="4" presStyleCnt="6"/>
      <dgm:spPr/>
    </dgm:pt>
    <dgm:pt modelId="{DA3A7BAA-9D9F-446B-95DD-4705FC465D87}" type="pres">
      <dgm:prSet presAssocID="{7CAE78E4-6342-4343-AF3E-DC5C920104FA}" presName="parentText" presStyleLbl="node1" presStyleIdx="4" presStyleCnt="6">
        <dgm:presLayoutVars>
          <dgm:chMax val="1"/>
          <dgm:bulletEnabled val="1"/>
        </dgm:presLayoutVars>
      </dgm:prSet>
      <dgm:spPr/>
    </dgm:pt>
    <dgm:pt modelId="{F9981E29-21AC-4CEA-8FD8-1551A2C51EE0}" type="pres">
      <dgm:prSet presAssocID="{7CAE78E4-6342-4343-AF3E-DC5C920104FA}" presName="aSpace" presStyleCnt="0"/>
      <dgm:spPr/>
    </dgm:pt>
    <dgm:pt modelId="{67590740-BA4C-4CBD-9780-543DC8FF3A01}" type="pres">
      <dgm:prSet presAssocID="{35F03B50-CAFA-4367-A262-DE8BD730D429}" presName="compNode" presStyleCnt="0"/>
      <dgm:spPr/>
    </dgm:pt>
    <dgm:pt modelId="{BFE645DA-6ECE-47CF-8B52-B7F6DC78139A}" type="pres">
      <dgm:prSet presAssocID="{35F03B50-CAFA-4367-A262-DE8BD730D429}" presName="noGeometry" presStyleCnt="0"/>
      <dgm:spPr/>
    </dgm:pt>
    <dgm:pt modelId="{E750BFF8-C5D6-445F-8D33-0D836F239ABA}" type="pres">
      <dgm:prSet presAssocID="{35F03B50-CAFA-4367-A262-DE8BD730D429}" presName="childTextVisible" presStyleLbl="bgAccFollowNode1" presStyleIdx="5" presStyleCnt="6">
        <dgm:presLayoutVars>
          <dgm:bulletEnabled val="1"/>
        </dgm:presLayoutVars>
      </dgm:prSet>
      <dgm:spPr/>
    </dgm:pt>
    <dgm:pt modelId="{6DB56788-7316-43CE-A2F0-BAED894D7275}" type="pres">
      <dgm:prSet presAssocID="{35F03B50-CAFA-4367-A262-DE8BD730D429}" presName="childTextHidden" presStyleLbl="bgAccFollowNode1" presStyleIdx="5" presStyleCnt="6"/>
      <dgm:spPr/>
    </dgm:pt>
    <dgm:pt modelId="{369145D9-D36E-40EC-851D-9614B91C6C23}" type="pres">
      <dgm:prSet presAssocID="{35F03B50-CAFA-4367-A262-DE8BD730D429}" presName="parentText" presStyleLbl="node1" presStyleIdx="5" presStyleCnt="6">
        <dgm:presLayoutVars>
          <dgm:chMax val="1"/>
          <dgm:bulletEnabled val="1"/>
        </dgm:presLayoutVars>
      </dgm:prSet>
      <dgm:spPr/>
    </dgm:pt>
  </dgm:ptLst>
  <dgm:cxnLst>
    <dgm:cxn modelId="{B9080201-B39C-4A81-B51A-1C2F097437DB}" srcId="{F076C87A-09F1-4C26-AE94-21D163A9FFEF}" destId="{625FABFB-E2DB-4688-9966-9BB68A35A033}" srcOrd="0" destOrd="0" parTransId="{A347099F-E8E3-4214-BC42-AA1E4C98E9DF}" sibTransId="{3EF9A9AD-A43A-42E1-B72D-8F0B10421E89}"/>
    <dgm:cxn modelId="{C29CE80C-425C-4332-86D8-99900CE3BE59}" srcId="{6AA440E7-13D4-4183-9F2F-A951217FEBF4}" destId="{7CAE78E4-6342-4343-AF3E-DC5C920104FA}" srcOrd="4" destOrd="0" parTransId="{1BA1A068-C082-43BF-BDA7-8D53E3FDE0ED}" sibTransId="{9E7D744C-A22C-4EE3-AFC9-8724E4F59295}"/>
    <dgm:cxn modelId="{10AA1A0F-B1BD-48AC-95E7-5C65DDD223EE}" type="presOf" srcId="{7254DB83-D0DA-484B-8B07-5E33703CE7D0}" destId="{E5662D83-7403-4070-8ED3-A75E3E1BA46D}" srcOrd="0" destOrd="0" presId="urn:microsoft.com/office/officeart/2005/8/layout/hProcess6"/>
    <dgm:cxn modelId="{71DAC916-018F-4915-9B2F-B1508C285470}" type="presOf" srcId="{45429B75-9FD2-464A-BD08-6F1197F8D824}" destId="{3F7F7DD7-7D26-486F-ACE4-E5A3F456B942}" srcOrd="0" destOrd="0" presId="urn:microsoft.com/office/officeart/2005/8/layout/hProcess6"/>
    <dgm:cxn modelId="{C56DFD22-6DD9-4C16-A54D-0C7B94B17949}" type="presOf" srcId="{6AA440E7-13D4-4183-9F2F-A951217FEBF4}" destId="{C894C747-1783-4A64-B968-D8909C07055A}" srcOrd="0" destOrd="0" presId="urn:microsoft.com/office/officeart/2005/8/layout/hProcess6"/>
    <dgm:cxn modelId="{45C9C627-323F-438F-AA7B-68EC1AC51D07}" type="presOf" srcId="{3849301D-8CAE-4CE8-AAB5-2CD6D764824B}" destId="{4B2B104D-8A0B-478C-8E87-2EE2D995A27D}" srcOrd="0" destOrd="0" presId="urn:microsoft.com/office/officeart/2005/8/layout/hProcess6"/>
    <dgm:cxn modelId="{E4BCE733-3235-4180-950D-8A50817A9889}" type="presOf" srcId="{7CAE78E4-6342-4343-AF3E-DC5C920104FA}" destId="{DA3A7BAA-9D9F-446B-95DD-4705FC465D87}" srcOrd="0" destOrd="0" presId="urn:microsoft.com/office/officeart/2005/8/layout/hProcess6"/>
    <dgm:cxn modelId="{5B834C37-9323-4B4D-B7A7-8ABD2EBFA9B5}" type="presOf" srcId="{6814BCCC-8C3A-4499-A88F-5A5B75C070AB}" destId="{6DB56788-7316-43CE-A2F0-BAED894D7275}" srcOrd="1" destOrd="0" presId="urn:microsoft.com/office/officeart/2005/8/layout/hProcess6"/>
    <dgm:cxn modelId="{6A88133B-2287-4A56-A0FE-62A3A17CE83E}" type="presOf" srcId="{35F03B50-CAFA-4367-A262-DE8BD730D429}" destId="{369145D9-D36E-40EC-851D-9614B91C6C23}" srcOrd="0" destOrd="0" presId="urn:microsoft.com/office/officeart/2005/8/layout/hProcess6"/>
    <dgm:cxn modelId="{C6FE943E-555C-4490-BAA7-BAC9BA3BBB45}" type="presOf" srcId="{DD708724-1BE4-43C7-8790-DD03B5DBF956}" destId="{5EEB9049-BC0A-4AB9-A7C0-EC973412A42E}" srcOrd="0" destOrd="0" presId="urn:microsoft.com/office/officeart/2005/8/layout/hProcess6"/>
    <dgm:cxn modelId="{32D4C460-004D-45AC-8CE5-9860B99B14BF}" type="presOf" srcId="{A09083EC-F70D-458C-9482-A36A994F8537}" destId="{266459C2-033D-4984-B77B-850966E2B7E5}" srcOrd="1" destOrd="0" presId="urn:microsoft.com/office/officeart/2005/8/layout/hProcess6"/>
    <dgm:cxn modelId="{2D98BD46-1F9E-4302-B59E-576A45305A95}" srcId="{45429B75-9FD2-464A-BD08-6F1197F8D824}" destId="{DD708724-1BE4-43C7-8790-DD03B5DBF956}" srcOrd="0" destOrd="0" parTransId="{B2FE51F6-B144-4623-B240-182C605D7D3B}" sibTransId="{EEEC3729-7431-444C-909C-961F57505D48}"/>
    <dgm:cxn modelId="{83549E48-E887-4A5E-B3BD-79E5D13CA5A2}" type="presOf" srcId="{AFEABE19-9838-422B-8F99-F52135387F9A}" destId="{549B4142-800A-44F0-BBB6-11D4F33ACE89}" srcOrd="0" destOrd="0" presId="urn:microsoft.com/office/officeart/2005/8/layout/hProcess6"/>
    <dgm:cxn modelId="{B579594C-5CAD-4AB8-8154-8700119B0E4B}" type="presOf" srcId="{6814BCCC-8C3A-4499-A88F-5A5B75C070AB}" destId="{E750BFF8-C5D6-445F-8D33-0D836F239ABA}" srcOrd="0" destOrd="0" presId="urn:microsoft.com/office/officeart/2005/8/layout/hProcess6"/>
    <dgm:cxn modelId="{80CECE6C-0DAD-4DE7-8902-9ACC1791FD3E}" srcId="{6AA440E7-13D4-4183-9F2F-A951217FEBF4}" destId="{78BE03A9-BD16-4399-BC7A-955BCE9C2CCB}" srcOrd="1" destOrd="0" parTransId="{3BFC2BEC-B5C6-4A6A-A7EF-779A546B9C8F}" sibTransId="{D62419DB-93D3-45E2-AF02-E523AB8FD991}"/>
    <dgm:cxn modelId="{7D46916F-9AAE-49B6-A355-4AA6D543361C}" srcId="{78BE03A9-BD16-4399-BC7A-955BCE9C2CCB}" destId="{A09083EC-F70D-458C-9482-A36A994F8537}" srcOrd="0" destOrd="0" parTransId="{7ED7B7A3-55A1-44D4-A6B1-44C8C880B6BE}" sibTransId="{BB3A5008-0CF9-473E-82B9-CFE15A30AD20}"/>
    <dgm:cxn modelId="{FC9F3087-BBED-4097-9875-05240AE9646F}" type="presOf" srcId="{F076C87A-09F1-4C26-AE94-21D163A9FFEF}" destId="{A5D3278C-07D4-4361-9473-334B46983FD4}" srcOrd="0" destOrd="0" presId="urn:microsoft.com/office/officeart/2005/8/layout/hProcess6"/>
    <dgm:cxn modelId="{084F0E89-D5F2-4588-814A-44C39C14311D}" type="presOf" srcId="{625FABFB-E2DB-4688-9966-9BB68A35A033}" destId="{A26312F6-150D-48F8-8428-047DF739FFD4}" srcOrd="1" destOrd="0" presId="urn:microsoft.com/office/officeart/2005/8/layout/hProcess6"/>
    <dgm:cxn modelId="{38DE948E-073A-410F-88E4-46B28D99B029}" srcId="{6AA440E7-13D4-4183-9F2F-A951217FEBF4}" destId="{45429B75-9FD2-464A-BD08-6F1197F8D824}" srcOrd="3" destOrd="0" parTransId="{465A84A1-1AA9-4568-9696-9008C48252F8}" sibTransId="{51A379AA-F37B-4E68-AE81-9CED69B7697A}"/>
    <dgm:cxn modelId="{1ADA3F9C-5377-4E11-B964-5631428BFCF1}" srcId="{35F03B50-CAFA-4367-A262-DE8BD730D429}" destId="{6814BCCC-8C3A-4499-A88F-5A5B75C070AB}" srcOrd="0" destOrd="0" parTransId="{8BBB7F41-7188-43A6-81E3-F07F90F3975E}" sibTransId="{425CDB2C-718C-4398-A0E1-AE49F4DDAB7F}"/>
    <dgm:cxn modelId="{262049A6-1E39-468E-AC35-32336AAD5B74}" type="presOf" srcId="{B80FEC1B-28E8-4737-953F-98243F174009}" destId="{4B2B104D-8A0B-478C-8E87-2EE2D995A27D}" srcOrd="0" destOrd="1" presId="urn:microsoft.com/office/officeart/2005/8/layout/hProcess6"/>
    <dgm:cxn modelId="{7D191CAB-5A82-41A2-A3DB-8C0AF03F2C59}" type="presOf" srcId="{DD708724-1BE4-43C7-8790-DD03B5DBF956}" destId="{F0755623-0AB0-4950-871B-383F9C98B0E8}" srcOrd="1" destOrd="0" presId="urn:microsoft.com/office/officeart/2005/8/layout/hProcess6"/>
    <dgm:cxn modelId="{36362AAC-79DF-463A-85D9-F9EC0035E968}" srcId="{7CAE78E4-6342-4343-AF3E-DC5C920104FA}" destId="{3849301D-8CAE-4CE8-AAB5-2CD6D764824B}" srcOrd="0" destOrd="0" parTransId="{52940C46-0D37-47B5-9ADC-082BFF604F79}" sibTransId="{19018B5C-E7A7-4F95-956C-B61592B8F2A4}"/>
    <dgm:cxn modelId="{3B94F0B1-161B-45D4-8B1D-F576503F6030}" type="presOf" srcId="{B80FEC1B-28E8-4737-953F-98243F174009}" destId="{A4C1A2A6-F193-4D5C-9212-172469B51A2D}" srcOrd="1" destOrd="1" presId="urn:microsoft.com/office/officeart/2005/8/layout/hProcess6"/>
    <dgm:cxn modelId="{4B5E64B7-8FA9-4AE6-9444-5180F3C36C88}" srcId="{6AA440E7-13D4-4183-9F2F-A951217FEBF4}" destId="{F076C87A-09F1-4C26-AE94-21D163A9FFEF}" srcOrd="2" destOrd="0" parTransId="{B66D59FE-9B97-406C-AAB0-E59E6C495663}" sibTransId="{7FF533B5-413D-4359-B956-F7F83DB31B52}"/>
    <dgm:cxn modelId="{582BC5BC-4BF8-4F09-8C8F-6A2FFB1C6E78}" type="presOf" srcId="{78BE03A9-BD16-4399-BC7A-955BCE9C2CCB}" destId="{783BC640-D96E-4827-9D86-99986B6CE026}" srcOrd="0" destOrd="0" presId="urn:microsoft.com/office/officeart/2005/8/layout/hProcess6"/>
    <dgm:cxn modelId="{230E4BC3-97D4-491C-B6A8-4AD595260C2D}" type="presOf" srcId="{A09083EC-F70D-458C-9482-A36A994F8537}" destId="{1618DB5C-B68E-43C7-B8C8-3843328A28BE}" srcOrd="0" destOrd="0" presId="urn:microsoft.com/office/officeart/2005/8/layout/hProcess6"/>
    <dgm:cxn modelId="{4F9385C3-BF5D-4E47-AB5F-A65395C13397}" type="presOf" srcId="{625FABFB-E2DB-4688-9966-9BB68A35A033}" destId="{5CD584F7-76D9-4C09-A919-78A153E587D1}" srcOrd="0" destOrd="0" presId="urn:microsoft.com/office/officeart/2005/8/layout/hProcess6"/>
    <dgm:cxn modelId="{9FF877D1-68E7-4FB3-905A-005C658FEBFB}" type="presOf" srcId="{26386F3A-335D-4FD8-8074-795965852BAA}" destId="{5EEB9049-BC0A-4AB9-A7C0-EC973412A42E}" srcOrd="0" destOrd="1" presId="urn:microsoft.com/office/officeart/2005/8/layout/hProcess6"/>
    <dgm:cxn modelId="{AE27A4D3-72E2-41DB-9538-9C31BB8EA024}" srcId="{45429B75-9FD2-464A-BD08-6F1197F8D824}" destId="{26386F3A-335D-4FD8-8074-795965852BAA}" srcOrd="1" destOrd="0" parTransId="{4A35E108-AD77-442E-BF55-3A1E9F9FD71D}" sibTransId="{FAFEFEBA-5142-4DA6-8D42-D23982C71E74}"/>
    <dgm:cxn modelId="{FEC7FAD7-DFAB-4A17-9223-C1CF8B827C78}" srcId="{6AA440E7-13D4-4183-9F2F-A951217FEBF4}" destId="{7254DB83-D0DA-484B-8B07-5E33703CE7D0}" srcOrd="0" destOrd="0" parTransId="{5F8F4462-39C6-4C90-9CDE-9CD532C5DBA1}" sibTransId="{3248C303-B7E7-47C3-87C1-F8CF08AE28D6}"/>
    <dgm:cxn modelId="{6C6D29DD-0312-4BB3-9AAC-29664C985D55}" type="presOf" srcId="{AFEABE19-9838-422B-8F99-F52135387F9A}" destId="{88AA1327-9595-4887-A050-C5882E898100}" srcOrd="1" destOrd="0" presId="urn:microsoft.com/office/officeart/2005/8/layout/hProcess6"/>
    <dgm:cxn modelId="{FE5EE4DF-4C0A-4278-9D17-A236F7AA197F}" srcId="{6AA440E7-13D4-4183-9F2F-A951217FEBF4}" destId="{35F03B50-CAFA-4367-A262-DE8BD730D429}" srcOrd="5" destOrd="0" parTransId="{AAA9A799-0A77-452E-A672-5D5D143AEC6D}" sibTransId="{1EBE8E0B-CB23-471E-9E5D-1237EEF82304}"/>
    <dgm:cxn modelId="{927642E0-499E-4644-BCBA-21823A0514AF}" srcId="{7254DB83-D0DA-484B-8B07-5E33703CE7D0}" destId="{AFEABE19-9838-422B-8F99-F52135387F9A}" srcOrd="0" destOrd="0" parTransId="{C604DBB7-85E8-46C1-8FE5-4D777D7B33E4}" sibTransId="{D88B9263-A669-47B7-A0BF-4BC80DF54214}"/>
    <dgm:cxn modelId="{8C1749EF-FEC3-48F8-84F0-3A26A2051E58}" srcId="{7CAE78E4-6342-4343-AF3E-DC5C920104FA}" destId="{B80FEC1B-28E8-4737-953F-98243F174009}" srcOrd="1" destOrd="0" parTransId="{DDBA6D67-E32C-45DF-8901-195BDA578925}" sibTransId="{71541FA8-85A3-428E-B067-B81436D734FD}"/>
    <dgm:cxn modelId="{B40FCCF0-EDA3-4460-AB60-BD7249B70B59}" type="presOf" srcId="{26386F3A-335D-4FD8-8074-795965852BAA}" destId="{F0755623-0AB0-4950-871B-383F9C98B0E8}" srcOrd="1" destOrd="1" presId="urn:microsoft.com/office/officeart/2005/8/layout/hProcess6"/>
    <dgm:cxn modelId="{962065F5-F6F4-46ED-9557-16AF40DB3A9A}" type="presOf" srcId="{3849301D-8CAE-4CE8-AAB5-2CD6D764824B}" destId="{A4C1A2A6-F193-4D5C-9212-172469B51A2D}" srcOrd="1" destOrd="0" presId="urn:microsoft.com/office/officeart/2005/8/layout/hProcess6"/>
    <dgm:cxn modelId="{9AD6D312-A02B-4888-BB07-8B6CADC32613}" type="presParOf" srcId="{C894C747-1783-4A64-B968-D8909C07055A}" destId="{D573A33F-44B6-49C8-9806-E60F48442371}" srcOrd="0" destOrd="0" presId="urn:microsoft.com/office/officeart/2005/8/layout/hProcess6"/>
    <dgm:cxn modelId="{AD617689-4F15-49A6-84B5-72BF5007A565}" type="presParOf" srcId="{D573A33F-44B6-49C8-9806-E60F48442371}" destId="{9C3E573F-8CA6-4F05-AD8F-4003785DB451}" srcOrd="0" destOrd="0" presId="urn:microsoft.com/office/officeart/2005/8/layout/hProcess6"/>
    <dgm:cxn modelId="{E79857D6-848F-4F11-81FC-6BF9CD9E2F9D}" type="presParOf" srcId="{D573A33F-44B6-49C8-9806-E60F48442371}" destId="{549B4142-800A-44F0-BBB6-11D4F33ACE89}" srcOrd="1" destOrd="0" presId="urn:microsoft.com/office/officeart/2005/8/layout/hProcess6"/>
    <dgm:cxn modelId="{23EF6AE2-75F3-450B-B91F-402812ABCD83}" type="presParOf" srcId="{D573A33F-44B6-49C8-9806-E60F48442371}" destId="{88AA1327-9595-4887-A050-C5882E898100}" srcOrd="2" destOrd="0" presId="urn:microsoft.com/office/officeart/2005/8/layout/hProcess6"/>
    <dgm:cxn modelId="{98D10EB7-255E-4AB4-B929-67B8D576631A}" type="presParOf" srcId="{D573A33F-44B6-49C8-9806-E60F48442371}" destId="{E5662D83-7403-4070-8ED3-A75E3E1BA46D}" srcOrd="3" destOrd="0" presId="urn:microsoft.com/office/officeart/2005/8/layout/hProcess6"/>
    <dgm:cxn modelId="{F2A54644-E54C-462C-BF2E-CFF2DC84E679}" type="presParOf" srcId="{C894C747-1783-4A64-B968-D8909C07055A}" destId="{5945BFAE-CE1E-4EDF-9AC3-A86665C0538A}" srcOrd="1" destOrd="0" presId="urn:microsoft.com/office/officeart/2005/8/layout/hProcess6"/>
    <dgm:cxn modelId="{AE53178F-2204-47BD-B653-E26A28571754}" type="presParOf" srcId="{C894C747-1783-4A64-B968-D8909C07055A}" destId="{5F141C86-2AD0-4596-A1BE-40D2ABC33155}" srcOrd="2" destOrd="0" presId="urn:microsoft.com/office/officeart/2005/8/layout/hProcess6"/>
    <dgm:cxn modelId="{3147C2A7-20B9-4B2B-9BCA-6024EDAF6A4B}" type="presParOf" srcId="{5F141C86-2AD0-4596-A1BE-40D2ABC33155}" destId="{14242B06-F456-4691-AF7D-FEEE371C0CA5}" srcOrd="0" destOrd="0" presId="urn:microsoft.com/office/officeart/2005/8/layout/hProcess6"/>
    <dgm:cxn modelId="{773362C3-E301-4065-A91D-006C2BC088A9}" type="presParOf" srcId="{5F141C86-2AD0-4596-A1BE-40D2ABC33155}" destId="{1618DB5C-B68E-43C7-B8C8-3843328A28BE}" srcOrd="1" destOrd="0" presId="urn:microsoft.com/office/officeart/2005/8/layout/hProcess6"/>
    <dgm:cxn modelId="{5595EC85-DDDC-4990-864A-BEDA822CF4DC}" type="presParOf" srcId="{5F141C86-2AD0-4596-A1BE-40D2ABC33155}" destId="{266459C2-033D-4984-B77B-850966E2B7E5}" srcOrd="2" destOrd="0" presId="urn:microsoft.com/office/officeart/2005/8/layout/hProcess6"/>
    <dgm:cxn modelId="{4BD7F42E-7AF3-4FE1-87CD-AE865AC85BAF}" type="presParOf" srcId="{5F141C86-2AD0-4596-A1BE-40D2ABC33155}" destId="{783BC640-D96E-4827-9D86-99986B6CE026}" srcOrd="3" destOrd="0" presId="urn:microsoft.com/office/officeart/2005/8/layout/hProcess6"/>
    <dgm:cxn modelId="{B978F4F0-F94B-404A-8417-E38FD1031038}" type="presParOf" srcId="{C894C747-1783-4A64-B968-D8909C07055A}" destId="{10B4C7D2-D36E-4ACF-9631-D80818536CEE}" srcOrd="3" destOrd="0" presId="urn:microsoft.com/office/officeart/2005/8/layout/hProcess6"/>
    <dgm:cxn modelId="{C6E4E213-38FF-41E5-A823-72F1C8EF7E44}" type="presParOf" srcId="{C894C747-1783-4A64-B968-D8909C07055A}" destId="{FAF7A90A-6542-4E1C-B7D3-5A8A8C1DC753}" srcOrd="4" destOrd="0" presId="urn:microsoft.com/office/officeart/2005/8/layout/hProcess6"/>
    <dgm:cxn modelId="{4282A3C0-17AA-486C-8964-CD690F8E90B2}" type="presParOf" srcId="{FAF7A90A-6542-4E1C-B7D3-5A8A8C1DC753}" destId="{3FE2684D-EDDE-401C-B33A-2545DCCC5196}" srcOrd="0" destOrd="0" presId="urn:microsoft.com/office/officeart/2005/8/layout/hProcess6"/>
    <dgm:cxn modelId="{2359DD4C-7717-44C9-AB85-78734C5CD8A0}" type="presParOf" srcId="{FAF7A90A-6542-4E1C-B7D3-5A8A8C1DC753}" destId="{5CD584F7-76D9-4C09-A919-78A153E587D1}" srcOrd="1" destOrd="0" presId="urn:microsoft.com/office/officeart/2005/8/layout/hProcess6"/>
    <dgm:cxn modelId="{9E8FB810-9538-4EBE-B02E-6D62E87E4FA0}" type="presParOf" srcId="{FAF7A90A-6542-4E1C-B7D3-5A8A8C1DC753}" destId="{A26312F6-150D-48F8-8428-047DF739FFD4}" srcOrd="2" destOrd="0" presId="urn:microsoft.com/office/officeart/2005/8/layout/hProcess6"/>
    <dgm:cxn modelId="{84A0CE7D-7522-43F1-846F-457F7B6B5E28}" type="presParOf" srcId="{FAF7A90A-6542-4E1C-B7D3-5A8A8C1DC753}" destId="{A5D3278C-07D4-4361-9473-334B46983FD4}" srcOrd="3" destOrd="0" presId="urn:microsoft.com/office/officeart/2005/8/layout/hProcess6"/>
    <dgm:cxn modelId="{DC78D738-521C-485C-8691-E1934B958F04}" type="presParOf" srcId="{C894C747-1783-4A64-B968-D8909C07055A}" destId="{ECE523CB-E222-40D8-B78E-2F68463E07DE}" srcOrd="5" destOrd="0" presId="urn:microsoft.com/office/officeart/2005/8/layout/hProcess6"/>
    <dgm:cxn modelId="{2B733BB2-74DF-4851-B078-DF53E3CE9302}" type="presParOf" srcId="{C894C747-1783-4A64-B968-D8909C07055A}" destId="{D49AE05C-477D-4BAB-9194-59E75488C042}" srcOrd="6" destOrd="0" presId="urn:microsoft.com/office/officeart/2005/8/layout/hProcess6"/>
    <dgm:cxn modelId="{537A7F1C-899C-4F13-9223-7041B0E090C7}" type="presParOf" srcId="{D49AE05C-477D-4BAB-9194-59E75488C042}" destId="{6BBFD9D7-B0D8-4D9B-B565-7C5464FE08EA}" srcOrd="0" destOrd="0" presId="urn:microsoft.com/office/officeart/2005/8/layout/hProcess6"/>
    <dgm:cxn modelId="{4EA5AD09-2A0D-4872-B836-B0FE47707502}" type="presParOf" srcId="{D49AE05C-477D-4BAB-9194-59E75488C042}" destId="{5EEB9049-BC0A-4AB9-A7C0-EC973412A42E}" srcOrd="1" destOrd="0" presId="urn:microsoft.com/office/officeart/2005/8/layout/hProcess6"/>
    <dgm:cxn modelId="{E2A70983-FD05-4F9A-A566-D10B6FA9BE2D}" type="presParOf" srcId="{D49AE05C-477D-4BAB-9194-59E75488C042}" destId="{F0755623-0AB0-4950-871B-383F9C98B0E8}" srcOrd="2" destOrd="0" presId="urn:microsoft.com/office/officeart/2005/8/layout/hProcess6"/>
    <dgm:cxn modelId="{6BF8990C-DF6F-4892-BD4A-51AC3ABDD382}" type="presParOf" srcId="{D49AE05C-477D-4BAB-9194-59E75488C042}" destId="{3F7F7DD7-7D26-486F-ACE4-E5A3F456B942}" srcOrd="3" destOrd="0" presId="urn:microsoft.com/office/officeart/2005/8/layout/hProcess6"/>
    <dgm:cxn modelId="{09C4EDAB-339E-4485-A3AF-0D68AA120F70}" type="presParOf" srcId="{C894C747-1783-4A64-B968-D8909C07055A}" destId="{5D2CEE82-7D44-4964-8BED-34F203C4567B}" srcOrd="7" destOrd="0" presId="urn:microsoft.com/office/officeart/2005/8/layout/hProcess6"/>
    <dgm:cxn modelId="{DB8F55B9-6281-45C2-9A0B-2D22170000DF}" type="presParOf" srcId="{C894C747-1783-4A64-B968-D8909C07055A}" destId="{22E00705-868E-4B1D-ADB9-DA504B0D0AF9}" srcOrd="8" destOrd="0" presId="urn:microsoft.com/office/officeart/2005/8/layout/hProcess6"/>
    <dgm:cxn modelId="{B0EB74A3-232F-4C77-A0F2-0BA88EE1BCF0}" type="presParOf" srcId="{22E00705-868E-4B1D-ADB9-DA504B0D0AF9}" destId="{3EC18CE4-1CC7-4A48-A523-128BF4DB046B}" srcOrd="0" destOrd="0" presId="urn:microsoft.com/office/officeart/2005/8/layout/hProcess6"/>
    <dgm:cxn modelId="{7934766F-08B2-49E7-B46A-ACF6F27396CF}" type="presParOf" srcId="{22E00705-868E-4B1D-ADB9-DA504B0D0AF9}" destId="{4B2B104D-8A0B-478C-8E87-2EE2D995A27D}" srcOrd="1" destOrd="0" presId="urn:microsoft.com/office/officeart/2005/8/layout/hProcess6"/>
    <dgm:cxn modelId="{E40F6FD9-696D-4AC0-B65A-2B276C7DD099}" type="presParOf" srcId="{22E00705-868E-4B1D-ADB9-DA504B0D0AF9}" destId="{A4C1A2A6-F193-4D5C-9212-172469B51A2D}" srcOrd="2" destOrd="0" presId="urn:microsoft.com/office/officeart/2005/8/layout/hProcess6"/>
    <dgm:cxn modelId="{60CEE275-0325-4685-BD5E-64E756C7DBB7}" type="presParOf" srcId="{22E00705-868E-4B1D-ADB9-DA504B0D0AF9}" destId="{DA3A7BAA-9D9F-446B-95DD-4705FC465D87}" srcOrd="3" destOrd="0" presId="urn:microsoft.com/office/officeart/2005/8/layout/hProcess6"/>
    <dgm:cxn modelId="{D91DA0B9-B615-4021-AAAF-A37E1DE67C45}" type="presParOf" srcId="{C894C747-1783-4A64-B968-D8909C07055A}" destId="{F9981E29-21AC-4CEA-8FD8-1551A2C51EE0}" srcOrd="9" destOrd="0" presId="urn:microsoft.com/office/officeart/2005/8/layout/hProcess6"/>
    <dgm:cxn modelId="{34CE9D83-39B5-48F2-8F52-50D791B2D553}" type="presParOf" srcId="{C894C747-1783-4A64-B968-D8909C07055A}" destId="{67590740-BA4C-4CBD-9780-543DC8FF3A01}" srcOrd="10" destOrd="0" presId="urn:microsoft.com/office/officeart/2005/8/layout/hProcess6"/>
    <dgm:cxn modelId="{093137CF-B151-4FAF-8F15-31892E24EBA2}" type="presParOf" srcId="{67590740-BA4C-4CBD-9780-543DC8FF3A01}" destId="{BFE645DA-6ECE-47CF-8B52-B7F6DC78139A}" srcOrd="0" destOrd="0" presId="urn:microsoft.com/office/officeart/2005/8/layout/hProcess6"/>
    <dgm:cxn modelId="{98087EDE-D18D-40B6-8903-FA3E09C20743}" type="presParOf" srcId="{67590740-BA4C-4CBD-9780-543DC8FF3A01}" destId="{E750BFF8-C5D6-445F-8D33-0D836F239ABA}" srcOrd="1" destOrd="0" presId="urn:microsoft.com/office/officeart/2005/8/layout/hProcess6"/>
    <dgm:cxn modelId="{1E6CABD6-B952-4F7D-89CD-D959AA93C083}" type="presParOf" srcId="{67590740-BA4C-4CBD-9780-543DC8FF3A01}" destId="{6DB56788-7316-43CE-A2F0-BAED894D7275}" srcOrd="2" destOrd="0" presId="urn:microsoft.com/office/officeart/2005/8/layout/hProcess6"/>
    <dgm:cxn modelId="{29801635-0EAB-4A65-AC6F-44AE2968E389}" type="presParOf" srcId="{67590740-BA4C-4CBD-9780-543DC8FF3A01}" destId="{369145D9-D36E-40EC-851D-9614B91C6C23}" srcOrd="3" destOrd="0" presId="urn:microsoft.com/office/officeart/2005/8/layout/hProcess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4142-800A-44F0-BBB6-11D4F33ACE89}">
      <dsp:nvSpPr>
        <dsp:cNvPr id="0" name=""/>
        <dsp:cNvSpPr/>
      </dsp:nvSpPr>
      <dsp:spPr>
        <a:xfrm>
          <a:off x="435309" y="393250"/>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Portefeuille Mobile </a:t>
          </a:r>
        </a:p>
      </dsp:txBody>
      <dsp:txXfrm>
        <a:off x="812130" y="590883"/>
        <a:ext cx="734800" cy="922289"/>
      </dsp:txXfrm>
    </dsp:sp>
    <dsp:sp modelId="{E5662D83-7403-4070-8ED3-A75E3E1BA46D}">
      <dsp:nvSpPr>
        <dsp:cNvPr id="0" name=""/>
        <dsp:cNvSpPr/>
      </dsp:nvSpPr>
      <dsp:spPr>
        <a:xfrm>
          <a:off x="2183" y="635769"/>
          <a:ext cx="905500" cy="700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0- 300 $</a:t>
          </a:r>
        </a:p>
      </dsp:txBody>
      <dsp:txXfrm>
        <a:off x="134790" y="738382"/>
        <a:ext cx="640286" cy="495457"/>
      </dsp:txXfrm>
    </dsp:sp>
    <dsp:sp modelId="{1618DB5C-B68E-43C7-B8C8-3843328A28BE}">
      <dsp:nvSpPr>
        <dsp:cNvPr id="0" name=""/>
        <dsp:cNvSpPr/>
      </dsp:nvSpPr>
      <dsp:spPr>
        <a:xfrm>
          <a:off x="2453019" y="424898"/>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l" defTabSz="488950">
            <a:lnSpc>
              <a:spcPct val="90000"/>
            </a:lnSpc>
            <a:spcBef>
              <a:spcPct val="0"/>
            </a:spcBef>
            <a:spcAft>
              <a:spcPct val="35000"/>
            </a:spcAft>
            <a:buNone/>
          </a:pPr>
          <a:r>
            <a:rPr lang="fr-FR" sz="1100" kern="1200" dirty="0" err="1">
              <a:latin typeface="Brandon Grotesque Regular" panose="020B0503020203060202" pitchFamily="34" charset="0"/>
            </a:rPr>
            <a:t>Porte-feuille</a:t>
          </a:r>
          <a:r>
            <a:rPr lang="fr-FR" sz="1100" kern="1200" dirty="0">
              <a:latin typeface="Brandon Grotesque Regular" panose="020B0503020203060202" pitchFamily="34" charset="0"/>
            </a:rPr>
            <a:t> physique</a:t>
          </a:r>
        </a:p>
        <a:p>
          <a:pPr marL="0" lvl="0" indent="0" algn="l" defTabSz="488950">
            <a:lnSpc>
              <a:spcPct val="90000"/>
            </a:lnSpc>
            <a:spcBef>
              <a:spcPct val="0"/>
            </a:spcBef>
            <a:spcAft>
              <a:spcPct val="35000"/>
            </a:spcAft>
            <a:buNone/>
          </a:pPr>
          <a:endParaRPr lang="fr-FR" sz="1100" kern="1200" dirty="0">
            <a:latin typeface="Brandon Grotesque Regular" panose="020B0503020203060202" pitchFamily="34" charset="0"/>
          </a:endParaRPr>
        </a:p>
      </dsp:txBody>
      <dsp:txXfrm>
        <a:off x="2829840" y="622531"/>
        <a:ext cx="734800" cy="922289"/>
      </dsp:txXfrm>
    </dsp:sp>
    <dsp:sp modelId="{783BC640-D96E-4827-9D86-99986B6CE026}">
      <dsp:nvSpPr>
        <dsp:cNvPr id="0" name=""/>
        <dsp:cNvSpPr/>
      </dsp:nvSpPr>
      <dsp:spPr>
        <a:xfrm>
          <a:off x="2056423" y="609290"/>
          <a:ext cx="753641" cy="753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300 - 2500 $ </a:t>
          </a:r>
        </a:p>
      </dsp:txBody>
      <dsp:txXfrm>
        <a:off x="2166791" y="719658"/>
        <a:ext cx="532905" cy="532905"/>
      </dsp:txXfrm>
    </dsp:sp>
    <dsp:sp modelId="{5CD584F7-76D9-4C09-A919-78A153E587D1}">
      <dsp:nvSpPr>
        <dsp:cNvPr id="0" name=""/>
        <dsp:cNvSpPr/>
      </dsp:nvSpPr>
      <dsp:spPr>
        <a:xfrm>
          <a:off x="4493331" y="327333"/>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HW + Passephrase</a:t>
          </a:r>
        </a:p>
      </dsp:txBody>
      <dsp:txXfrm>
        <a:off x="4870152" y="524966"/>
        <a:ext cx="734800" cy="922289"/>
      </dsp:txXfrm>
    </dsp:sp>
    <dsp:sp modelId="{A5D3278C-07D4-4361-9473-334B46983FD4}">
      <dsp:nvSpPr>
        <dsp:cNvPr id="0" name=""/>
        <dsp:cNvSpPr/>
      </dsp:nvSpPr>
      <dsp:spPr>
        <a:xfrm>
          <a:off x="4034732" y="492306"/>
          <a:ext cx="917197" cy="987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2 500 – 10 000 $</a:t>
          </a:r>
        </a:p>
      </dsp:txBody>
      <dsp:txXfrm>
        <a:off x="4169052" y="636938"/>
        <a:ext cx="648557" cy="698345"/>
      </dsp:txXfrm>
    </dsp:sp>
    <dsp:sp modelId="{5EEB9049-BC0A-4AB9-A7C0-EC973412A42E}">
      <dsp:nvSpPr>
        <dsp:cNvPr id="0" name=""/>
        <dsp:cNvSpPr/>
      </dsp:nvSpPr>
      <dsp:spPr>
        <a:xfrm>
          <a:off x="6592182" y="327333"/>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a:latin typeface="Brandon Grotesque Regular" panose="020B0503020203060202" pitchFamily="34" charset="0"/>
            </a:rPr>
            <a:t>Multi </a:t>
          </a:r>
          <a:r>
            <a:rPr lang="fr-FR" sz="1100" kern="1200" dirty="0" err="1">
              <a:latin typeface="Brandon Grotesque Regular" panose="020B0503020203060202" pitchFamily="34" charset="0"/>
            </a:rPr>
            <a:t>sig</a:t>
          </a:r>
          <a:r>
            <a:rPr lang="fr-FR" sz="1100" kern="1200" dirty="0">
              <a:latin typeface="Brandon Grotesque Regular" panose="020B0503020203060202" pitchFamily="34" charset="0"/>
            </a:rPr>
            <a:t> 2/3</a:t>
          </a:r>
        </a:p>
        <a:p>
          <a:pPr marL="57150" lvl="1" indent="-57150" algn="l" defTabSz="488950">
            <a:lnSpc>
              <a:spcPct val="90000"/>
            </a:lnSpc>
            <a:spcBef>
              <a:spcPct val="0"/>
            </a:spcBef>
            <a:spcAft>
              <a:spcPct val="15000"/>
            </a:spcAft>
            <a:buChar char="•"/>
          </a:pPr>
          <a:r>
            <a:rPr lang="fr-FR" sz="1100" kern="1200" dirty="0">
              <a:latin typeface="Brandon Grotesque Regular" panose="020B0503020203060202" pitchFamily="34" charset="0"/>
            </a:rPr>
            <a:t>Casa ‘ Gold</a:t>
          </a:r>
        </a:p>
      </dsp:txBody>
      <dsp:txXfrm>
        <a:off x="6969003" y="524966"/>
        <a:ext cx="734800" cy="922289"/>
      </dsp:txXfrm>
    </dsp:sp>
    <dsp:sp modelId="{3F7F7DD7-7D26-486F-ACE4-E5A3F456B942}">
      <dsp:nvSpPr>
        <dsp:cNvPr id="0" name=""/>
        <dsp:cNvSpPr/>
      </dsp:nvSpPr>
      <dsp:spPr>
        <a:xfrm>
          <a:off x="6094820" y="649410"/>
          <a:ext cx="994724" cy="673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10 000 - 50 000 $</a:t>
          </a:r>
        </a:p>
      </dsp:txBody>
      <dsp:txXfrm>
        <a:off x="6240494" y="748027"/>
        <a:ext cx="703376" cy="476167"/>
      </dsp:txXfrm>
    </dsp:sp>
    <dsp:sp modelId="{4B2B104D-8A0B-478C-8E87-2EE2D995A27D}">
      <dsp:nvSpPr>
        <dsp:cNvPr id="0" name=""/>
        <dsp:cNvSpPr/>
      </dsp:nvSpPr>
      <dsp:spPr>
        <a:xfrm>
          <a:off x="8570492" y="327333"/>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a:latin typeface="Brandon Grotesque Regular" panose="020B0503020203060202" pitchFamily="34" charset="0"/>
            </a:rPr>
            <a:t>Multi </a:t>
          </a:r>
          <a:r>
            <a:rPr lang="fr-FR" sz="1100" kern="1200" dirty="0" err="1">
              <a:latin typeface="Brandon Grotesque Regular" panose="020B0503020203060202" pitchFamily="34" charset="0"/>
            </a:rPr>
            <a:t>sig</a:t>
          </a:r>
          <a:r>
            <a:rPr lang="fr-FR" sz="1100" kern="1200" dirty="0">
              <a:latin typeface="Brandon Grotesque Regular" panose="020B0503020203060202" pitchFamily="34" charset="0"/>
            </a:rPr>
            <a:t> 3/5</a:t>
          </a:r>
        </a:p>
        <a:p>
          <a:pPr marL="57150" lvl="1" indent="-57150" algn="l" defTabSz="488950">
            <a:lnSpc>
              <a:spcPct val="90000"/>
            </a:lnSpc>
            <a:spcBef>
              <a:spcPct val="0"/>
            </a:spcBef>
            <a:spcAft>
              <a:spcPct val="15000"/>
            </a:spcAft>
            <a:buChar char="•"/>
          </a:pPr>
          <a:r>
            <a:rPr lang="fr-FR" sz="1100" kern="1200">
              <a:latin typeface="Brandon Grotesque Regular" panose="020B0503020203060202" pitchFamily="34" charset="0"/>
            </a:rPr>
            <a:t>Casa </a:t>
          </a:r>
          <a:r>
            <a:rPr lang="fr-FR" sz="1100" kern="1200" dirty="0">
              <a:latin typeface="Brandon Grotesque Regular" panose="020B0503020203060202" pitchFamily="34" charset="0"/>
            </a:rPr>
            <a:t>‘ Plat</a:t>
          </a:r>
        </a:p>
      </dsp:txBody>
      <dsp:txXfrm>
        <a:off x="8947313" y="524966"/>
        <a:ext cx="734800" cy="922289"/>
      </dsp:txXfrm>
    </dsp:sp>
    <dsp:sp modelId="{DA3A7BAA-9D9F-446B-95DD-4705FC465D87}">
      <dsp:nvSpPr>
        <dsp:cNvPr id="0" name=""/>
        <dsp:cNvSpPr/>
      </dsp:nvSpPr>
      <dsp:spPr>
        <a:xfrm>
          <a:off x="8193671" y="609290"/>
          <a:ext cx="753641" cy="753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50 000 – 1M</a:t>
          </a:r>
        </a:p>
      </dsp:txBody>
      <dsp:txXfrm>
        <a:off x="8304039" y="719658"/>
        <a:ext cx="532905" cy="532905"/>
      </dsp:txXfrm>
    </dsp:sp>
    <dsp:sp modelId="{E750BFF8-C5D6-445F-8D33-0D836F239ABA}">
      <dsp:nvSpPr>
        <dsp:cNvPr id="0" name=""/>
        <dsp:cNvSpPr/>
      </dsp:nvSpPr>
      <dsp:spPr>
        <a:xfrm>
          <a:off x="10548802" y="327333"/>
          <a:ext cx="1507283" cy="13175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Consultez un expert </a:t>
          </a:r>
          <a:r>
            <a:rPr lang="fr-FR" sz="1100" kern="1200" dirty="0" err="1">
              <a:latin typeface="Brandon Grotesque Regular" panose="020B0503020203060202" pitchFamily="34" charset="0"/>
            </a:rPr>
            <a:t>lol</a:t>
          </a:r>
          <a:endParaRPr lang="fr-FR" sz="1100" kern="1200" dirty="0">
            <a:latin typeface="Brandon Grotesque Regular" panose="020B0503020203060202" pitchFamily="34" charset="0"/>
          </a:endParaRPr>
        </a:p>
      </dsp:txBody>
      <dsp:txXfrm>
        <a:off x="10925623" y="524966"/>
        <a:ext cx="734800" cy="922289"/>
      </dsp:txXfrm>
    </dsp:sp>
    <dsp:sp modelId="{369145D9-D36E-40EC-851D-9614B91C6C23}">
      <dsp:nvSpPr>
        <dsp:cNvPr id="0" name=""/>
        <dsp:cNvSpPr/>
      </dsp:nvSpPr>
      <dsp:spPr>
        <a:xfrm>
          <a:off x="10171981" y="609290"/>
          <a:ext cx="753641" cy="753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fr-FR" sz="1100" kern="1200" dirty="0">
              <a:latin typeface="Brandon Grotesque Regular" panose="020B0503020203060202" pitchFamily="34" charset="0"/>
            </a:rPr>
            <a:t>Plein</a:t>
          </a:r>
        </a:p>
      </dsp:txBody>
      <dsp:txXfrm>
        <a:off x="10282349" y="719658"/>
        <a:ext cx="532905" cy="5329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253A1-3067-4817-869A-102DCAAAA8F1}" type="datetimeFigureOut">
              <a:rPr lang="fr-FR" smtClean="0"/>
              <a:t>14/08/2020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BC5D1-EE64-4D88-9F04-8BB90B23BE86}" type="slidenum">
              <a:rPr lang="fr-FR" smtClean="0"/>
              <a:t>‹#›</a:t>
            </a:fld>
            <a:endParaRPr lang="fr-FR"/>
          </a:p>
        </p:txBody>
      </p:sp>
    </p:spTree>
    <p:extLst>
      <p:ext uri="{BB962C8B-B14F-4D97-AF65-F5344CB8AC3E}">
        <p14:creationId xmlns:p14="http://schemas.microsoft.com/office/powerpoint/2010/main" val="25303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A9BC5D1-EE64-4D88-9F04-8BB90B23BE86}" type="slidenum">
              <a:rPr lang="fr-FR" smtClean="0"/>
              <a:t>4</a:t>
            </a:fld>
            <a:endParaRPr lang="fr-FR"/>
          </a:p>
        </p:txBody>
      </p:sp>
    </p:spTree>
    <p:extLst>
      <p:ext uri="{BB962C8B-B14F-4D97-AF65-F5344CB8AC3E}">
        <p14:creationId xmlns:p14="http://schemas.microsoft.com/office/powerpoint/2010/main" val="393772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A9BC5D1-EE64-4D88-9F04-8BB90B23BE86}" type="slidenum">
              <a:rPr lang="fr-FR" smtClean="0"/>
              <a:t>7</a:t>
            </a:fld>
            <a:endParaRPr lang="fr-FR"/>
          </a:p>
        </p:txBody>
      </p:sp>
    </p:spTree>
    <p:extLst>
      <p:ext uri="{BB962C8B-B14F-4D97-AF65-F5344CB8AC3E}">
        <p14:creationId xmlns:p14="http://schemas.microsoft.com/office/powerpoint/2010/main" val="38447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3cf00940a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63cf00940a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911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6843-59E7-464D-A699-B8523EB5B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D99082D5-7EA1-4546-A60C-F1827FEA0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FF0035D-4B77-4C54-BBCD-C5B7A25996A2}"/>
              </a:ext>
            </a:extLst>
          </p:cNvPr>
          <p:cNvSpPr>
            <a:spLocks noGrp="1"/>
          </p:cNvSpPr>
          <p:nvPr>
            <p:ph type="dt" sz="half" idx="10"/>
          </p:nvPr>
        </p:nvSpPr>
        <p:spPr/>
        <p:txBody>
          <a:bodyPr/>
          <a:lstStyle/>
          <a:p>
            <a:fld id="{FF8BD11C-50F0-495E-9F31-6469D44D88A5}" type="datetime1">
              <a:rPr lang="fr-FR" smtClean="0"/>
              <a:t>14/08/2020</a:t>
            </a:fld>
            <a:endParaRPr lang="fr-FR"/>
          </a:p>
        </p:txBody>
      </p:sp>
      <p:sp>
        <p:nvSpPr>
          <p:cNvPr id="5" name="Footer Placeholder 4">
            <a:extLst>
              <a:ext uri="{FF2B5EF4-FFF2-40B4-BE49-F238E27FC236}">
                <a16:creationId xmlns:a16="http://schemas.microsoft.com/office/drawing/2014/main" id="{81656364-7E47-41BF-9D9C-4DC57B821E7D}"/>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6291C029-D67B-4B4B-BE23-746AC26EF0C6}"/>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15481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7716-738C-4152-8C79-CCFAC40B9B45}"/>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D6B6B06-7E3F-46A3-B879-1DC8910966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7091A16-6287-438C-8C0F-AB5B70EB79D0}"/>
              </a:ext>
            </a:extLst>
          </p:cNvPr>
          <p:cNvSpPr>
            <a:spLocks noGrp="1"/>
          </p:cNvSpPr>
          <p:nvPr>
            <p:ph type="dt" sz="half" idx="10"/>
          </p:nvPr>
        </p:nvSpPr>
        <p:spPr/>
        <p:txBody>
          <a:bodyPr/>
          <a:lstStyle/>
          <a:p>
            <a:fld id="{FF8BD000-ED72-4E0C-AD74-D5FCF2CBE1C2}" type="datetime1">
              <a:rPr lang="fr-FR" smtClean="0"/>
              <a:t>14/08/2020</a:t>
            </a:fld>
            <a:endParaRPr lang="fr-FR"/>
          </a:p>
        </p:txBody>
      </p:sp>
      <p:sp>
        <p:nvSpPr>
          <p:cNvPr id="5" name="Footer Placeholder 4">
            <a:extLst>
              <a:ext uri="{FF2B5EF4-FFF2-40B4-BE49-F238E27FC236}">
                <a16:creationId xmlns:a16="http://schemas.microsoft.com/office/drawing/2014/main" id="{5416BB35-69EC-47B8-BB56-116822A7A6BD}"/>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42E3520D-4E42-4788-B3DA-6FEDE1C3C0FC}"/>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152546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DD79E-4391-4D41-88BD-A9D9471C85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96481D27-49C0-4133-84C3-AE486331C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C60FA4C-03CF-4F8B-8737-02B6D81041B3}"/>
              </a:ext>
            </a:extLst>
          </p:cNvPr>
          <p:cNvSpPr>
            <a:spLocks noGrp="1"/>
          </p:cNvSpPr>
          <p:nvPr>
            <p:ph type="dt" sz="half" idx="10"/>
          </p:nvPr>
        </p:nvSpPr>
        <p:spPr/>
        <p:txBody>
          <a:bodyPr/>
          <a:lstStyle/>
          <a:p>
            <a:fld id="{659F28FA-DF02-4671-BEEC-A0E307759050}" type="datetime1">
              <a:rPr lang="fr-FR" smtClean="0"/>
              <a:t>14/08/2020</a:t>
            </a:fld>
            <a:endParaRPr lang="fr-FR"/>
          </a:p>
        </p:txBody>
      </p:sp>
      <p:sp>
        <p:nvSpPr>
          <p:cNvPr id="5" name="Footer Placeholder 4">
            <a:extLst>
              <a:ext uri="{FF2B5EF4-FFF2-40B4-BE49-F238E27FC236}">
                <a16:creationId xmlns:a16="http://schemas.microsoft.com/office/drawing/2014/main" id="{8CE23BFB-9A51-4E7A-8EB3-B07EA9AE5D78}"/>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E7BFF73E-6C2D-4F44-842E-ECF67FAA7EF8}"/>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7294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B4885-8DC6-41FA-91C3-E1D88799D73B}" type="datetime1">
              <a:rPr lang="fr-FR"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17661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9C806F-EC83-467F-9398-C980C3BEE8BC}" type="datetime1">
              <a:rPr lang="fr-FR"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85683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2CB4D-F8E1-415D-BD0E-9C3CF4C3512B}" type="datetime1">
              <a:rPr lang="fr-FR"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69440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30421-1FC0-40AE-AABE-2D388FD5DB8B}" type="datetime1">
              <a:rPr lang="fr-FR"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10991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DBED9-F06C-4F37-887D-F17263D7F8FD}" type="datetime1">
              <a:rPr lang="fr-FR" smtClean="0"/>
              <a:t>14/08/2020</a:t>
            </a:fld>
            <a:endParaRPr lang="fr-FR"/>
          </a:p>
        </p:txBody>
      </p:sp>
      <p:sp>
        <p:nvSpPr>
          <p:cNvPr id="8" name="Footer Placeholder 7"/>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9" name="Slide Number Placeholder 8"/>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62673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E57E9-A9E7-4224-88F5-7050A21EF187}" type="datetime1">
              <a:rPr lang="fr-FR" smtClean="0"/>
              <a:t>14/08/2020</a:t>
            </a:fld>
            <a:endParaRPr lang="fr-FR"/>
          </a:p>
        </p:txBody>
      </p:sp>
      <p:sp>
        <p:nvSpPr>
          <p:cNvPr id="4" name="Footer Placeholder 3"/>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5" name="Slide Number Placeholder 4"/>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52025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AC146-5FFC-4C55-92FB-117AB7D17567}" type="datetime1">
              <a:rPr lang="fr-FR" smtClean="0"/>
              <a:t>14/08/2020</a:t>
            </a:fld>
            <a:endParaRPr lang="fr-FR"/>
          </a:p>
        </p:txBody>
      </p:sp>
      <p:sp>
        <p:nvSpPr>
          <p:cNvPr id="3" name="Footer Placeholder 2"/>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4" name="Slide Number Placeholder 3"/>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918132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A8BE1-5A55-4FBD-B8C1-A88D1A495140}" type="datetime1">
              <a:rPr lang="fr-FR"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0851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9BCF-46F7-4445-9D25-142746FFFC2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4C9F075-C970-44A2-8E86-DCE15B488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83B0171-7829-4E9C-895B-77B67F58897E}"/>
              </a:ext>
            </a:extLst>
          </p:cNvPr>
          <p:cNvSpPr>
            <a:spLocks noGrp="1"/>
          </p:cNvSpPr>
          <p:nvPr>
            <p:ph type="dt" sz="half" idx="10"/>
          </p:nvPr>
        </p:nvSpPr>
        <p:spPr/>
        <p:txBody>
          <a:bodyPr/>
          <a:lstStyle/>
          <a:p>
            <a:fld id="{CE8BCBB7-343A-47F6-802C-1DD6A5541CE9}" type="datetime1">
              <a:rPr lang="fr-FR" smtClean="0"/>
              <a:t>14/08/2020</a:t>
            </a:fld>
            <a:endParaRPr lang="fr-FR"/>
          </a:p>
        </p:txBody>
      </p:sp>
      <p:sp>
        <p:nvSpPr>
          <p:cNvPr id="5" name="Footer Placeholder 4">
            <a:extLst>
              <a:ext uri="{FF2B5EF4-FFF2-40B4-BE49-F238E27FC236}">
                <a16:creationId xmlns:a16="http://schemas.microsoft.com/office/drawing/2014/main" id="{9D71F6C5-83DA-471B-9A52-94BBF83915C5}"/>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8390FF5D-2B32-47FF-B808-95BAE0C20881}"/>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91821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262DC2-5716-4C31-8D46-ECB3790616EA}" type="datetime1">
              <a:rPr lang="fr-FR"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419433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309A4-CB14-4321-824D-DFB0962E2013}" type="datetime1">
              <a:rPr lang="fr-FR"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35711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A44FA-3216-45A3-9433-98239B7420E5}" type="datetime1">
              <a:rPr lang="fr-FR"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60161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512C-B393-4F96-9241-7BB24B4A95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ECCC2897-FD68-4AE4-88D3-E753371A6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53092-FE29-4AF1-AA7B-468BFBE071B9}"/>
              </a:ext>
            </a:extLst>
          </p:cNvPr>
          <p:cNvSpPr>
            <a:spLocks noGrp="1"/>
          </p:cNvSpPr>
          <p:nvPr>
            <p:ph type="dt" sz="half" idx="10"/>
          </p:nvPr>
        </p:nvSpPr>
        <p:spPr/>
        <p:txBody>
          <a:bodyPr/>
          <a:lstStyle/>
          <a:p>
            <a:fld id="{70139E90-0216-4C74-8DFD-9CB8AF720953}" type="datetime1">
              <a:rPr lang="fr-FR" smtClean="0"/>
              <a:t>14/08/2020</a:t>
            </a:fld>
            <a:endParaRPr lang="fr-FR"/>
          </a:p>
        </p:txBody>
      </p:sp>
      <p:sp>
        <p:nvSpPr>
          <p:cNvPr id="5" name="Footer Placeholder 4">
            <a:extLst>
              <a:ext uri="{FF2B5EF4-FFF2-40B4-BE49-F238E27FC236}">
                <a16:creationId xmlns:a16="http://schemas.microsoft.com/office/drawing/2014/main" id="{00828177-107F-4D2C-B686-D5CFF2AC909F}"/>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26BF23A2-2EDD-4714-80AA-7806E66D62AA}"/>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309734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F25D-7AED-47E6-9D23-C2F0D7AFBD5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DC2E48C-99A2-48F3-A252-FB0E638A2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786DB4E2-8E61-4F8E-81B1-193AF7B9F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9F3A92C-37EF-4C97-8823-AF5FD93F2AC9}"/>
              </a:ext>
            </a:extLst>
          </p:cNvPr>
          <p:cNvSpPr>
            <a:spLocks noGrp="1"/>
          </p:cNvSpPr>
          <p:nvPr>
            <p:ph type="dt" sz="half" idx="10"/>
          </p:nvPr>
        </p:nvSpPr>
        <p:spPr/>
        <p:txBody>
          <a:bodyPr/>
          <a:lstStyle/>
          <a:p>
            <a:fld id="{99C2FEAB-882F-40BE-9E8B-14E258B88684}" type="datetime1">
              <a:rPr lang="fr-FR" smtClean="0"/>
              <a:t>14/08/2020</a:t>
            </a:fld>
            <a:endParaRPr lang="fr-FR"/>
          </a:p>
        </p:txBody>
      </p:sp>
      <p:sp>
        <p:nvSpPr>
          <p:cNvPr id="6" name="Footer Placeholder 5">
            <a:extLst>
              <a:ext uri="{FF2B5EF4-FFF2-40B4-BE49-F238E27FC236}">
                <a16:creationId xmlns:a16="http://schemas.microsoft.com/office/drawing/2014/main" id="{3BEF08DD-A59A-4B5D-8041-B19B1B877C61}"/>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a:extLst>
              <a:ext uri="{FF2B5EF4-FFF2-40B4-BE49-F238E27FC236}">
                <a16:creationId xmlns:a16="http://schemas.microsoft.com/office/drawing/2014/main" id="{443056D0-1AEE-4F77-94FF-7C545FD21CA0}"/>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359665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A562-EA9E-4CA0-9267-5C72C5017092}"/>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98DE213-6758-4C49-92FC-37A26DA22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A2201-A6F4-41AC-8C6F-40565E50D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C85F21D8-5BBF-408E-81CF-BD554E1BA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6B21A-0B13-4AC8-BAF2-83B0A5AE2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0533FC8-A88C-4518-B685-01A487EEAF3E}"/>
              </a:ext>
            </a:extLst>
          </p:cNvPr>
          <p:cNvSpPr>
            <a:spLocks noGrp="1"/>
          </p:cNvSpPr>
          <p:nvPr>
            <p:ph type="dt" sz="half" idx="10"/>
          </p:nvPr>
        </p:nvSpPr>
        <p:spPr/>
        <p:txBody>
          <a:bodyPr/>
          <a:lstStyle/>
          <a:p>
            <a:fld id="{464BD079-6128-4C6E-BF9D-8E2D201E8BD8}" type="datetime1">
              <a:rPr lang="fr-FR" smtClean="0"/>
              <a:t>14/08/2020</a:t>
            </a:fld>
            <a:endParaRPr lang="fr-FR"/>
          </a:p>
        </p:txBody>
      </p:sp>
      <p:sp>
        <p:nvSpPr>
          <p:cNvPr id="8" name="Footer Placeholder 7">
            <a:extLst>
              <a:ext uri="{FF2B5EF4-FFF2-40B4-BE49-F238E27FC236}">
                <a16:creationId xmlns:a16="http://schemas.microsoft.com/office/drawing/2014/main" id="{B4FEA3C3-05BE-4B14-9041-FFBCDA1C8E5F}"/>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9" name="Slide Number Placeholder 8">
            <a:extLst>
              <a:ext uri="{FF2B5EF4-FFF2-40B4-BE49-F238E27FC236}">
                <a16:creationId xmlns:a16="http://schemas.microsoft.com/office/drawing/2014/main" id="{A66E156A-8A0B-4BFD-8DE2-AEEAC1B85AAD}"/>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16862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18A6-2096-4D98-AE6C-1020EC63332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1FE7622-7E31-4377-A624-C9D35194585F}"/>
              </a:ext>
            </a:extLst>
          </p:cNvPr>
          <p:cNvSpPr>
            <a:spLocks noGrp="1"/>
          </p:cNvSpPr>
          <p:nvPr>
            <p:ph type="dt" sz="half" idx="10"/>
          </p:nvPr>
        </p:nvSpPr>
        <p:spPr/>
        <p:txBody>
          <a:bodyPr/>
          <a:lstStyle/>
          <a:p>
            <a:fld id="{32F8859D-2691-403D-A053-736B3CB0393F}" type="datetime1">
              <a:rPr lang="fr-FR" smtClean="0"/>
              <a:t>14/08/2020</a:t>
            </a:fld>
            <a:endParaRPr lang="fr-FR"/>
          </a:p>
        </p:txBody>
      </p:sp>
      <p:sp>
        <p:nvSpPr>
          <p:cNvPr id="4" name="Footer Placeholder 3">
            <a:extLst>
              <a:ext uri="{FF2B5EF4-FFF2-40B4-BE49-F238E27FC236}">
                <a16:creationId xmlns:a16="http://schemas.microsoft.com/office/drawing/2014/main" id="{131F8D5A-4280-4E60-BBEC-3B9C499AAC90}"/>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5" name="Slide Number Placeholder 4">
            <a:extLst>
              <a:ext uri="{FF2B5EF4-FFF2-40B4-BE49-F238E27FC236}">
                <a16:creationId xmlns:a16="http://schemas.microsoft.com/office/drawing/2014/main" id="{B5852FA9-0BB0-42EE-A40F-8463EEBC0666}"/>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129324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E9F40-4B26-423E-89EE-4CD0A53B46D2}"/>
              </a:ext>
            </a:extLst>
          </p:cNvPr>
          <p:cNvSpPr>
            <a:spLocks noGrp="1"/>
          </p:cNvSpPr>
          <p:nvPr>
            <p:ph type="dt" sz="half" idx="10"/>
          </p:nvPr>
        </p:nvSpPr>
        <p:spPr/>
        <p:txBody>
          <a:bodyPr/>
          <a:lstStyle/>
          <a:p>
            <a:fld id="{311A36DB-8DFD-4274-BC3A-034FC9DCF12D}" type="datetime1">
              <a:rPr lang="fr-FR" smtClean="0"/>
              <a:t>14/08/2020</a:t>
            </a:fld>
            <a:endParaRPr lang="fr-FR"/>
          </a:p>
        </p:txBody>
      </p:sp>
      <p:sp>
        <p:nvSpPr>
          <p:cNvPr id="3" name="Footer Placeholder 2">
            <a:extLst>
              <a:ext uri="{FF2B5EF4-FFF2-40B4-BE49-F238E27FC236}">
                <a16:creationId xmlns:a16="http://schemas.microsoft.com/office/drawing/2014/main" id="{4A057093-5615-41C0-A910-44043BB5C310}"/>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4" name="Slide Number Placeholder 3">
            <a:extLst>
              <a:ext uri="{FF2B5EF4-FFF2-40B4-BE49-F238E27FC236}">
                <a16:creationId xmlns:a16="http://schemas.microsoft.com/office/drawing/2014/main" id="{A3BE73B1-340D-4B03-8F9A-0FFDB1E16CE1}"/>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16500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0E86-B32E-4D5A-B528-D99424A06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6218FDB-F9F8-4BAE-9504-EFC0B53A9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3267C5BB-73BB-425A-A481-FAFDF24E7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B468B-F877-4D62-B6D4-531A357CE8A9}"/>
              </a:ext>
            </a:extLst>
          </p:cNvPr>
          <p:cNvSpPr>
            <a:spLocks noGrp="1"/>
          </p:cNvSpPr>
          <p:nvPr>
            <p:ph type="dt" sz="half" idx="10"/>
          </p:nvPr>
        </p:nvSpPr>
        <p:spPr/>
        <p:txBody>
          <a:bodyPr/>
          <a:lstStyle/>
          <a:p>
            <a:fld id="{62C9C277-060D-4389-AD19-B385B0EC9134}" type="datetime1">
              <a:rPr lang="fr-FR" smtClean="0"/>
              <a:t>14/08/2020</a:t>
            </a:fld>
            <a:endParaRPr lang="fr-FR"/>
          </a:p>
        </p:txBody>
      </p:sp>
      <p:sp>
        <p:nvSpPr>
          <p:cNvPr id="6" name="Footer Placeholder 5">
            <a:extLst>
              <a:ext uri="{FF2B5EF4-FFF2-40B4-BE49-F238E27FC236}">
                <a16:creationId xmlns:a16="http://schemas.microsoft.com/office/drawing/2014/main" id="{E973FC00-7964-4B1F-9F6D-1EB727C83988}"/>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a:extLst>
              <a:ext uri="{FF2B5EF4-FFF2-40B4-BE49-F238E27FC236}">
                <a16:creationId xmlns:a16="http://schemas.microsoft.com/office/drawing/2014/main" id="{F4C42848-97C4-47A5-9636-4164DBBB8057}"/>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5508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176B-6BC9-4B83-9651-A99B2DFB6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ED51DF0-A898-44C5-B509-1AC29CBB4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7E1C4B1-3AA5-4426-8652-FA4E663DA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C900D-0456-41E6-84B4-E44F20390772}"/>
              </a:ext>
            </a:extLst>
          </p:cNvPr>
          <p:cNvSpPr>
            <a:spLocks noGrp="1"/>
          </p:cNvSpPr>
          <p:nvPr>
            <p:ph type="dt" sz="half" idx="10"/>
          </p:nvPr>
        </p:nvSpPr>
        <p:spPr/>
        <p:txBody>
          <a:bodyPr/>
          <a:lstStyle/>
          <a:p>
            <a:fld id="{F6EFD493-08E2-47AC-8B6C-BCA123232D2A}" type="datetime1">
              <a:rPr lang="fr-FR" smtClean="0"/>
              <a:t>14/08/2020</a:t>
            </a:fld>
            <a:endParaRPr lang="fr-FR"/>
          </a:p>
        </p:txBody>
      </p:sp>
      <p:sp>
        <p:nvSpPr>
          <p:cNvPr id="6" name="Footer Placeholder 5">
            <a:extLst>
              <a:ext uri="{FF2B5EF4-FFF2-40B4-BE49-F238E27FC236}">
                <a16:creationId xmlns:a16="http://schemas.microsoft.com/office/drawing/2014/main" id="{C87D9375-E4F3-4B5E-BCA0-971514301515}"/>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3.2 ENG V1.1</a:t>
            </a:r>
            <a:endParaRPr lang="fr-FR"/>
          </a:p>
        </p:txBody>
      </p:sp>
      <p:sp>
        <p:nvSpPr>
          <p:cNvPr id="7" name="Slide Number Placeholder 6">
            <a:extLst>
              <a:ext uri="{FF2B5EF4-FFF2-40B4-BE49-F238E27FC236}">
                <a16:creationId xmlns:a16="http://schemas.microsoft.com/office/drawing/2014/main" id="{A27E2DBC-3ED7-4AC9-B15A-FA7917672B8A}"/>
              </a:ext>
            </a:extLst>
          </p:cNvPr>
          <p:cNvSpPr>
            <a:spLocks noGrp="1"/>
          </p:cNvSpPr>
          <p:nvPr>
            <p:ph type="sldNum" sz="quarter" idx="12"/>
          </p:nvPr>
        </p:nvSpPr>
        <p:spPr/>
        <p:txBody>
          <a:bodyPr/>
          <a:lstStyle/>
          <a:p>
            <a:fld id="{1301DCDB-DFCD-4CA5-A00D-F5B316959578}" type="slidenum">
              <a:rPr lang="fr-FR" smtClean="0"/>
              <a:t>‹#›</a:t>
            </a:fld>
            <a:endParaRPr lang="fr-FR"/>
          </a:p>
        </p:txBody>
      </p:sp>
    </p:spTree>
    <p:extLst>
      <p:ext uri="{BB962C8B-B14F-4D97-AF65-F5344CB8AC3E}">
        <p14:creationId xmlns:p14="http://schemas.microsoft.com/office/powerpoint/2010/main" val="3952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76C89-76E2-49B8-BA00-F1B7AF8DF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CF393AF-8514-407E-ADAC-AB4DCFCAE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6DAFF2E-AFB2-4F9B-9443-00522030B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206C0-F4DE-4EA6-A977-930BCC8BADAC}" type="datetime1">
              <a:rPr lang="fr-FR" smtClean="0"/>
              <a:t>14/08/2020</a:t>
            </a:fld>
            <a:endParaRPr lang="fr-FR"/>
          </a:p>
        </p:txBody>
      </p:sp>
      <p:sp>
        <p:nvSpPr>
          <p:cNvPr id="5" name="Footer Placeholder 4">
            <a:extLst>
              <a:ext uri="{FF2B5EF4-FFF2-40B4-BE49-F238E27FC236}">
                <a16:creationId xmlns:a16="http://schemas.microsoft.com/office/drawing/2014/main" id="{16D8D6C4-541D-4511-87E3-33D7095FC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 do not provide any financial advice. All content is for education purpose only. Do you own research. Don't trust, verify. BRH LvL 3.2 ENG V1.1</a:t>
            </a:r>
            <a:endParaRPr lang="fr-FR"/>
          </a:p>
        </p:txBody>
      </p:sp>
      <p:sp>
        <p:nvSpPr>
          <p:cNvPr id="6" name="Slide Number Placeholder 5">
            <a:extLst>
              <a:ext uri="{FF2B5EF4-FFF2-40B4-BE49-F238E27FC236}">
                <a16:creationId xmlns:a16="http://schemas.microsoft.com/office/drawing/2014/main" id="{3DB13FF4-979D-4C38-BC85-DAE78AF00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1DCDB-DFCD-4CA5-A00D-F5B316959578}" type="slidenum">
              <a:rPr lang="fr-FR" smtClean="0"/>
              <a:t>‹#›</a:t>
            </a:fld>
            <a:endParaRPr lang="fr-FR"/>
          </a:p>
        </p:txBody>
      </p:sp>
    </p:spTree>
    <p:extLst>
      <p:ext uri="{BB962C8B-B14F-4D97-AF65-F5344CB8AC3E}">
        <p14:creationId xmlns:p14="http://schemas.microsoft.com/office/powerpoint/2010/main" val="44406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548A9-3738-4B26-A97E-695A4C816D04}" type="datetime1">
              <a:rPr lang="fr-FR" smtClean="0"/>
              <a:t>14/08/2020</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 do not provide any financial advice. All content is for education purpose only. Do you own research. Don't trust, verify. BRH LvL 3.2 ENG V1.1</a:t>
            </a:r>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F9BF-7998-4B22-B8B3-E6FF05E867EF}" type="slidenum">
              <a:rPr lang="fr-FR" smtClean="0"/>
              <a:t>‹#›</a:t>
            </a:fld>
            <a:endParaRPr lang="fr-FR"/>
          </a:p>
        </p:txBody>
      </p:sp>
    </p:spTree>
    <p:extLst>
      <p:ext uri="{BB962C8B-B14F-4D97-AF65-F5344CB8AC3E}">
        <p14:creationId xmlns:p14="http://schemas.microsoft.com/office/powerpoint/2010/main" val="1329256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tags" Target="../tags/tag148.xml"/><Relationship Id="rId18" Type="http://schemas.openxmlformats.org/officeDocument/2006/relationships/slideLayout" Target="../slideLayouts/slideLayout7.xml"/><Relationship Id="rId26" Type="http://schemas.openxmlformats.org/officeDocument/2006/relationships/image" Target="../media/image33.png"/><Relationship Id="rId39" Type="http://schemas.openxmlformats.org/officeDocument/2006/relationships/hyperlink" Target="http://www.thebitcoinrabbithole.com/" TargetMode="External"/><Relationship Id="rId21" Type="http://schemas.openxmlformats.org/officeDocument/2006/relationships/hyperlink" Target="https://www.dropbox.com/s/kv3f0mtkjp74osy/3.1%20ENG%20-%20Wallet%20%26%20seed%20management%20-.pdf?dl=0" TargetMode="External"/><Relationship Id="rId34" Type="http://schemas.openxmlformats.org/officeDocument/2006/relationships/hyperlink" Target="https://creativecommons.org/licenses/by-sa/4.0/" TargetMode="Externa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image" Target="../media/image32.png"/><Relationship Id="rId33" Type="http://schemas.openxmlformats.org/officeDocument/2006/relationships/image" Target="../media/image35.png"/><Relationship Id="rId38" Type="http://schemas.openxmlformats.org/officeDocument/2006/relationships/image" Target="../media/image37.png"/><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hyperlink" Target="https://www.flexiquiz.com/SC/N/terrierdubitcoin_niveaudesecuritebitcoin" TargetMode="External"/><Relationship Id="rId32" Type="http://schemas.openxmlformats.org/officeDocument/2006/relationships/image" Target="../media/image34.png"/><Relationship Id="rId37" Type="http://schemas.openxmlformats.org/officeDocument/2006/relationships/hyperlink" Target="https://www.youtube.com/channel/UCANjJ55UmYmoXm_SW--psXQ?view_as=subscriber" TargetMode="External"/><Relationship Id="rId40" Type="http://schemas.openxmlformats.org/officeDocument/2006/relationships/hyperlink" Target="http://www.decouvrebitcoin.fr/" TargetMode="External"/><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image" Target="../media/image31.png"/><Relationship Id="rId28" Type="http://schemas.openxmlformats.org/officeDocument/2006/relationships/image" Target="../media/image13.png"/><Relationship Id="rId36" Type="http://schemas.openxmlformats.org/officeDocument/2006/relationships/image" Target="../media/image36.jpg"/><Relationship Id="rId10" Type="http://schemas.openxmlformats.org/officeDocument/2006/relationships/tags" Target="../tags/tag145.xml"/><Relationship Id="rId19" Type="http://schemas.openxmlformats.org/officeDocument/2006/relationships/notesSlide" Target="../notesSlides/notesSlide3.xml"/><Relationship Id="rId31" Type="http://schemas.openxmlformats.org/officeDocument/2006/relationships/hyperlink" Target="https://twitter.com/DecouvreBitcoin" TargetMode="Externa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image" Target="../media/image30.PNG"/><Relationship Id="rId27" Type="http://schemas.openxmlformats.org/officeDocument/2006/relationships/image" Target="../media/image12.png"/><Relationship Id="rId30" Type="http://schemas.openxmlformats.org/officeDocument/2006/relationships/image" Target="../media/image18.png"/><Relationship Id="rId35" Type="http://schemas.openxmlformats.org/officeDocument/2006/relationships/hyperlink" Target="https://decouvrebitcoin.com/le-terrier-du-bitcoin/lvl-4-portefeuille-tutoriel/" TargetMode="External"/><Relationship Id="rId8" Type="http://schemas.openxmlformats.org/officeDocument/2006/relationships/tags" Target="../tags/tag143.xml"/><Relationship Id="rId3" Type="http://schemas.openxmlformats.org/officeDocument/2006/relationships/tags" Target="../tags/tag138.xml"/></Relationships>
</file>

<file path=ppt/slides/_rels/slide11.xml.rels><?xml version="1.0" encoding="UTF-8" standalone="yes"?>
<Relationships xmlns="http://schemas.openxmlformats.org/package/2006/relationships"><Relationship Id="rId13" Type="http://schemas.openxmlformats.org/officeDocument/2006/relationships/hyperlink" Target="https://keys.casa/" TargetMode="External"/><Relationship Id="rId18" Type="http://schemas.openxmlformats.org/officeDocument/2006/relationships/hyperlink" Target="https://www.youtube.com/watch?v=W3XADagE6P8&amp;feature=emb_logo" TargetMode="External"/><Relationship Id="rId26" Type="http://schemas.openxmlformats.org/officeDocument/2006/relationships/hyperlink" Target="https://gist.github.com/bartekn/c877987b722ec792912d720921a7418c" TargetMode="External"/><Relationship Id="rId21" Type="http://schemas.openxmlformats.org/officeDocument/2006/relationships/hyperlink" Target="https://en.bitcoin.it/wiki/Address" TargetMode="External"/><Relationship Id="rId34" Type="http://schemas.openxmlformats.org/officeDocument/2006/relationships/hyperlink" Target="https://creativecommons.org/licenses/by-sa/4.0/" TargetMode="External"/><Relationship Id="rId7" Type="http://schemas.openxmlformats.org/officeDocument/2006/relationships/tags" Target="../tags/tag159.xml"/><Relationship Id="rId12" Type="http://schemas.openxmlformats.org/officeDocument/2006/relationships/hyperlink" Target="https://electrum.org/#home" TargetMode="External"/><Relationship Id="rId17" Type="http://schemas.openxmlformats.org/officeDocument/2006/relationships/hyperlink" Target="https://www.youtube.com/watch?v=6eVTbvQJyfU&amp;feature=emb_logo" TargetMode="External"/><Relationship Id="rId25" Type="http://schemas.openxmlformats.org/officeDocument/2006/relationships/hyperlink" Target="https://github.com/bellaj/Blockchain/blob/6bffb47afae6a2a70903a26d215484cf8ff03859/ecdsa_bitcoin.pdf" TargetMode="External"/><Relationship Id="rId33" Type="http://schemas.openxmlformats.org/officeDocument/2006/relationships/hyperlink" Target="https://blog.trezor.io/passphrase-the-ultimate-protection-for-your-accounts-3a311990925b" TargetMode="External"/><Relationship Id="rId38" Type="http://schemas.openxmlformats.org/officeDocument/2006/relationships/hyperlink" Target="https://bit.ly/3kUPJnA" TargetMode="External"/><Relationship Id="rId2" Type="http://schemas.openxmlformats.org/officeDocument/2006/relationships/tags" Target="../tags/tag154.xml"/><Relationship Id="rId16" Type="http://schemas.openxmlformats.org/officeDocument/2006/relationships/hyperlink" Target="https://empoweredlaw.com/articles/articles-2/" TargetMode="External"/><Relationship Id="rId20" Type="http://schemas.openxmlformats.org/officeDocument/2006/relationships/hyperlink" Target="https://github.com/bitcoin/bips/blob/master/bip-0039.mediawiki" TargetMode="External"/><Relationship Id="rId29" Type="http://schemas.openxmlformats.org/officeDocument/2006/relationships/hyperlink" Target="https://www.youtube.com/watch?v=bc3HQqCSl7A" TargetMode="Externa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hyperlink" Target="https://www.ledger.com/" TargetMode="External"/><Relationship Id="rId24" Type="http://schemas.openxmlformats.org/officeDocument/2006/relationships/hyperlink" Target="https://en.bitcoin.it/wiki/Seed_phrase" TargetMode="External"/><Relationship Id="rId32" Type="http://schemas.openxmlformats.org/officeDocument/2006/relationships/hyperlink" Target="https://blog.keys.casa/the-dos-and-donts-of-bitcoin-key-management/?mc_cid=f1629f4069&amp;mc_eid=e245cfa3e2" TargetMode="External"/><Relationship Id="rId37" Type="http://schemas.openxmlformats.org/officeDocument/2006/relationships/hyperlink" Target="mailto:contact@decouvrebitcoin.com" TargetMode="External"/><Relationship Id="rId5" Type="http://schemas.openxmlformats.org/officeDocument/2006/relationships/tags" Target="../tags/tag157.xml"/><Relationship Id="rId15" Type="http://schemas.openxmlformats.org/officeDocument/2006/relationships/hyperlink" Target="https://coldcardwallet.com/" TargetMode="External"/><Relationship Id="rId23" Type="http://schemas.openxmlformats.org/officeDocument/2006/relationships/hyperlink" Target="https://www.betterbuys.com/estimating-password-cracking-times/" TargetMode="External"/><Relationship Id="rId28" Type="http://schemas.openxmlformats.org/officeDocument/2006/relationships/hyperlink" Target="https://www.youtube.com/watch?v=W3XADagE6P8" TargetMode="External"/><Relationship Id="rId36" Type="http://schemas.openxmlformats.org/officeDocument/2006/relationships/image" Target="../media/image38.jpg"/><Relationship Id="rId10" Type="http://schemas.openxmlformats.org/officeDocument/2006/relationships/hyperlink" Target="https://trezor.io/" TargetMode="External"/><Relationship Id="rId19" Type="http://schemas.openxmlformats.org/officeDocument/2006/relationships/hyperlink" Target="https://medium.com/mycrypto/the-journey-from-mnemonic-phrase-to-address-6c5e86e11e14" TargetMode="External"/><Relationship Id="rId31" Type="http://schemas.openxmlformats.org/officeDocument/2006/relationships/hyperlink" Target="https://www.youtube.com/watch?v=3zNVDIz6Snw" TargetMode="External"/><Relationship Id="rId4" Type="http://schemas.openxmlformats.org/officeDocument/2006/relationships/tags" Target="../tags/tag156.xml"/><Relationship Id="rId9" Type="http://schemas.openxmlformats.org/officeDocument/2006/relationships/hyperlink" Target="https://samouraiwallet.com/" TargetMode="External"/><Relationship Id="rId14" Type="http://schemas.openxmlformats.org/officeDocument/2006/relationships/hyperlink" Target="https://www.wasabiwallet.io/" TargetMode="External"/><Relationship Id="rId22" Type="http://schemas.openxmlformats.org/officeDocument/2006/relationships/hyperlink" Target="https://github.com/bitcoin/bips/blob/master/bip-0039/english.txt" TargetMode="External"/><Relationship Id="rId27" Type="http://schemas.openxmlformats.org/officeDocument/2006/relationships/hyperlink" Target="https://andrea.corbellini.name/2015/05/17/elliptic-curve-cryptography-a-gentle-introduction/" TargetMode="External"/><Relationship Id="rId30" Type="http://schemas.openxmlformats.org/officeDocument/2006/relationships/hyperlink" Target="https://www.youtube.com/watch?v=vt-zXEsJ61U" TargetMode="External"/><Relationship Id="rId35" Type="http://schemas.openxmlformats.org/officeDocument/2006/relationships/hyperlink" Target="https://decouvrebitcoin.com/la-librairie/" TargetMode="External"/><Relationship Id="rId8" Type="http://schemas.openxmlformats.org/officeDocument/2006/relationships/slideLayout" Target="../slideLayouts/slideLayout7.xml"/><Relationship Id="rId3" Type="http://schemas.openxmlformats.org/officeDocument/2006/relationships/tags" Target="../tags/tag155.xml"/></Relationships>
</file>

<file path=ppt/slides/_rels/slide12.xml.rels><?xml version="1.0" encoding="UTF-8" standalone="yes"?>
<Relationships xmlns="http://schemas.openxmlformats.org/package/2006/relationships"><Relationship Id="rId8" Type="http://schemas.openxmlformats.org/officeDocument/2006/relationships/hyperlink" Target="http://www.thebitcoinrabbithole.com/" TargetMode="External"/><Relationship Id="rId3" Type="http://schemas.openxmlformats.org/officeDocument/2006/relationships/tags" Target="../tags/tag162.xml"/><Relationship Id="rId7" Type="http://schemas.openxmlformats.org/officeDocument/2006/relationships/image" Target="../media/image39.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4.xml"/><Relationship Id="rId5" Type="http://schemas.openxmlformats.org/officeDocument/2006/relationships/slideLayout" Target="../slideLayouts/slideLayout12.xml"/><Relationship Id="rId10" Type="http://schemas.openxmlformats.org/officeDocument/2006/relationships/image" Target="../media/image40.png"/><Relationship Id="rId4" Type="http://schemas.openxmlformats.org/officeDocument/2006/relationships/tags" Target="../tags/tag163.xml"/><Relationship Id="rId9"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6" Type="http://schemas.openxmlformats.org/officeDocument/2006/relationships/hyperlink" Target="https://creativecommons.org/licenses/by-sa/4.0/" TargetMode="Externa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4.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10.jfif"/><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9.png"/><Relationship Id="rId2" Type="http://schemas.openxmlformats.org/officeDocument/2006/relationships/tags" Target="../tags/tag23.xml"/><Relationship Id="rId16" Type="http://schemas.openxmlformats.org/officeDocument/2006/relationships/image" Target="../media/image8.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7.png"/><Relationship Id="rId10" Type="http://schemas.openxmlformats.org/officeDocument/2006/relationships/tags" Target="../tags/tag31.xml"/><Relationship Id="rId19" Type="http://schemas.openxmlformats.org/officeDocument/2006/relationships/hyperlink" Target="https://creativecommons.org/licenses/by-sa/4.0/" TargetMode="Externa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2.xml"/><Relationship Id="rId18" Type="http://schemas.openxmlformats.org/officeDocument/2006/relationships/image" Target="../media/image11.jpg"/><Relationship Id="rId3" Type="http://schemas.openxmlformats.org/officeDocument/2006/relationships/tags" Target="../tags/tag37.xml"/><Relationship Id="rId21" Type="http://schemas.openxmlformats.org/officeDocument/2006/relationships/image" Target="../media/image13.png"/><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hyperlink" Target="https://decouvrebitcoin.com/le-terrier-du-bitcoin/lvl-4-portefeuille-tutoriel/" TargetMode="External"/><Relationship Id="rId2" Type="http://schemas.openxmlformats.org/officeDocument/2006/relationships/tags" Target="../tags/tag36.xml"/><Relationship Id="rId16" Type="http://schemas.openxmlformats.org/officeDocument/2006/relationships/image" Target="../media/image5.png"/><Relationship Id="rId20" Type="http://schemas.openxmlformats.org/officeDocument/2006/relationships/image" Target="../media/image12.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image" Target="../media/image2.png"/><Relationship Id="rId23" Type="http://schemas.openxmlformats.org/officeDocument/2006/relationships/image" Target="../media/image15.PNG"/><Relationship Id="rId10" Type="http://schemas.openxmlformats.org/officeDocument/2006/relationships/tags" Target="../tags/tag44.xml"/><Relationship Id="rId19" Type="http://schemas.openxmlformats.org/officeDocument/2006/relationships/hyperlink" Target="https://creativecommons.org/licenses/by-sa/4.0/" TargetMode="Externa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notesSlide" Target="../notesSlides/notesSlide1.xml"/><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hyperlink" Target="https://creativecommons.org/licenses/by-sa/4.0/" TargetMode="External"/><Relationship Id="rId3" Type="http://schemas.openxmlformats.org/officeDocument/2006/relationships/tags" Target="../tags/tag49.xml"/><Relationship Id="rId21" Type="http://schemas.openxmlformats.org/officeDocument/2006/relationships/image" Target="../media/image12.pn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image" Target="../media/image16.jpeg"/><Relationship Id="rId2" Type="http://schemas.openxmlformats.org/officeDocument/2006/relationships/tags" Target="../tags/tag48.xml"/><Relationship Id="rId16" Type="http://schemas.openxmlformats.org/officeDocument/2006/relationships/slideLayout" Target="../slideLayouts/slideLayout2.xml"/><Relationship Id="rId20" Type="http://schemas.openxmlformats.org/officeDocument/2006/relationships/image" Target="../media/image18.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19" Type="http://schemas.openxmlformats.org/officeDocument/2006/relationships/image" Target="../media/image17.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6.xml.rels><?xml version="1.0" encoding="UTF-8" standalone="yes"?>
<Relationships xmlns="http://schemas.openxmlformats.org/package/2006/relationships"><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tags" Target="../tags/tag87.xml"/><Relationship Id="rId21" Type="http://schemas.openxmlformats.org/officeDocument/2006/relationships/tags" Target="../tags/tag82.xml"/><Relationship Id="rId34" Type="http://schemas.openxmlformats.org/officeDocument/2006/relationships/image" Target="../media/image19.jp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33" Type="http://schemas.openxmlformats.org/officeDocument/2006/relationships/slideLayout" Target="../slideLayouts/slideLayout2.xml"/><Relationship Id="rId38" Type="http://schemas.openxmlformats.org/officeDocument/2006/relationships/hyperlink" Target="https://creativecommons.org/licenses/by-sa/4.0/" TargetMode="Externa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29" Type="http://schemas.openxmlformats.org/officeDocument/2006/relationships/tags" Target="../tags/tag90.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32" Type="http://schemas.openxmlformats.org/officeDocument/2006/relationships/tags" Target="../tags/tag93.xml"/><Relationship Id="rId37" Type="http://schemas.openxmlformats.org/officeDocument/2006/relationships/image" Target="../media/image21.png"/><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tags" Target="../tags/tag89.xml"/><Relationship Id="rId36" Type="http://schemas.openxmlformats.org/officeDocument/2006/relationships/image" Target="../media/image20.png"/><Relationship Id="rId10" Type="http://schemas.openxmlformats.org/officeDocument/2006/relationships/tags" Target="../tags/tag71.xml"/><Relationship Id="rId19" Type="http://schemas.openxmlformats.org/officeDocument/2006/relationships/tags" Target="../tags/tag80.xml"/><Relationship Id="rId31" Type="http://schemas.openxmlformats.org/officeDocument/2006/relationships/tags" Target="../tags/tag92.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tags" Target="../tags/tag88.xml"/><Relationship Id="rId30" Type="http://schemas.openxmlformats.org/officeDocument/2006/relationships/tags" Target="../tags/tag91.xml"/><Relationship Id="rId35" Type="http://schemas.openxmlformats.org/officeDocument/2006/relationships/image" Target="../media/image2.png"/><Relationship Id="rId8" Type="http://schemas.openxmlformats.org/officeDocument/2006/relationships/tags" Target="../tags/tag69.xml"/><Relationship Id="rId3" Type="http://schemas.openxmlformats.org/officeDocument/2006/relationships/tags" Target="../tags/tag64.xml"/></Relationships>
</file>

<file path=ppt/slides/_rels/slide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notesSlide" Target="../notesSlides/notesSlide2.xml"/><Relationship Id="rId18" Type="http://schemas.microsoft.com/office/2007/relationships/diagramDrawing" Target="../diagrams/drawing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Layout" Target="../slideLayouts/slideLayout2.xml"/><Relationship Id="rId17" Type="http://schemas.openxmlformats.org/officeDocument/2006/relationships/diagramColors" Target="../diagrams/colors1.xml"/><Relationship Id="rId2" Type="http://schemas.openxmlformats.org/officeDocument/2006/relationships/tags" Target="../tags/tag95.xml"/><Relationship Id="rId16" Type="http://schemas.openxmlformats.org/officeDocument/2006/relationships/diagramQuickStyle" Target="../diagrams/quickStyle1.xml"/><Relationship Id="rId20" Type="http://schemas.openxmlformats.org/officeDocument/2006/relationships/hyperlink" Target="https://creativecommons.org/licenses/by-sa/4.0/" TargetMode="Externa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diagramLayout" Target="../diagrams/layout1.xml"/><Relationship Id="rId10" Type="http://schemas.openxmlformats.org/officeDocument/2006/relationships/tags" Target="../tags/tag103.xml"/><Relationship Id="rId19" Type="http://schemas.openxmlformats.org/officeDocument/2006/relationships/image" Target="../media/image3.jp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image" Target="../media/image23.png"/><Relationship Id="rId26" Type="http://schemas.openxmlformats.org/officeDocument/2006/relationships/hyperlink" Target="https://thebitcoinrabbithole.com/the-rabbit-hole/lvl-6-bitcoin-in-the-long-term/" TargetMode="External"/><Relationship Id="rId3" Type="http://schemas.openxmlformats.org/officeDocument/2006/relationships/tags" Target="../tags/tag107.xml"/><Relationship Id="rId21" Type="http://schemas.openxmlformats.org/officeDocument/2006/relationships/image" Target="../media/image24.PNG"/><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tags" Target="../tags/tag106.xml"/><Relationship Id="rId16" Type="http://schemas.openxmlformats.org/officeDocument/2006/relationships/slideLayout" Target="../slideLayouts/slideLayout2.xml"/><Relationship Id="rId20" Type="http://schemas.openxmlformats.org/officeDocument/2006/relationships/hyperlink" Target="https://www.dropbox.com/s/ku8s0nmmoykd0se/Lvl%206.1%20-%20Plan%20H%C3%A9ritage%20Bitcoin%20FR.pdf?dl=0" TargetMode="Externa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hyperlink" Target="https://www.youtube.com/watch?v=W3XADagE6P8&amp;feature=emb_logo" TargetMode="Externa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image" Target="../media/image25.png"/><Relationship Id="rId28" Type="http://schemas.openxmlformats.org/officeDocument/2006/relationships/hyperlink" Target="https://creativecommons.org/licenses/by-sa/4.0/" TargetMode="External"/><Relationship Id="rId10" Type="http://schemas.openxmlformats.org/officeDocument/2006/relationships/tags" Target="../tags/tag114.xml"/><Relationship Id="rId19" Type="http://schemas.openxmlformats.org/officeDocument/2006/relationships/image" Target="../media/image1.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hyperlink" Target="https://www.youtube.com/watch?v=6eVTbvQJyfU&amp;feature=emb_logo" TargetMode="External"/><Relationship Id="rId27"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image" Target="../media/image2.png"/><Relationship Id="rId3" Type="http://schemas.openxmlformats.org/officeDocument/2006/relationships/tags" Target="../tags/tag122.xml"/><Relationship Id="rId21" Type="http://schemas.openxmlformats.org/officeDocument/2006/relationships/image" Target="../media/image5.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slideLayout" Target="../slideLayouts/slideLayout2.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image" Target="../media/image21.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19" Type="http://schemas.openxmlformats.org/officeDocument/2006/relationships/image" Target="../media/image28.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ACC5-10E5-41D7-BABA-F791BA718B8C}"/>
              </a:ext>
            </a:extLst>
          </p:cNvPr>
          <p:cNvSpPr>
            <a:spLocks noGrp="1"/>
          </p:cNvSpPr>
          <p:nvPr>
            <p:ph type="ctrTitle"/>
            <p:custDataLst>
              <p:tags r:id="rId1"/>
            </p:custDataLst>
          </p:nvPr>
        </p:nvSpPr>
        <p:spPr>
          <a:xfrm>
            <a:off x="2239034" y="1024400"/>
            <a:ext cx="7592568" cy="2315781"/>
          </a:xfrm>
        </p:spPr>
        <p:txBody>
          <a:bodyPr>
            <a:normAutofit/>
          </a:bodyPr>
          <a:lstStyle/>
          <a:p>
            <a:r>
              <a:rPr lang="fr-FR" sz="5400" dirty="0">
                <a:latin typeface="Brandon Grotesque Medium" panose="020B0603020203060202" pitchFamily="34" charset="0"/>
              </a:rPr>
              <a:t>Quel niveau de sécurité vous faut-il ?</a:t>
            </a:r>
            <a:endParaRPr lang="en-US" sz="5400" dirty="0">
              <a:latin typeface="Brandon Grotesque Medium" panose="020B0603020203060202" pitchFamily="34" charset="0"/>
            </a:endParaRPr>
          </a:p>
        </p:txBody>
      </p:sp>
      <p:pic>
        <p:nvPicPr>
          <p:cNvPr id="3" name="Image 2">
            <a:extLst>
              <a:ext uri="{FF2B5EF4-FFF2-40B4-BE49-F238E27FC236}">
                <a16:creationId xmlns:a16="http://schemas.microsoft.com/office/drawing/2014/main" id="{463D206C-353F-47B7-8C86-B4648B8453BE}"/>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408869" y="3085366"/>
            <a:ext cx="2236008" cy="3350654"/>
          </a:xfrm>
          <a:prstGeom prst="rect">
            <a:avLst/>
          </a:prstGeom>
        </p:spPr>
      </p:pic>
      <p:pic>
        <p:nvPicPr>
          <p:cNvPr id="5" name="Picture 6">
            <a:extLst>
              <a:ext uri="{FF2B5EF4-FFF2-40B4-BE49-F238E27FC236}">
                <a16:creationId xmlns:a16="http://schemas.microsoft.com/office/drawing/2014/main" id="{7F9B6A55-12E1-404A-B377-68D506F215E3}"/>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rot="3832223">
            <a:off x="10173320" y="1583669"/>
            <a:ext cx="1524530" cy="987873"/>
          </a:xfrm>
          <a:prstGeom prst="rect">
            <a:avLst/>
          </a:prstGeom>
        </p:spPr>
      </p:pic>
      <p:pic>
        <p:nvPicPr>
          <p:cNvPr id="6" name="Image 5">
            <a:extLst>
              <a:ext uri="{FF2B5EF4-FFF2-40B4-BE49-F238E27FC236}">
                <a16:creationId xmlns:a16="http://schemas.microsoft.com/office/drawing/2014/main" id="{F8249D97-EB0C-42A3-92DA-AAEF1BE560F4}"/>
              </a:ext>
            </a:extLst>
          </p:cNvPr>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62372" r="15550"/>
          <a:stretch/>
        </p:blipFill>
        <p:spPr>
          <a:xfrm>
            <a:off x="9547123" y="3091958"/>
            <a:ext cx="2121520" cy="3344062"/>
          </a:xfrm>
          <a:prstGeom prst="rect">
            <a:avLst/>
          </a:prstGeom>
        </p:spPr>
      </p:pic>
      <p:pic>
        <p:nvPicPr>
          <p:cNvPr id="9" name="Picture 8">
            <a:extLst>
              <a:ext uri="{FF2B5EF4-FFF2-40B4-BE49-F238E27FC236}">
                <a16:creationId xmlns:a16="http://schemas.microsoft.com/office/drawing/2014/main" id="{90C806AB-6E83-4894-8DEF-C53D17FBE00F}"/>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142070" y="4227872"/>
            <a:ext cx="3907860" cy="2392394"/>
          </a:xfrm>
          <a:prstGeom prst="rect">
            <a:avLst/>
          </a:prstGeom>
        </p:spPr>
      </p:pic>
      <p:pic>
        <p:nvPicPr>
          <p:cNvPr id="8" name="Picture 7">
            <a:extLst>
              <a:ext uri="{FF2B5EF4-FFF2-40B4-BE49-F238E27FC236}">
                <a16:creationId xmlns:a16="http://schemas.microsoft.com/office/drawing/2014/main" id="{139CBCB5-9FF3-4AF2-B7BD-B5D7AD0EAE00}"/>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408869" y="1480807"/>
            <a:ext cx="1862038" cy="1148082"/>
          </a:xfrm>
          <a:prstGeom prst="rect">
            <a:avLst/>
          </a:prstGeom>
        </p:spPr>
      </p:pic>
      <p:sp>
        <p:nvSpPr>
          <p:cNvPr id="10" name="Google Shape;129;p25">
            <a:extLst>
              <a:ext uri="{FF2B5EF4-FFF2-40B4-BE49-F238E27FC236}">
                <a16:creationId xmlns:a16="http://schemas.microsoft.com/office/drawing/2014/main" id="{C98E425B-4D31-4CB0-8F5C-50C93B6E0E5C}"/>
              </a:ext>
            </a:extLst>
          </p:cNvPr>
          <p:cNvSpPr txBox="1">
            <a:spLocks/>
          </p:cNvSpPr>
          <p:nvPr>
            <p:custDataLst>
              <p:tags r:id="rId7"/>
            </p:custDataLst>
          </p:nvPr>
        </p:nvSpPr>
        <p:spPr>
          <a:xfrm>
            <a:off x="4599876" y="3493954"/>
            <a:ext cx="2992247" cy="334481"/>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000" dirty="0">
                <a:latin typeface="Brandon Grotesque Medium" panose="020B0603020203060202" pitchFamily="34" charset="0"/>
              </a:rPr>
              <a:t>LVL 3.2 BRH – Par Rogzy</a:t>
            </a:r>
          </a:p>
        </p:txBody>
      </p:sp>
      <p:pic>
        <p:nvPicPr>
          <p:cNvPr id="12" name="Picture 11">
            <a:extLst>
              <a:ext uri="{FF2B5EF4-FFF2-40B4-BE49-F238E27FC236}">
                <a16:creationId xmlns:a16="http://schemas.microsoft.com/office/drawing/2014/main" id="{F6C6C249-05B2-4BD3-9862-37D8CE6651DB}"/>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5336888" y="-5754"/>
            <a:ext cx="1943531" cy="1737399"/>
          </a:xfrm>
          <a:prstGeom prst="rect">
            <a:avLst/>
          </a:prstGeom>
        </p:spPr>
      </p:pic>
    </p:spTree>
    <p:extLst>
      <p:ext uri="{BB962C8B-B14F-4D97-AF65-F5344CB8AC3E}">
        <p14:creationId xmlns:p14="http://schemas.microsoft.com/office/powerpoint/2010/main" val="10258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32"/>
          <p:cNvSpPr txBox="1"/>
          <p:nvPr>
            <p:custDataLst>
              <p:tags r:id="rId1"/>
            </p:custDataLst>
          </p:nvPr>
        </p:nvSpPr>
        <p:spPr>
          <a:xfrm>
            <a:off x="417278" y="183655"/>
            <a:ext cx="2735763" cy="628361"/>
          </a:xfrm>
          <a:prstGeom prst="rect">
            <a:avLst/>
          </a:prstGeom>
          <a:noFill/>
          <a:ln>
            <a:noFill/>
          </a:ln>
        </p:spPr>
        <p:txBody>
          <a:bodyPr spcFirstLastPara="1" wrap="square" lIns="91433" tIns="45700" rIns="91433" bIns="45700" anchor="t" anchorCtr="0">
            <a:noAutofit/>
          </a:bodyPr>
          <a:lstStyle/>
          <a:p>
            <a:r>
              <a:rPr lang="en-US" sz="2000" u="sng" dirty="0">
                <a:solidFill>
                  <a:schemeClr val="dk1"/>
                </a:solidFill>
                <a:latin typeface="Brandon Grotesque Medium" panose="020B0603020203060202" pitchFamily="34" charset="0"/>
                <a:ea typeface="Calibri"/>
                <a:cs typeface="Calibri"/>
                <a:sym typeface="Calibri"/>
              </a:rPr>
              <a:t>Pour </a:t>
            </a:r>
            <a:r>
              <a:rPr lang="en-US" sz="2000" u="sng" dirty="0" err="1">
                <a:solidFill>
                  <a:schemeClr val="dk1"/>
                </a:solidFill>
                <a:latin typeface="Brandon Grotesque Medium" panose="020B0603020203060202" pitchFamily="34" charset="0"/>
                <a:ea typeface="Calibri"/>
                <a:cs typeface="Calibri"/>
                <a:sym typeface="Calibri"/>
              </a:rPr>
              <a:t>allez</a:t>
            </a:r>
            <a:r>
              <a:rPr lang="en-US" sz="2000" u="sng" dirty="0">
                <a:solidFill>
                  <a:schemeClr val="dk1"/>
                </a:solidFill>
                <a:latin typeface="Brandon Grotesque Medium" panose="020B0603020203060202" pitchFamily="34" charset="0"/>
                <a:ea typeface="Calibri"/>
                <a:cs typeface="Calibri"/>
                <a:sym typeface="Calibri"/>
              </a:rPr>
              <a:t> plus loin :</a:t>
            </a:r>
          </a:p>
        </p:txBody>
      </p:sp>
      <p:sp>
        <p:nvSpPr>
          <p:cNvPr id="248" name="Google Shape;248;p32"/>
          <p:cNvSpPr txBox="1"/>
          <p:nvPr>
            <p:custDataLst>
              <p:tags r:id="rId2"/>
            </p:custDataLst>
          </p:nvPr>
        </p:nvSpPr>
        <p:spPr>
          <a:xfrm>
            <a:off x="4658184" y="206378"/>
            <a:ext cx="3329781"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r>
              <a:rPr lang="fr-FR" sz="2000" dirty="0">
                <a:sym typeface="Calibri"/>
              </a:rPr>
              <a:t>Sur le même sujet: </a:t>
            </a:r>
          </a:p>
        </p:txBody>
      </p:sp>
      <p:sp>
        <p:nvSpPr>
          <p:cNvPr id="249" name="Google Shape;249;p32"/>
          <p:cNvSpPr txBox="1"/>
          <p:nvPr>
            <p:custDataLst>
              <p:tags r:id="rId3"/>
            </p:custDataLst>
          </p:nvPr>
        </p:nvSpPr>
        <p:spPr>
          <a:xfrm>
            <a:off x="299154" y="2548367"/>
            <a:ext cx="5374926"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pPr defTabSz="1219170">
              <a:buClr>
                <a:srgbClr val="000000"/>
              </a:buClr>
            </a:pPr>
            <a:r>
              <a:rPr lang="en-US" sz="2000" kern="0" dirty="0" err="1">
                <a:solidFill>
                  <a:prstClr val="black"/>
                </a:solidFill>
                <a:sym typeface="Calibri"/>
              </a:rPr>
              <a:t>Plongez</a:t>
            </a:r>
            <a:r>
              <a:rPr lang="en-US" sz="2000" kern="0" dirty="0">
                <a:solidFill>
                  <a:prstClr val="black"/>
                </a:solidFill>
                <a:sym typeface="Calibri"/>
              </a:rPr>
              <a:t> dans le terrier du lapin Bitcoin: </a:t>
            </a:r>
          </a:p>
        </p:txBody>
      </p:sp>
      <p:sp>
        <p:nvSpPr>
          <p:cNvPr id="253" name="Google Shape;253;p32"/>
          <p:cNvSpPr txBox="1"/>
          <p:nvPr>
            <p:custDataLst>
              <p:tags r:id="rId4"/>
            </p:custDataLst>
          </p:nvPr>
        </p:nvSpPr>
        <p:spPr>
          <a:xfrm>
            <a:off x="8647270" y="237399"/>
            <a:ext cx="2777600" cy="646400"/>
          </a:xfrm>
          <a:prstGeom prst="rect">
            <a:avLst/>
          </a:prstGeom>
          <a:noFill/>
          <a:ln>
            <a:noFill/>
          </a:ln>
        </p:spPr>
        <p:txBody>
          <a:bodyPr spcFirstLastPara="1" wrap="square" lIns="91433" tIns="45700" rIns="91433" bIns="45700" anchor="t" anchorCtr="0">
            <a:noAutofit/>
          </a:bodyPr>
          <a:lstStyle>
            <a:defPPr>
              <a:defRPr lang="fr-FR"/>
            </a:defPPr>
            <a:lvl1pPr>
              <a:defRPr sz="2000" u="sng">
                <a:solidFill>
                  <a:schemeClr val="dk1"/>
                </a:solidFill>
                <a:latin typeface="Brandon Grotesque Medium" panose="020B0603020203060202" pitchFamily="34" charset="0"/>
                <a:ea typeface="Calibri"/>
                <a:cs typeface="Calibri"/>
              </a:defRPr>
            </a:lvl1pPr>
          </a:lstStyle>
          <a:p>
            <a:r>
              <a:rPr lang="en-US" dirty="0" err="1">
                <a:sym typeface="Calibri"/>
              </a:rPr>
              <a:t>Animé</a:t>
            </a:r>
            <a:r>
              <a:rPr lang="en-US" dirty="0">
                <a:sym typeface="Calibri"/>
              </a:rPr>
              <a:t> du jour: </a:t>
            </a:r>
            <a:endParaRPr lang="en-US" dirty="0"/>
          </a:p>
        </p:txBody>
      </p:sp>
      <p:sp>
        <p:nvSpPr>
          <p:cNvPr id="4" name="Date Placeholder 3">
            <a:extLst>
              <a:ext uri="{FF2B5EF4-FFF2-40B4-BE49-F238E27FC236}">
                <a16:creationId xmlns:a16="http://schemas.microsoft.com/office/drawing/2014/main" id="{84B2F497-7396-4284-8825-E2DFF698C0EF}"/>
              </a:ext>
            </a:extLst>
          </p:cNvPr>
          <p:cNvSpPr>
            <a:spLocks noGrp="1"/>
          </p:cNvSpPr>
          <p:nvPr>
            <p:ph type="dt" sz="half" idx="10"/>
            <p:custDataLst>
              <p:tags r:id="rId5"/>
            </p:custDataLst>
          </p:nvPr>
        </p:nvSpPr>
        <p:spPr/>
        <p:txBody>
          <a:bodyPr/>
          <a:lstStyle/>
          <a:p>
            <a:fld id="{6B722763-6344-4E36-9D74-9715B90DC2B4}" type="datetime1">
              <a:rPr lang="fr-FR" smtClean="0"/>
              <a:t>14/08/2020</a:t>
            </a:fld>
            <a:endParaRPr lang="en-GB"/>
          </a:p>
        </p:txBody>
      </p:sp>
      <p:sp>
        <p:nvSpPr>
          <p:cNvPr id="6" name="Slide Number Placeholder 5">
            <a:extLst>
              <a:ext uri="{FF2B5EF4-FFF2-40B4-BE49-F238E27FC236}">
                <a16:creationId xmlns:a16="http://schemas.microsoft.com/office/drawing/2014/main" id="{A2AFD9E0-4292-494C-ACEE-1C8B41D09351}"/>
              </a:ext>
            </a:extLst>
          </p:cNvPr>
          <p:cNvSpPr>
            <a:spLocks noGrp="1"/>
          </p:cNvSpPr>
          <p:nvPr>
            <p:ph type="sldNum" sz="quarter" idx="12"/>
            <p:custDataLst>
              <p:tags r:id="rId6"/>
            </p:custDataLst>
          </p:nvPr>
        </p:nvSpPr>
        <p:spPr/>
        <p:txBody>
          <a:bodyPr/>
          <a:lstStyle/>
          <a:p>
            <a:fld id="{EF249D87-9E8E-4917-BF2C-761EFBF2A258}" type="slidenum">
              <a:rPr lang="en-GB" smtClean="0"/>
              <a:t>10</a:t>
            </a:fld>
            <a:endParaRPr lang="en-GB"/>
          </a:p>
        </p:txBody>
      </p:sp>
      <p:sp>
        <p:nvSpPr>
          <p:cNvPr id="19" name="TextBox 18">
            <a:extLst>
              <a:ext uri="{FF2B5EF4-FFF2-40B4-BE49-F238E27FC236}">
                <a16:creationId xmlns:a16="http://schemas.microsoft.com/office/drawing/2014/main" id="{F7288FB7-EDA1-4323-8469-E95ED83E7BBE}"/>
              </a:ext>
            </a:extLst>
          </p:cNvPr>
          <p:cNvSpPr txBox="1"/>
          <p:nvPr>
            <p:custDataLst>
              <p:tags r:id="rId7"/>
            </p:custDataLst>
          </p:nvPr>
        </p:nvSpPr>
        <p:spPr>
          <a:xfrm>
            <a:off x="5807754" y="2099313"/>
            <a:ext cx="1368003" cy="338554"/>
          </a:xfrm>
          <a:prstGeom prst="rect">
            <a:avLst/>
          </a:prstGeom>
          <a:noFill/>
        </p:spPr>
        <p:txBody>
          <a:bodyPr wrap="none" rtlCol="0">
            <a:spAutoFit/>
          </a:bodyPr>
          <a:lstStyle/>
          <a:p>
            <a:r>
              <a:rPr lang="fr-FR" sz="1600" i="1" dirty="0">
                <a:latin typeface="Brandon Grotesque Medium" panose="020B0603020203060202" pitchFamily="34" charset="0"/>
              </a:rPr>
              <a:t>« </a:t>
            </a:r>
            <a:r>
              <a:rPr lang="fr-FR" sz="1600" i="1" dirty="0" err="1">
                <a:latin typeface="Brandon Grotesque Medium" panose="020B0603020203060202" pitchFamily="34" charset="0"/>
              </a:rPr>
              <a:t>Death</a:t>
            </a:r>
            <a:r>
              <a:rPr lang="fr-FR" sz="1600" i="1" dirty="0">
                <a:latin typeface="Brandon Grotesque Medium" panose="020B0603020203060202" pitchFamily="34" charset="0"/>
              </a:rPr>
              <a:t> Note »</a:t>
            </a:r>
            <a:endParaRPr lang="en-GB" sz="1600" i="1" dirty="0">
              <a:latin typeface="Brandon Grotesque Medium" panose="020B0603020203060202" pitchFamily="34" charset="0"/>
            </a:endParaRPr>
          </a:p>
        </p:txBody>
      </p:sp>
      <p:pic>
        <p:nvPicPr>
          <p:cNvPr id="13" name="Picture 12">
            <a:extLst>
              <a:ext uri="{FF2B5EF4-FFF2-40B4-BE49-F238E27FC236}">
                <a16:creationId xmlns:a16="http://schemas.microsoft.com/office/drawing/2014/main" id="{8DB856EE-7CE9-493E-8D9E-E3A0BABFF29F}"/>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2849715" y="4016985"/>
            <a:ext cx="870908" cy="870908"/>
          </a:xfrm>
          <a:prstGeom prst="rect">
            <a:avLst/>
          </a:prstGeom>
        </p:spPr>
      </p:pic>
      <p:pic>
        <p:nvPicPr>
          <p:cNvPr id="9" name="Picture 8">
            <a:hlinkClick r:id="rId21"/>
            <a:extLst>
              <a:ext uri="{FF2B5EF4-FFF2-40B4-BE49-F238E27FC236}">
                <a16:creationId xmlns:a16="http://schemas.microsoft.com/office/drawing/2014/main" id="{AABB6245-D560-47B9-8EE1-FC3B71CE791F}"/>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rcRect/>
          <a:stretch/>
        </p:blipFill>
        <p:spPr>
          <a:xfrm>
            <a:off x="4558104" y="702115"/>
            <a:ext cx="2948132" cy="1709659"/>
          </a:xfrm>
          <a:prstGeom prst="rect">
            <a:avLst/>
          </a:prstGeom>
          <a:ln>
            <a:solidFill>
              <a:schemeClr val="tx1"/>
            </a:solidFill>
          </a:ln>
        </p:spPr>
      </p:pic>
      <p:pic>
        <p:nvPicPr>
          <p:cNvPr id="12" name="Picture 11">
            <a:extLst>
              <a:ext uri="{FF2B5EF4-FFF2-40B4-BE49-F238E27FC236}">
                <a16:creationId xmlns:a16="http://schemas.microsoft.com/office/drawing/2014/main" id="{2FB314C6-391B-488D-9F90-E3CEDCE723DB}"/>
              </a:ext>
            </a:extLst>
          </p:cNvPr>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8647270" y="793506"/>
            <a:ext cx="2777600" cy="1381856"/>
          </a:xfrm>
          <a:prstGeom prst="rect">
            <a:avLst/>
          </a:prstGeom>
        </p:spPr>
      </p:pic>
      <p:sp>
        <p:nvSpPr>
          <p:cNvPr id="23" name="Scroll: Horizontal 22">
            <a:hlinkClick r:id="rId24"/>
            <a:extLst>
              <a:ext uri="{FF2B5EF4-FFF2-40B4-BE49-F238E27FC236}">
                <a16:creationId xmlns:a16="http://schemas.microsoft.com/office/drawing/2014/main" id="{8E14E3E5-4CE2-4B47-88E4-FF4880500427}"/>
              </a:ext>
            </a:extLst>
          </p:cNvPr>
          <p:cNvSpPr/>
          <p:nvPr/>
        </p:nvSpPr>
        <p:spPr>
          <a:xfrm>
            <a:off x="586678" y="660851"/>
            <a:ext cx="2487252" cy="122496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latin typeface="Brandon Grotesque Medium" panose="020B0603020203060202" pitchFamily="34" charset="0"/>
            </a:endParaRPr>
          </a:p>
          <a:p>
            <a:pPr algn="ctr"/>
            <a:r>
              <a:rPr lang="fr-FR" dirty="0">
                <a:solidFill>
                  <a:schemeClr val="tx1"/>
                </a:solidFill>
                <a:latin typeface="Brandon Grotesque Medium" panose="020B0603020203060202" pitchFamily="34" charset="0"/>
              </a:rPr>
              <a:t>PASSER LE TEST</a:t>
            </a:r>
            <a:endParaRPr lang="en-GB" dirty="0">
              <a:solidFill>
                <a:schemeClr val="tx1"/>
              </a:solidFill>
              <a:latin typeface="Brandon Grotesque Medium" panose="020B0603020203060202" pitchFamily="34" charset="0"/>
            </a:endParaRPr>
          </a:p>
          <a:p>
            <a:pPr algn="ctr"/>
            <a:endParaRPr lang="en-US" dirty="0"/>
          </a:p>
        </p:txBody>
      </p:sp>
      <p:pic>
        <p:nvPicPr>
          <p:cNvPr id="24" name="Picture 23">
            <a:extLst>
              <a:ext uri="{FF2B5EF4-FFF2-40B4-BE49-F238E27FC236}">
                <a16:creationId xmlns:a16="http://schemas.microsoft.com/office/drawing/2014/main" id="{D2376399-1E9A-4303-951D-1B75779598F9}"/>
              </a:ext>
            </a:extLst>
          </p:cNvPr>
          <p:cNvPicPr>
            <a:picLocks noChangeAspect="1"/>
          </p:cNvPicPr>
          <p:nvPr>
            <p:custDataLst>
              <p:tags r:id="rId11"/>
            </p:custDataLst>
          </p:nvPr>
        </p:nvPicPr>
        <p:blipFill>
          <a:blip r:embed="rId25"/>
          <a:stretch>
            <a:fillRect/>
          </a:stretch>
        </p:blipFill>
        <p:spPr>
          <a:xfrm>
            <a:off x="2272833" y="1475409"/>
            <a:ext cx="618127" cy="820819"/>
          </a:xfrm>
          <a:prstGeom prst="rect">
            <a:avLst/>
          </a:prstGeom>
        </p:spPr>
      </p:pic>
      <p:pic>
        <p:nvPicPr>
          <p:cNvPr id="26" name="Image 6">
            <a:extLst>
              <a:ext uri="{FF2B5EF4-FFF2-40B4-BE49-F238E27FC236}">
                <a16:creationId xmlns:a16="http://schemas.microsoft.com/office/drawing/2014/main" id="{BF14E37F-033D-406A-89A2-87802E3043DD}"/>
              </a:ext>
            </a:extLst>
          </p:cNvPr>
          <p:cNvPicPr>
            <a:picLocks noChangeAspect="1"/>
          </p:cNvPicPr>
          <p:nvPr>
            <p:custDataLst>
              <p:tags r:id="rId12"/>
            </p:custDataLst>
          </p:nvPr>
        </p:nvPicPr>
        <p:blipFill>
          <a:blip r:embed="rId26"/>
          <a:stretch>
            <a:fillRect/>
          </a:stretch>
        </p:blipFill>
        <p:spPr>
          <a:xfrm>
            <a:off x="2757763" y="459416"/>
            <a:ext cx="1633179" cy="1633179"/>
          </a:xfrm>
          <a:prstGeom prst="rect">
            <a:avLst/>
          </a:prstGeom>
        </p:spPr>
      </p:pic>
      <p:pic>
        <p:nvPicPr>
          <p:cNvPr id="27" name="Image 29">
            <a:extLst>
              <a:ext uri="{FF2B5EF4-FFF2-40B4-BE49-F238E27FC236}">
                <a16:creationId xmlns:a16="http://schemas.microsoft.com/office/drawing/2014/main" id="{875EFE00-9D01-4265-ABC5-589E21827D60}"/>
              </a:ext>
            </a:extLst>
          </p:cNvPr>
          <p:cNvPicPr>
            <a:picLocks noChangeAspect="1"/>
          </p:cNvPicPr>
          <p:nvPr>
            <p:custDataLst>
              <p:tags r:id="rId13"/>
            </p:custDataLst>
          </p:nvPr>
        </p:nvPicPr>
        <p:blipFill>
          <a:blip r:embed="rId27"/>
          <a:stretch>
            <a:fillRect/>
          </a:stretch>
        </p:blipFill>
        <p:spPr>
          <a:xfrm flipH="1">
            <a:off x="7884495" y="1973788"/>
            <a:ext cx="4189718" cy="3143825"/>
          </a:xfrm>
          <a:prstGeom prst="rect">
            <a:avLst/>
          </a:prstGeom>
        </p:spPr>
      </p:pic>
      <p:pic>
        <p:nvPicPr>
          <p:cNvPr id="29" name="Picture 28" descr="A close up of a logo&#10;&#10;Description automatically generated">
            <a:extLst>
              <a:ext uri="{FF2B5EF4-FFF2-40B4-BE49-F238E27FC236}">
                <a16:creationId xmlns:a16="http://schemas.microsoft.com/office/drawing/2014/main" id="{77BBD50F-3FF2-48D1-8F1B-8EAFA52F469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423337" y="4406625"/>
            <a:ext cx="1566270" cy="1523062"/>
          </a:xfrm>
          <a:prstGeom prst="rect">
            <a:avLst/>
          </a:prstGeom>
        </p:spPr>
      </p:pic>
      <p:pic>
        <p:nvPicPr>
          <p:cNvPr id="31" name="Picture 30" descr="A close up of a sign&#10;&#10;Description automatically generated">
            <a:extLst>
              <a:ext uri="{FF2B5EF4-FFF2-40B4-BE49-F238E27FC236}">
                <a16:creationId xmlns:a16="http://schemas.microsoft.com/office/drawing/2014/main" id="{1DA935A0-452E-4440-A842-661AD3C8949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15283345">
            <a:off x="7292154" y="4825492"/>
            <a:ext cx="549159" cy="1576242"/>
          </a:xfrm>
          <a:prstGeom prst="rect">
            <a:avLst/>
          </a:prstGeom>
        </p:spPr>
      </p:pic>
      <p:pic>
        <p:nvPicPr>
          <p:cNvPr id="32" name="Picture 31" descr="A picture containing lamp&#10;&#10;Description automatically generated">
            <a:extLst>
              <a:ext uri="{FF2B5EF4-FFF2-40B4-BE49-F238E27FC236}">
                <a16:creationId xmlns:a16="http://schemas.microsoft.com/office/drawing/2014/main" id="{81279EB3-C3F3-4F6E-A601-7463F841E57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pic>
        <p:nvPicPr>
          <p:cNvPr id="34" name="Image 29">
            <a:hlinkClick r:id="rId31"/>
            <a:extLst>
              <a:ext uri="{FF2B5EF4-FFF2-40B4-BE49-F238E27FC236}">
                <a16:creationId xmlns:a16="http://schemas.microsoft.com/office/drawing/2014/main" id="{7EE82CA5-7151-4A40-80A5-B776880E1914}"/>
              </a:ext>
            </a:extLst>
          </p:cNvPr>
          <p:cNvPicPr>
            <a:picLocks noChangeAspect="1"/>
          </p:cNvPicPr>
          <p:nvPr>
            <p:custDataLst>
              <p:tags r:id="rId14"/>
            </p:custDataLst>
          </p:nvPr>
        </p:nvPicPr>
        <p:blipFill rotWithShape="1">
          <a:blip r:embed="rId27"/>
          <a:srcRect r="3387" b="8671"/>
          <a:stretch/>
        </p:blipFill>
        <p:spPr>
          <a:xfrm rot="20915285">
            <a:off x="6128542" y="2968761"/>
            <a:ext cx="1907493" cy="2272528"/>
          </a:xfrm>
          <a:prstGeom prst="rect">
            <a:avLst/>
          </a:prstGeom>
        </p:spPr>
      </p:pic>
      <p:sp>
        <p:nvSpPr>
          <p:cNvPr id="35" name="TextBox 34">
            <a:extLst>
              <a:ext uri="{FF2B5EF4-FFF2-40B4-BE49-F238E27FC236}">
                <a16:creationId xmlns:a16="http://schemas.microsoft.com/office/drawing/2014/main" id="{13147A10-3829-4BEB-AEF2-0224B8FD24B0}"/>
              </a:ext>
            </a:extLst>
          </p:cNvPr>
          <p:cNvSpPr txBox="1"/>
          <p:nvPr/>
        </p:nvSpPr>
        <p:spPr>
          <a:xfrm>
            <a:off x="6511430" y="3416880"/>
            <a:ext cx="1452151" cy="338554"/>
          </a:xfrm>
          <a:prstGeom prst="rect">
            <a:avLst/>
          </a:prstGeom>
          <a:noFill/>
        </p:spPr>
        <p:txBody>
          <a:bodyPr wrap="square" rtlCol="0">
            <a:spAutoFit/>
          </a:bodyPr>
          <a:lstStyle>
            <a:defPPr>
              <a:defRPr lang="fr-FR"/>
            </a:defPPr>
            <a:lvl1pPr>
              <a:defRPr sz="1467">
                <a:latin typeface="Brandon Grotesque Regular" panose="020B0503020203060202" pitchFamily="34" charset="0"/>
              </a:defRPr>
            </a:lvl1pPr>
          </a:lstStyle>
          <a:p>
            <a:r>
              <a:rPr lang="en-US" sz="1600" b="1" u="sng" dirty="0"/>
              <a:t>Follow us on</a:t>
            </a:r>
          </a:p>
        </p:txBody>
      </p:sp>
      <p:pic>
        <p:nvPicPr>
          <p:cNvPr id="36" name="Picture 35" descr="A picture containing ax, tool&#10;&#10;Description automatically generated">
            <a:hlinkClick r:id="rId31"/>
            <a:extLst>
              <a:ext uri="{FF2B5EF4-FFF2-40B4-BE49-F238E27FC236}">
                <a16:creationId xmlns:a16="http://schemas.microsoft.com/office/drawing/2014/main" id="{87602252-A1E8-4323-9ED7-EC850355F1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703681" y="3949709"/>
            <a:ext cx="801441" cy="652020"/>
          </a:xfrm>
          <a:prstGeom prst="rect">
            <a:avLst/>
          </a:prstGeom>
        </p:spPr>
      </p:pic>
      <p:pic>
        <p:nvPicPr>
          <p:cNvPr id="37" name="Image 29">
            <a:extLst>
              <a:ext uri="{FF2B5EF4-FFF2-40B4-BE49-F238E27FC236}">
                <a16:creationId xmlns:a16="http://schemas.microsoft.com/office/drawing/2014/main" id="{C06C8FF5-F2A0-4A73-B2DA-1B7CAAA54C28}"/>
              </a:ext>
            </a:extLst>
          </p:cNvPr>
          <p:cNvPicPr>
            <a:picLocks noChangeAspect="1"/>
          </p:cNvPicPr>
          <p:nvPr>
            <p:custDataLst>
              <p:tags r:id="rId15"/>
            </p:custDataLst>
          </p:nvPr>
        </p:nvPicPr>
        <p:blipFill>
          <a:blip r:embed="rId27"/>
          <a:stretch>
            <a:fillRect/>
          </a:stretch>
        </p:blipFill>
        <p:spPr>
          <a:xfrm rot="19617252" flipH="1">
            <a:off x="8165426" y="4202024"/>
            <a:ext cx="1427689" cy="1791598"/>
          </a:xfrm>
          <a:prstGeom prst="rect">
            <a:avLst/>
          </a:prstGeom>
        </p:spPr>
      </p:pic>
      <p:pic>
        <p:nvPicPr>
          <p:cNvPr id="39" name="Picture 38" descr="A picture containing lamp&#10;&#10;Description automatically generated">
            <a:extLst>
              <a:ext uri="{FF2B5EF4-FFF2-40B4-BE49-F238E27FC236}">
                <a16:creationId xmlns:a16="http://schemas.microsoft.com/office/drawing/2014/main" id="{BA5EC404-46C0-4746-9CC7-43CE8697579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15465889" flipV="1">
            <a:off x="9579922" y="5393127"/>
            <a:ext cx="635594" cy="844149"/>
          </a:xfrm>
          <a:prstGeom prst="rect">
            <a:avLst/>
          </a:prstGeom>
        </p:spPr>
      </p:pic>
      <p:pic>
        <p:nvPicPr>
          <p:cNvPr id="40" name="Picture 39">
            <a:extLst>
              <a:ext uri="{FF2B5EF4-FFF2-40B4-BE49-F238E27FC236}">
                <a16:creationId xmlns:a16="http://schemas.microsoft.com/office/drawing/2014/main" id="{DBA25A83-79B3-41C4-974C-DF114222D78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164787" y="5544276"/>
            <a:ext cx="482540" cy="622222"/>
          </a:xfrm>
          <a:prstGeom prst="rect">
            <a:avLst/>
          </a:prstGeom>
        </p:spPr>
      </p:pic>
      <p:sp>
        <p:nvSpPr>
          <p:cNvPr id="33" name="Espace réservé du pied de page 1">
            <a:extLst>
              <a:ext uri="{FF2B5EF4-FFF2-40B4-BE49-F238E27FC236}">
                <a16:creationId xmlns:a16="http://schemas.microsoft.com/office/drawing/2014/main" id="{9879D6E7-3DF0-41EF-BF48-AB2829C32C0E}"/>
              </a:ext>
            </a:extLst>
          </p:cNvPr>
          <p:cNvSpPr>
            <a:spLocks noGrp="1"/>
          </p:cNvSpPr>
          <p:nvPr>
            <p:ph type="ftr" idx="11"/>
            <p:custDataLst>
              <p:tags r:id="rId16"/>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34">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3" name="Picture 2">
            <a:hlinkClick r:id="rId35"/>
            <a:extLst>
              <a:ext uri="{FF2B5EF4-FFF2-40B4-BE49-F238E27FC236}">
                <a16:creationId xmlns:a16="http://schemas.microsoft.com/office/drawing/2014/main" id="{0C5788C9-ED98-4E69-B092-E1C300C2E86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43770" y="3126211"/>
            <a:ext cx="4978715" cy="2825421"/>
          </a:xfrm>
          <a:prstGeom prst="rect">
            <a:avLst/>
          </a:prstGeom>
        </p:spPr>
      </p:pic>
      <p:pic>
        <p:nvPicPr>
          <p:cNvPr id="41" name="Picture 40" descr="A picture containing clock&#10;&#10;Description automatically generated">
            <a:hlinkClick r:id="rId37"/>
            <a:extLst>
              <a:ext uri="{FF2B5EF4-FFF2-40B4-BE49-F238E27FC236}">
                <a16:creationId xmlns:a16="http://schemas.microsoft.com/office/drawing/2014/main" id="{96D569B8-F0AF-4457-BBD7-CBA71292EB04}"/>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247756" y="4441405"/>
            <a:ext cx="1092930" cy="1092930"/>
          </a:xfrm>
          <a:prstGeom prst="rect">
            <a:avLst/>
          </a:prstGeom>
        </p:spPr>
      </p:pic>
      <p:sp>
        <p:nvSpPr>
          <p:cNvPr id="42" name="TextBox 41">
            <a:extLst>
              <a:ext uri="{FF2B5EF4-FFF2-40B4-BE49-F238E27FC236}">
                <a16:creationId xmlns:a16="http://schemas.microsoft.com/office/drawing/2014/main" id="{40187620-CAF9-4FF4-BCF5-ECF25EEF5515}"/>
              </a:ext>
            </a:extLst>
          </p:cNvPr>
          <p:cNvSpPr txBox="1"/>
          <p:nvPr>
            <p:custDataLst>
              <p:tags r:id="rId17"/>
            </p:custDataLst>
          </p:nvPr>
        </p:nvSpPr>
        <p:spPr>
          <a:xfrm>
            <a:off x="8139470" y="2713465"/>
            <a:ext cx="3767398" cy="1384995"/>
          </a:xfrm>
          <a:prstGeom prst="rect">
            <a:avLst/>
          </a:prstGeom>
          <a:noFill/>
        </p:spPr>
        <p:txBody>
          <a:bodyPr wrap="square">
            <a:spAutoFit/>
          </a:bodyPr>
          <a:lstStyle/>
          <a:p>
            <a:pPr algn="ctr"/>
            <a:r>
              <a:rPr lang="en-US" sz="1400" dirty="0">
                <a:latin typeface="Brandon Grotesque Regular" panose="020B0503020203060202" pitchFamily="34" charset="0"/>
              </a:rPr>
              <a:t>Dans le Terrier du Bitcoin, nous </a:t>
            </a:r>
            <a:r>
              <a:rPr lang="en-US" sz="1400" dirty="0" err="1">
                <a:latin typeface="Brandon Grotesque Regular" panose="020B0503020203060202" pitchFamily="34" charset="0"/>
              </a:rPr>
              <a:t>croyons</a:t>
            </a:r>
            <a:r>
              <a:rPr lang="en-US" sz="1400" dirty="0">
                <a:latin typeface="Brandon Grotesque Regular" panose="020B0503020203060202" pitchFamily="34" charset="0"/>
              </a:rPr>
              <a:t> que </a:t>
            </a:r>
            <a:r>
              <a:rPr lang="en-US" sz="1400" dirty="0" err="1">
                <a:latin typeface="Brandon Grotesque Regular" panose="020B0503020203060202" pitchFamily="34" charset="0"/>
              </a:rPr>
              <a:t>l’éducation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doit</a:t>
            </a:r>
            <a:r>
              <a:rPr lang="en-US" sz="1400" dirty="0">
                <a:latin typeface="Brandon Grotesque Regular" panose="020B0503020203060202" pitchFamily="34" charset="0"/>
              </a:rPr>
              <a:t> </a:t>
            </a:r>
            <a:r>
              <a:rPr lang="en-US" sz="1400" dirty="0" err="1">
                <a:latin typeface="Brandon Grotesque Regular" panose="020B0503020203060202" pitchFamily="34" charset="0"/>
              </a:rPr>
              <a:t>être</a:t>
            </a:r>
            <a:r>
              <a:rPr lang="en-US" sz="1400" dirty="0">
                <a:latin typeface="Brandon Grotesque Regular" panose="020B0503020203060202" pitchFamily="34" charset="0"/>
              </a:rPr>
              <a:t> </a:t>
            </a:r>
            <a:r>
              <a:rPr lang="en-US" sz="1400" dirty="0" err="1">
                <a:latin typeface="Brandon Grotesque Regular" panose="020B0503020203060202" pitchFamily="34" charset="0"/>
              </a:rPr>
              <a:t>gratuite</a:t>
            </a:r>
            <a:r>
              <a:rPr lang="en-US" sz="1400" dirty="0">
                <a:latin typeface="Brandon Grotesque Regular" panose="020B0503020203060202" pitchFamily="34" charset="0"/>
              </a:rPr>
              <a:t> et accessible à </a:t>
            </a:r>
            <a:r>
              <a:rPr lang="en-US" sz="1400" dirty="0" err="1">
                <a:latin typeface="Brandon Grotesque Regular" panose="020B0503020203060202" pitchFamily="34" charset="0"/>
              </a:rPr>
              <a:t>tous</a:t>
            </a:r>
            <a:r>
              <a:rPr lang="en-US" sz="1400" dirty="0">
                <a:latin typeface="Brandon Grotesque Regular" panose="020B0503020203060202" pitchFamily="34" charset="0"/>
              </a:rPr>
              <a:t>. </a:t>
            </a:r>
          </a:p>
          <a:p>
            <a:pPr algn="ctr"/>
            <a:r>
              <a:rPr lang="en-US" sz="1400" dirty="0" err="1">
                <a:latin typeface="Brandon Grotesque Regular" panose="020B0503020203060202" pitchFamily="34" charset="0"/>
              </a:rPr>
              <a:t>Alors</a:t>
            </a:r>
            <a:r>
              <a:rPr lang="en-US" sz="1400" dirty="0">
                <a:latin typeface="Brandon Grotesque Regular" panose="020B0503020203060202" pitchFamily="34" charset="0"/>
              </a:rPr>
              <a:t> </a:t>
            </a:r>
            <a:r>
              <a:rPr lang="en-US" sz="1400" dirty="0" err="1">
                <a:latin typeface="Brandon Grotesque Regular" panose="020B0503020203060202" pitchFamily="34" charset="0"/>
              </a:rPr>
              <a:t>s’il</a:t>
            </a:r>
            <a:r>
              <a:rPr lang="en-US" sz="1400" dirty="0">
                <a:latin typeface="Brandon Grotesque Regular" panose="020B0503020203060202" pitchFamily="34" charset="0"/>
              </a:rPr>
              <a:t> </a:t>
            </a:r>
            <a:r>
              <a:rPr lang="en-US" sz="1400" dirty="0" err="1">
                <a:latin typeface="Brandon Grotesque Regular" panose="020B0503020203060202" pitchFamily="34" charset="0"/>
              </a:rPr>
              <a:t>vous</a:t>
            </a:r>
            <a:r>
              <a:rPr lang="en-US" sz="1400" dirty="0">
                <a:latin typeface="Brandon Grotesque Regular" panose="020B0503020203060202" pitchFamily="34" charset="0"/>
              </a:rPr>
              <a:t> plait, </a:t>
            </a:r>
            <a:r>
              <a:rPr lang="en-US" sz="1400" dirty="0" err="1">
                <a:latin typeface="Brandon Grotesque Regular" panose="020B0503020203060202" pitchFamily="34" charset="0"/>
              </a:rPr>
              <a:t>profitez</a:t>
            </a:r>
            <a:r>
              <a:rPr lang="en-US" sz="1400" dirty="0">
                <a:latin typeface="Brandon Grotesque Regular" panose="020B0503020203060202" pitchFamily="34" charset="0"/>
              </a:rPr>
              <a:t> de </a:t>
            </a:r>
            <a:r>
              <a:rPr lang="en-US" sz="1400" dirty="0" err="1">
                <a:latin typeface="Brandon Grotesque Regular" panose="020B0503020203060202" pitchFamily="34" charset="0"/>
              </a:rPr>
              <a:t>notre</a:t>
            </a:r>
            <a:r>
              <a:rPr lang="en-US" sz="1400" dirty="0">
                <a:latin typeface="Brandon Grotesque Regular" panose="020B0503020203060202" pitchFamily="34" charset="0"/>
              </a:rPr>
              <a:t> </a:t>
            </a:r>
            <a:r>
              <a:rPr lang="en-US" sz="1400" dirty="0" err="1">
                <a:latin typeface="Brandon Grotesque Regular" panose="020B0503020203060202" pitchFamily="34" charset="0"/>
              </a:rPr>
              <a:t>contenu</a:t>
            </a:r>
            <a:r>
              <a:rPr lang="en-US" sz="1400" dirty="0">
                <a:latin typeface="Brandon Grotesque Regular" panose="020B0503020203060202" pitchFamily="34" charset="0"/>
              </a:rPr>
              <a:t> </a:t>
            </a:r>
            <a:r>
              <a:rPr lang="en-US" sz="1400" dirty="0" err="1">
                <a:latin typeface="Brandon Grotesque Regular" panose="020B0503020203060202" pitchFamily="34" charset="0"/>
              </a:rPr>
              <a:t>éducatif</a:t>
            </a:r>
            <a:r>
              <a:rPr lang="en-US" sz="1400" dirty="0">
                <a:latin typeface="Brandon Grotesque Regular" panose="020B0503020203060202" pitchFamily="34" charset="0"/>
              </a:rPr>
              <a:t> sur Bitcoin sans </a:t>
            </a:r>
            <a:r>
              <a:rPr lang="en-US" sz="1400" dirty="0" err="1">
                <a:latin typeface="Brandon Grotesque Regular" panose="020B0503020203060202" pitchFamily="34" charset="0"/>
              </a:rPr>
              <a:t>rien</a:t>
            </a:r>
            <a:r>
              <a:rPr lang="en-US" sz="1400" dirty="0">
                <a:latin typeface="Brandon Grotesque Regular" panose="020B0503020203060202" pitchFamily="34" charset="0"/>
              </a:rPr>
              <a:t> payer!</a:t>
            </a:r>
          </a:p>
          <a:p>
            <a:pPr algn="ctr"/>
            <a:endParaRPr lang="en-US" sz="1400" b="1" dirty="0">
              <a:latin typeface="Brandon Grotesque Regular" panose="020B0503020203060202" pitchFamily="34" charset="0"/>
              <a:hlinkClick r:id="rId39"/>
            </a:endParaRPr>
          </a:p>
          <a:p>
            <a:pPr algn="ctr"/>
            <a:r>
              <a:rPr lang="en-US" sz="1400" b="1" dirty="0">
                <a:latin typeface="Brandon Grotesque Regular" panose="020B0503020203060202" pitchFamily="34" charset="0"/>
                <a:hlinkClick r:id="rId40"/>
              </a:rPr>
              <a:t>www.DecouvreBitcoin.fr</a:t>
            </a:r>
            <a:endParaRPr lang="en-US" sz="1400" b="1" dirty="0">
              <a:latin typeface="Brandon Grotesque Regular" panose="020B0503020203060202"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055A8A-DE48-4166-A4FD-29EB73BCB86F}"/>
              </a:ext>
            </a:extLst>
          </p:cNvPr>
          <p:cNvSpPr txBox="1"/>
          <p:nvPr>
            <p:custDataLst>
              <p:tags r:id="rId1"/>
            </p:custDataLst>
          </p:nvPr>
        </p:nvSpPr>
        <p:spPr>
          <a:xfrm>
            <a:off x="183126" y="143657"/>
            <a:ext cx="2440733" cy="502766"/>
          </a:xfrm>
          <a:prstGeom prst="rect">
            <a:avLst/>
          </a:prstGeom>
          <a:noFill/>
        </p:spPr>
        <p:txBody>
          <a:bodyPr wrap="none" rtlCol="0">
            <a:spAutoFit/>
          </a:bodyPr>
          <a:lstStyle>
            <a:defPPr>
              <a:defRPr lang="en-US"/>
            </a:defPPr>
            <a:lvl1pPr>
              <a:defRPr sz="2667" u="sng">
                <a:latin typeface="Brandon Grotesque Medium" panose="020B0603020203060202" pitchFamily="34" charset="0"/>
              </a:defRPr>
            </a:lvl1pPr>
          </a:lstStyle>
          <a:p>
            <a:r>
              <a:rPr lang="fr-FR" dirty="0"/>
              <a:t>Extra ressources </a:t>
            </a:r>
          </a:p>
        </p:txBody>
      </p:sp>
      <p:sp>
        <p:nvSpPr>
          <p:cNvPr id="5" name="Rectangle 4">
            <a:extLst>
              <a:ext uri="{FF2B5EF4-FFF2-40B4-BE49-F238E27FC236}">
                <a16:creationId xmlns:a16="http://schemas.microsoft.com/office/drawing/2014/main" id="{2FD021DA-46F7-4C82-883D-CBAF60B61607}"/>
              </a:ext>
            </a:extLst>
          </p:cNvPr>
          <p:cNvSpPr/>
          <p:nvPr>
            <p:custDataLst>
              <p:tags r:id="rId2"/>
            </p:custDataLst>
          </p:nvPr>
        </p:nvSpPr>
        <p:spPr>
          <a:xfrm>
            <a:off x="295609" y="772267"/>
            <a:ext cx="11896391" cy="7109639"/>
          </a:xfrm>
          <a:prstGeom prst="rect">
            <a:avLst/>
          </a:prstGeom>
        </p:spPr>
        <p:txBody>
          <a:bodyPr wrap="square">
            <a:spAutoFit/>
          </a:bodyPr>
          <a:lstStyle/>
          <a:p>
            <a:r>
              <a:rPr lang="en-GB" sz="1200" b="1" u="sng" dirty="0" err="1">
                <a:latin typeface="Brandon Grotesque Regular" panose="020B0503020203060202" pitchFamily="34" charset="0"/>
                <a:ea typeface="Roboto" panose="02000000000000000000" pitchFamily="2" charset="0"/>
                <a:cs typeface="Roboto" panose="02000000000000000000" pitchFamily="2" charset="0"/>
              </a:rPr>
              <a:t>Portefeuille</a:t>
            </a:r>
            <a:r>
              <a:rPr lang="en-GB" sz="1200" b="1" u="sng" dirty="0">
                <a:latin typeface="Brandon Grotesque Regular" panose="020B0503020203060202" pitchFamily="34" charset="0"/>
                <a:ea typeface="Roboto" panose="02000000000000000000" pitchFamily="2" charset="0"/>
                <a:cs typeface="Roboto" panose="02000000000000000000" pitchFamily="2" charset="0"/>
              </a:rPr>
              <a:t> Bitcoin:</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9">
                  <a:extLst>
                    <a:ext uri="{A12FA001-AC4F-418D-AE19-62706E023703}">
                      <ahyp:hlinkClr xmlns:ahyp="http://schemas.microsoft.com/office/drawing/2018/hyperlinkcolor" val="tx"/>
                    </a:ext>
                  </a:extLst>
                </a:hlinkClick>
              </a:rPr>
              <a:t>https://samouraiwallet.com/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0">
                  <a:extLst>
                    <a:ext uri="{A12FA001-AC4F-418D-AE19-62706E023703}">
                      <ahyp:hlinkClr xmlns:ahyp="http://schemas.microsoft.com/office/drawing/2018/hyperlinkcolor" val="tx"/>
                    </a:ext>
                  </a:extLst>
                </a:hlinkClick>
              </a:rPr>
              <a:t>https://trezor.io/</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https://www.ledger.com/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https://electrum.org/#home</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https://keys.casa/</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https://www.wasabiwallet.io/</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https://coldcardwallet.com/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a:latin typeface="Brandon Grotesque Regular" panose="020B0503020203060202" pitchFamily="34" charset="0"/>
                <a:ea typeface="Roboto" panose="02000000000000000000" pitchFamily="2" charset="0"/>
                <a:cs typeface="Roboto" panose="02000000000000000000" pitchFamily="2" charset="0"/>
              </a:rPr>
              <a:t>Plan pour </a:t>
            </a:r>
            <a:r>
              <a:rPr lang="en-GB" sz="1200" b="1" u="sng" dirty="0" err="1">
                <a:latin typeface="Brandon Grotesque Regular" panose="020B0503020203060202" pitchFamily="34" charset="0"/>
                <a:ea typeface="Roboto" panose="02000000000000000000" pitchFamily="2" charset="0"/>
                <a:cs typeface="Roboto" panose="02000000000000000000" pitchFamily="2" charset="0"/>
              </a:rPr>
              <a:t>héritage</a:t>
            </a:r>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https://empoweredlaw.com/articles/articles-2/</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rPr>
              <a:t>https://www.amazon.com/Cryptoasset-Inheritance-Planning-Simple-Owners/dp/1947910116</a:t>
            </a:r>
          </a:p>
          <a:p>
            <a:pPr marL="171450" indent="-171450">
              <a:buFont typeface="Arial" panose="020B0604020202020204" pitchFamily="34" charset="0"/>
              <a:buChar char="•"/>
            </a:pPr>
            <a:r>
              <a:rPr lang="en-GB" sz="1200" dirty="0">
                <a:latin typeface="Brandon Grotesque Regular" panose="020B0503020203060202" pitchFamily="34" charset="0"/>
                <a:hlinkClick r:id="rId17">
                  <a:extLst>
                    <a:ext uri="{A12FA001-AC4F-418D-AE19-62706E023703}">
                      <ahyp:hlinkClr xmlns:ahyp="http://schemas.microsoft.com/office/drawing/2018/hyperlinkcolor" val="tx"/>
                    </a:ext>
                  </a:extLst>
                </a:hlinkClick>
              </a:rPr>
              <a:t>https://www.youtube.com/watch?v=6eVTbvQJyfU&amp;feature=emb_logo</a:t>
            </a:r>
            <a:endParaRPr lang="en-GB" sz="1200" dirty="0">
              <a:latin typeface="Brandon Grotesque Regular" panose="020B0503020203060202" pitchFamily="34" charset="0"/>
            </a:endParaRPr>
          </a:p>
          <a:p>
            <a:pPr marL="171450" indent="-171450">
              <a:buFont typeface="Arial" panose="020B0604020202020204" pitchFamily="34" charset="0"/>
              <a:buChar char="•"/>
            </a:pPr>
            <a:r>
              <a:rPr lang="en-GB" sz="1200" dirty="0">
                <a:latin typeface="Brandon Grotesque Regular" panose="020B0503020203060202" pitchFamily="34" charset="0"/>
                <a:hlinkClick r:id="rId18">
                  <a:extLst>
                    <a:ext uri="{A12FA001-AC4F-418D-AE19-62706E023703}">
                      <ahyp:hlinkClr xmlns:ahyp="http://schemas.microsoft.com/office/drawing/2018/hyperlinkcolor" val="tx"/>
                    </a:ext>
                  </a:extLst>
                </a:hlinkClick>
              </a:rPr>
              <a:t>https://www.youtube.com/watch?v=W3XADagE6P8&amp;feature=emb_logo</a:t>
            </a:r>
            <a:endParaRPr lang="en-GB" sz="1200" dirty="0">
              <a:latin typeface="Brandon Grotesque Regular" panose="020B0503020203060202" pitchFamily="34"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lvl="0">
              <a:defRPr/>
            </a:pPr>
            <a:r>
              <a:rPr lang="en-GB" sz="1200" b="1" u="sng" dirty="0">
                <a:latin typeface="Brandon Grotesque Regular" panose="020B0503020203060202" pitchFamily="34" charset="0"/>
                <a:ea typeface="Roboto" panose="02000000000000000000" pitchFamily="2" charset="0"/>
                <a:cs typeface="Roboto" panose="02000000000000000000" pitchFamily="2" charset="0"/>
              </a:rPr>
              <a:t>Allons un </a:t>
            </a:r>
            <a:r>
              <a:rPr lang="en-GB" sz="1200" b="1" u="sng" dirty="0" err="1">
                <a:latin typeface="Brandon Grotesque Regular" panose="020B0503020203060202" pitchFamily="34" charset="0"/>
                <a:ea typeface="Roboto" panose="02000000000000000000" pitchFamily="2" charset="0"/>
                <a:cs typeface="Roboto" panose="02000000000000000000" pitchFamily="2" charset="0"/>
              </a:rPr>
              <a:t>peu</a:t>
            </a:r>
            <a:r>
              <a:rPr lang="en-GB" sz="1200" b="1" u="sng" dirty="0">
                <a:latin typeface="Brandon Grotesque Regular" panose="020B0503020203060202" pitchFamily="34" charset="0"/>
                <a:ea typeface="Roboto" panose="02000000000000000000" pitchFamily="2" charset="0"/>
                <a:cs typeface="Roboto" panose="02000000000000000000" pitchFamily="2" charset="0"/>
              </a:rPr>
              <a:t> dans le technique: </a:t>
            </a:r>
          </a:p>
          <a:p>
            <a:pPr lvl="0">
              <a:defRPr/>
            </a:pPr>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9">
                  <a:extLst>
                    <a:ext uri="{A12FA001-AC4F-418D-AE19-62706E023703}">
                      <ahyp:hlinkClr xmlns:ahyp="http://schemas.microsoft.com/office/drawing/2018/hyperlinkcolor" val="tx"/>
                    </a:ext>
                  </a:extLst>
                </a:hlinkClick>
              </a:rPr>
              <a:t>Https://medium.com/mycrypto/the-journey-from-mnemonic-phrase-to-address-6c5e86e11e14</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0">
                  <a:extLst>
                    <a:ext uri="{A12FA001-AC4F-418D-AE19-62706E023703}">
                      <ahyp:hlinkClr xmlns:ahyp="http://schemas.microsoft.com/office/drawing/2018/hyperlinkcolor" val="tx"/>
                    </a:ext>
                  </a:extLst>
                </a:hlinkClick>
              </a:rPr>
              <a:t>https://github.com/bitcoin/bips/blob/master/bip-0039.mediawiki</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https://en.bitcoin.it/wiki/Address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2">
                  <a:extLst>
                    <a:ext uri="{A12FA001-AC4F-418D-AE19-62706E023703}">
                      <ahyp:hlinkClr xmlns:ahyp="http://schemas.microsoft.com/office/drawing/2018/hyperlinkcolor" val="tx"/>
                    </a:ext>
                  </a:extLst>
                </a:hlinkClick>
              </a:rPr>
              <a:t>https://github.com/bitcoin/bips/blob/master/bip-0039/english.txt</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3">
                  <a:extLst>
                    <a:ext uri="{A12FA001-AC4F-418D-AE19-62706E023703}">
                      <ahyp:hlinkClr xmlns:ahyp="http://schemas.microsoft.com/office/drawing/2018/hyperlinkcolor" val="tx"/>
                    </a:ext>
                  </a:extLst>
                </a:hlinkClick>
              </a:rPr>
              <a:t>https://www.betterbuys.com/estimating-password-cracking-times/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4">
                  <a:extLst>
                    <a:ext uri="{A12FA001-AC4F-418D-AE19-62706E023703}">
                      <ahyp:hlinkClr xmlns:ahyp="http://schemas.microsoft.com/office/drawing/2018/hyperlinkcolor" val="tx"/>
                    </a:ext>
                  </a:extLst>
                </a:hlinkClick>
              </a:rPr>
              <a:t>https://en.bitcoin.it/wiki/Seed_phrase</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5">
                  <a:extLst>
                    <a:ext uri="{A12FA001-AC4F-418D-AE19-62706E023703}">
                      <ahyp:hlinkClr xmlns:ahyp="http://schemas.microsoft.com/office/drawing/2018/hyperlinkcolor" val="tx"/>
                    </a:ext>
                  </a:extLst>
                </a:hlinkClick>
              </a:rPr>
              <a:t>https://github.com/bellaj/Blockchain/blob/6bffb47afae6a2a70903a26d215484cf8ff03859/ecdsa_bitcoin.pdf</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6">
                  <a:extLst>
                    <a:ext uri="{A12FA001-AC4F-418D-AE19-62706E023703}">
                      <ahyp:hlinkClr xmlns:ahyp="http://schemas.microsoft.com/office/drawing/2018/hyperlinkcolor" val="tx"/>
                    </a:ext>
                  </a:extLst>
                </a:hlinkClick>
              </a:rPr>
              <a:t>https://gist.github.com/bartekn/c877987b722ec792912d720921a7418c</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lvl="0" indent="-171450">
              <a:buFont typeface="Arial" panose="020B0604020202020204" pitchFamily="34" charset="0"/>
              <a:buChar char="•"/>
              <a:defRP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7">
                  <a:extLst>
                    <a:ext uri="{A12FA001-AC4F-418D-AE19-62706E023703}">
                      <ahyp:hlinkClr xmlns:ahyp="http://schemas.microsoft.com/office/drawing/2018/hyperlinkcolor" val="tx"/>
                    </a:ext>
                  </a:extLst>
                </a:hlinkClick>
              </a:rPr>
              <a:t>https://andrea.corbellini.name/2015/05/17/elliptic-curve-cryptography-a-gentle-introduction/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hlinkClick r:id="rId2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DCFEFD66-8473-4B4C-9024-2D6247B04651}"/>
              </a:ext>
            </a:extLst>
          </p:cNvPr>
          <p:cNvSpPr/>
          <p:nvPr>
            <p:custDataLst>
              <p:tags r:id="rId3"/>
            </p:custDataLst>
          </p:nvPr>
        </p:nvSpPr>
        <p:spPr>
          <a:xfrm>
            <a:off x="3048000" y="383632"/>
            <a:ext cx="6096000" cy="2492990"/>
          </a:xfrm>
          <a:prstGeom prst="rect">
            <a:avLst/>
          </a:prstGeom>
        </p:spPr>
        <p:txBody>
          <a:bodyPr wrap="square">
            <a:spAutoFit/>
          </a:bodyPr>
          <a:lstStyle/>
          <a:p>
            <a:r>
              <a:rPr lang="en-GB" sz="1200" b="1" u="sng" dirty="0">
                <a:latin typeface="Brandon Grotesque Regular" panose="020B0503020203060202" pitchFamily="34" charset="0"/>
                <a:ea typeface="Roboto" panose="02000000000000000000" pitchFamily="2" charset="0"/>
                <a:cs typeface="Roboto" panose="02000000000000000000" pitchFamily="2" charset="0"/>
              </a:rPr>
              <a:t>Andres Antonopoulos video : </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hlinkClick r:id="rId28">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8">
                  <a:extLst>
                    <a:ext uri="{A12FA001-AC4F-418D-AE19-62706E023703}">
                      <ahyp:hlinkClr xmlns:ahyp="http://schemas.microsoft.com/office/drawing/2018/hyperlinkcolor" val="tx"/>
                    </a:ext>
                  </a:extLst>
                </a:hlinkClick>
              </a:rPr>
              <a:t>https://www.youtube.com/watch?v=W3XADagE6P8</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9">
                  <a:extLst>
                    <a:ext uri="{A12FA001-AC4F-418D-AE19-62706E023703}">
                      <ahyp:hlinkClr xmlns:ahyp="http://schemas.microsoft.com/office/drawing/2018/hyperlinkcolor" val="tx"/>
                    </a:ext>
                  </a:extLst>
                </a:hlinkClick>
              </a:rPr>
              <a:t>https://www.youtube.com/watch?v=bc3HQqCSl7A</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0">
                  <a:extLst>
                    <a:ext uri="{A12FA001-AC4F-418D-AE19-62706E023703}">
                      <ahyp:hlinkClr xmlns:ahyp="http://schemas.microsoft.com/office/drawing/2018/hyperlinkcolor" val="tx"/>
                    </a:ext>
                  </a:extLst>
                </a:hlinkClick>
              </a:rPr>
              <a:t>https://www.youtube.com/watch?v=vt-zXEsJ61U</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1">
                  <a:extLst>
                    <a:ext uri="{A12FA001-AC4F-418D-AE19-62706E023703}">
                      <ahyp:hlinkClr xmlns:ahyp="http://schemas.microsoft.com/office/drawing/2018/hyperlinkcolor" val="tx"/>
                    </a:ext>
                  </a:extLst>
                </a:hlinkClick>
              </a:rPr>
              <a:t>https://www.youtube.com/watch?v=3zNVDIz6Snw</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a:latin typeface="Brandon Grotesque Regular" panose="020B0503020203060202" pitchFamily="34" charset="0"/>
                <a:ea typeface="Roboto" panose="02000000000000000000" pitchFamily="2" charset="0"/>
                <a:cs typeface="Roboto" panose="02000000000000000000" pitchFamily="2" charset="0"/>
              </a:rPr>
              <a:t>Gestion de </a:t>
            </a:r>
            <a:r>
              <a:rPr lang="en-GB" sz="1200" b="1" u="sng" dirty="0" err="1">
                <a:latin typeface="Brandon Grotesque Regular" panose="020B0503020203060202" pitchFamily="34" charset="0"/>
                <a:ea typeface="Roboto" panose="02000000000000000000" pitchFamily="2" charset="0"/>
                <a:cs typeface="Roboto" panose="02000000000000000000" pitchFamily="2" charset="0"/>
              </a:rPr>
              <a:t>clé</a:t>
            </a:r>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2">
                  <a:extLst>
                    <a:ext uri="{A12FA001-AC4F-418D-AE19-62706E023703}">
                      <ahyp:hlinkClr xmlns:ahyp="http://schemas.microsoft.com/office/drawing/2018/hyperlinkcolor" val="tx"/>
                    </a:ext>
                  </a:extLst>
                </a:hlinkClick>
              </a:rPr>
              <a:t>https://blog.keys.casa/the-dos-and-donts-of-bitcoin-key-management/?mc_cid=f1629f4069&amp;mc_eid=e245cfa3e2</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3">
                  <a:extLst>
                    <a:ext uri="{A12FA001-AC4F-418D-AE19-62706E023703}">
                      <ahyp:hlinkClr xmlns:ahyp="http://schemas.microsoft.com/office/drawing/2018/hyperlinkcolor" val="tx"/>
                    </a:ext>
                  </a:extLst>
                </a:hlinkClick>
              </a:rPr>
              <a:t>https://blog.trezor.io/passphrase-the-ultimate-protection-for-your-accounts-3a311990925b</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p:txBody>
      </p:sp>
      <p:sp>
        <p:nvSpPr>
          <p:cNvPr id="9" name="Date Placeholder 8">
            <a:extLst>
              <a:ext uri="{FF2B5EF4-FFF2-40B4-BE49-F238E27FC236}">
                <a16:creationId xmlns:a16="http://schemas.microsoft.com/office/drawing/2014/main" id="{B369EA01-F994-4BF2-AE68-DF00C94C119D}"/>
              </a:ext>
            </a:extLst>
          </p:cNvPr>
          <p:cNvSpPr>
            <a:spLocks noGrp="1"/>
          </p:cNvSpPr>
          <p:nvPr>
            <p:ph type="dt" sz="half" idx="10"/>
            <p:custDataLst>
              <p:tags r:id="rId4"/>
            </p:custDataLst>
          </p:nvPr>
        </p:nvSpPr>
        <p:spPr/>
        <p:txBody>
          <a:bodyPr/>
          <a:lstStyle/>
          <a:p>
            <a:fld id="{82EF25F6-1A43-4DF7-BB5C-301245FFBD5F}" type="datetime1">
              <a:rPr lang="fr-FR" smtClean="0"/>
              <a:t>14/08/2020</a:t>
            </a:fld>
            <a:endParaRPr lang="en-GB"/>
          </a:p>
        </p:txBody>
      </p:sp>
      <p:sp>
        <p:nvSpPr>
          <p:cNvPr id="10" name="Slide Number Placeholder 9">
            <a:extLst>
              <a:ext uri="{FF2B5EF4-FFF2-40B4-BE49-F238E27FC236}">
                <a16:creationId xmlns:a16="http://schemas.microsoft.com/office/drawing/2014/main" id="{518D85D7-1077-4C5C-8445-DF3FEE71F134}"/>
              </a:ext>
            </a:extLst>
          </p:cNvPr>
          <p:cNvSpPr>
            <a:spLocks noGrp="1"/>
          </p:cNvSpPr>
          <p:nvPr>
            <p:ph type="sldNum" sz="quarter" idx="12"/>
            <p:custDataLst>
              <p:tags r:id="rId5"/>
            </p:custDataLst>
          </p:nvPr>
        </p:nvSpPr>
        <p:spPr>
          <a:xfrm>
            <a:off x="8716741" y="6356350"/>
            <a:ext cx="2743200" cy="365125"/>
          </a:xfrm>
        </p:spPr>
        <p:txBody>
          <a:bodyPr/>
          <a:lstStyle/>
          <a:p>
            <a:fld id="{CBFA9E5D-FE00-4C31-9F41-FE8ED3F2EEE9}" type="slidenum">
              <a:rPr lang="en-GB" smtClean="0"/>
              <a:t>11</a:t>
            </a:fld>
            <a:endParaRPr lang="en-GB"/>
          </a:p>
        </p:txBody>
      </p:sp>
      <p:sp>
        <p:nvSpPr>
          <p:cNvPr id="13" name="Espace réservé du pied de page 1">
            <a:extLst>
              <a:ext uri="{FF2B5EF4-FFF2-40B4-BE49-F238E27FC236}">
                <a16:creationId xmlns:a16="http://schemas.microsoft.com/office/drawing/2014/main" id="{D1D0AA14-D79B-437F-B8FE-862FF6E13900}"/>
              </a:ext>
            </a:extLst>
          </p:cNvPr>
          <p:cNvSpPr>
            <a:spLocks noGrp="1"/>
          </p:cNvSpPr>
          <p:nvPr>
            <p:ph type="ftr" idx="11"/>
            <p:custDataLst>
              <p:tags r:id="rId6"/>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34">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4" name="Picture 13">
            <a:hlinkClick r:id="rId35"/>
            <a:extLst>
              <a:ext uri="{FF2B5EF4-FFF2-40B4-BE49-F238E27FC236}">
                <a16:creationId xmlns:a16="http://schemas.microsoft.com/office/drawing/2014/main" id="{1AC7DEF3-09F1-4697-A1FD-E98AB0C1C65B}"/>
              </a:ext>
            </a:extLst>
          </p:cNvPr>
          <p:cNvPicPr>
            <a:picLocks noChangeAspect="1"/>
          </p:cNvPicPr>
          <p:nvPr/>
        </p:nvPicPr>
        <p:blipFill>
          <a:blip r:embed="rId36">
            <a:extLst>
              <a:ext uri="{28A0092B-C50C-407E-A947-70E740481C1C}">
                <a14:useLocalDpi xmlns:a14="http://schemas.microsoft.com/office/drawing/2010/main" val="0"/>
              </a:ext>
            </a:extLst>
          </a:blip>
          <a:srcRect/>
          <a:stretch/>
        </p:blipFill>
        <p:spPr>
          <a:xfrm>
            <a:off x="8377353" y="224163"/>
            <a:ext cx="3375942" cy="2008686"/>
          </a:xfrm>
          <a:prstGeom prst="rect">
            <a:avLst/>
          </a:prstGeom>
        </p:spPr>
      </p:pic>
      <p:sp>
        <p:nvSpPr>
          <p:cNvPr id="15" name="TextBox 27">
            <a:extLst>
              <a:ext uri="{FF2B5EF4-FFF2-40B4-BE49-F238E27FC236}">
                <a16:creationId xmlns:a16="http://schemas.microsoft.com/office/drawing/2014/main" id="{54CAF6D3-0EE3-4A40-9765-435C6FE80460}"/>
              </a:ext>
            </a:extLst>
          </p:cNvPr>
          <p:cNvSpPr txBox="1"/>
          <p:nvPr>
            <p:custDataLst>
              <p:tags r:id="rId7"/>
            </p:custDataLst>
          </p:nvPr>
        </p:nvSpPr>
        <p:spPr>
          <a:xfrm>
            <a:off x="7228547" y="2951290"/>
            <a:ext cx="4383349"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marL="0" algn="ctr" defTabSz="914400" eaLnBrk="1" latinLnBrk="0" hangingPunct="1">
              <a:defRPr b="1" u="sng" kern="1200">
                <a:solidFill>
                  <a:schemeClr val="tx1"/>
                </a:solidFill>
                <a:latin typeface="Brandon Grotesque Regular" panose="020B0503020203060202" pitchFamily="34" charset="0"/>
                <a:ea typeface="+mn-ea"/>
                <a:cs typeface="Calibri"/>
              </a:defRPr>
            </a:lvl1pPr>
            <a:lvl2pPr marL="457200" defTabSz="914400" eaLnBrk="1" latinLnBrk="0" hangingPunct="1">
              <a:defRPr sz="1800" kern="1200">
                <a:solidFill>
                  <a:schemeClr val="lt1"/>
                </a:solidFill>
                <a:latin typeface="+mn-lt"/>
                <a:ea typeface="+mn-ea"/>
                <a:cs typeface="+mn-cs"/>
              </a:defRPr>
            </a:lvl2pPr>
            <a:lvl3pPr marL="914400" defTabSz="914400" eaLnBrk="1" latinLnBrk="0" hangingPunct="1">
              <a:defRPr sz="1800" kern="1200">
                <a:solidFill>
                  <a:schemeClr val="lt1"/>
                </a:solidFill>
                <a:latin typeface="+mn-lt"/>
                <a:ea typeface="+mn-ea"/>
                <a:cs typeface="+mn-cs"/>
              </a:defRPr>
            </a:lvl3pPr>
            <a:lvl4pPr marL="1371600" defTabSz="914400" eaLnBrk="1" latinLnBrk="0" hangingPunct="1">
              <a:defRPr sz="1800" kern="1200">
                <a:solidFill>
                  <a:schemeClr val="lt1"/>
                </a:solidFill>
                <a:latin typeface="+mn-lt"/>
                <a:ea typeface="+mn-ea"/>
                <a:cs typeface="+mn-cs"/>
              </a:defRPr>
            </a:lvl4pPr>
            <a:lvl5pPr marL="1828800" defTabSz="914400" eaLnBrk="1" latinLnBrk="0" hangingPunct="1">
              <a:defRPr sz="1800" kern="1200">
                <a:solidFill>
                  <a:schemeClr val="lt1"/>
                </a:solidFill>
                <a:latin typeface="+mn-lt"/>
                <a:ea typeface="+mn-ea"/>
                <a:cs typeface="+mn-cs"/>
              </a:defRPr>
            </a:lvl5pPr>
            <a:lvl6pPr marL="2286000" defTabSz="914400" eaLnBrk="1" latinLnBrk="0" hangingPunct="1">
              <a:defRPr sz="1800" kern="1200">
                <a:solidFill>
                  <a:schemeClr val="lt1"/>
                </a:solidFill>
                <a:latin typeface="+mn-lt"/>
                <a:ea typeface="+mn-ea"/>
                <a:cs typeface="+mn-cs"/>
              </a:defRPr>
            </a:lvl6pPr>
            <a:lvl7pPr marL="2743200" defTabSz="914400" eaLnBrk="1" latinLnBrk="0" hangingPunct="1">
              <a:defRPr sz="1800" kern="1200">
                <a:solidFill>
                  <a:schemeClr val="lt1"/>
                </a:solidFill>
                <a:latin typeface="+mn-lt"/>
                <a:ea typeface="+mn-ea"/>
                <a:cs typeface="+mn-cs"/>
              </a:defRPr>
            </a:lvl7pPr>
            <a:lvl8pPr marL="3200400" defTabSz="914400" eaLnBrk="1" latinLnBrk="0" hangingPunct="1">
              <a:defRPr sz="1800" kern="1200">
                <a:solidFill>
                  <a:schemeClr val="lt1"/>
                </a:solidFill>
                <a:latin typeface="+mn-lt"/>
                <a:ea typeface="+mn-ea"/>
                <a:cs typeface="+mn-cs"/>
              </a:defRPr>
            </a:lvl8pPr>
            <a:lvl9pPr marL="3657600" defTabSz="91440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Merci </a:t>
            </a:r>
            <a:r>
              <a:rPr kumimoji="0" lang="en-US" sz="12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d’avoir</a:t>
            </a:r>
            <a:r>
              <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2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suivi</a:t>
            </a:r>
            <a:r>
              <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la </a:t>
            </a:r>
            <a:r>
              <a:rPr kumimoji="0" lang="en-US" sz="12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classe</a:t>
            </a:r>
            <a:r>
              <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lang="en-US" sz="1200" dirty="0">
                <a:solidFill>
                  <a:prstClr val="black"/>
                </a:solidFill>
                <a:sym typeface="Wingdings" panose="05000000000000000000" pitchFamily="2" charset="2"/>
              </a:rPr>
              <a:t>:)</a:t>
            </a:r>
            <a:endPar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Si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désirez</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nous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contacter</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37">
                  <a:extLst>
                    <a:ext uri="{A12FA001-AC4F-418D-AE19-62706E023703}">
                      <ahyp:hlinkClr xmlns:ahyp="http://schemas.microsoft.com/office/drawing/2018/hyperlinkcolor" val="tx"/>
                    </a:ext>
                  </a:extLst>
                </a:hlinkClick>
              </a:rPr>
              <a:t>contact@decouvrebitcoin.com</a:t>
            </a:r>
            <a:endParaRPr kumimoji="0" lang="en-US" sz="12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algn="l">
              <a:defRPr/>
            </a:pPr>
            <a:r>
              <a:rPr lang="en-US" sz="1200" b="0" u="none" dirty="0">
                <a:solidFill>
                  <a:prstClr val="black"/>
                </a:solidFill>
                <a:sym typeface="Wingdings" panose="05000000000000000000" pitchFamily="2" charset="2"/>
              </a:rPr>
              <a:t>Pour nous aider, </a:t>
            </a:r>
            <a:r>
              <a:rPr lang="en-US" sz="1200" b="0" u="none" dirty="0" err="1">
                <a:solidFill>
                  <a:prstClr val="black"/>
                </a:solidFill>
                <a:sym typeface="Wingdings" panose="05000000000000000000" pitchFamily="2" charset="2"/>
              </a:rPr>
              <a:t>faites</a:t>
            </a:r>
            <a:r>
              <a:rPr lang="en-US" sz="1200" b="0" u="none" dirty="0">
                <a:solidFill>
                  <a:prstClr val="black"/>
                </a:solidFill>
                <a:sym typeface="Wingdings" panose="05000000000000000000" pitchFamily="2" charset="2"/>
              </a:rPr>
              <a:t> des remarques, </a:t>
            </a:r>
            <a:r>
              <a:rPr lang="en-US" sz="1200" b="0" u="none" dirty="0" err="1">
                <a:solidFill>
                  <a:prstClr val="black"/>
                </a:solidFill>
                <a:sym typeface="Wingdings" panose="05000000000000000000" pitchFamily="2" charset="2"/>
              </a:rPr>
              <a:t>corrigez</a:t>
            </a:r>
            <a:r>
              <a:rPr lang="en-US" sz="1200" b="0" u="none" dirty="0">
                <a:solidFill>
                  <a:prstClr val="black"/>
                </a:solidFill>
                <a:sym typeface="Wingdings" panose="05000000000000000000" pitchFamily="2" charset="2"/>
              </a:rPr>
              <a:t> des </a:t>
            </a:r>
            <a:r>
              <a:rPr lang="en-US" sz="1200" b="0" u="none" dirty="0" err="1">
                <a:solidFill>
                  <a:prstClr val="black"/>
                </a:solidFill>
                <a:sym typeface="Wingdings" panose="05000000000000000000" pitchFamily="2" charset="2"/>
              </a:rPr>
              <a:t>erreurs</a:t>
            </a:r>
            <a:r>
              <a:rPr lang="en-US" sz="1200" b="0" u="none" dirty="0">
                <a:solidFill>
                  <a:prstClr val="black"/>
                </a:solidFill>
                <a:sym typeface="Wingdings" panose="05000000000000000000" pitchFamily="2" charset="2"/>
              </a:rPr>
              <a:t> et </a:t>
            </a:r>
            <a:r>
              <a:rPr lang="en-US" sz="1200" b="0" u="none" dirty="0" err="1">
                <a:solidFill>
                  <a:prstClr val="black"/>
                </a:solidFill>
                <a:sym typeface="Wingdings" panose="05000000000000000000" pitchFamily="2" charset="2"/>
              </a:rPr>
              <a:t>proposez</a:t>
            </a:r>
            <a:r>
              <a:rPr lang="en-US" sz="1200" b="0" u="none" dirty="0">
                <a:solidFill>
                  <a:prstClr val="black"/>
                </a:solidFill>
                <a:sym typeface="Wingdings" panose="05000000000000000000" pitchFamily="2" charset="2"/>
              </a:rPr>
              <a:t> </a:t>
            </a:r>
            <a:r>
              <a:rPr lang="en-US" sz="1200" b="0" u="none" dirty="0">
                <a:sym typeface="Wingdings" panose="05000000000000000000" pitchFamily="2" charset="2"/>
              </a:rPr>
              <a:t>plus de liens &amp; </a:t>
            </a:r>
            <a:r>
              <a:rPr lang="en-US" sz="1200" b="0" u="none" dirty="0" err="1">
                <a:sym typeface="Wingdings" panose="05000000000000000000" pitchFamily="2" charset="2"/>
              </a:rPr>
              <a:t>ressources</a:t>
            </a:r>
            <a:r>
              <a:rPr lang="en-US" sz="1200" b="0" u="none" dirty="0">
                <a:sym typeface="Wingdings" panose="05000000000000000000" pitchFamily="2" charset="2"/>
              </a:rPr>
              <a:t> </a:t>
            </a:r>
            <a:r>
              <a:rPr lang="en-US" sz="1200" b="0" u="none" dirty="0" err="1">
                <a:sym typeface="Wingdings" panose="05000000000000000000" pitchFamily="2" charset="2"/>
              </a:rPr>
              <a:t>pertinentes</a:t>
            </a:r>
            <a:r>
              <a:rPr lang="en-US" sz="1200" b="0" u="none" dirty="0">
                <a:sym typeface="Wingdings" panose="05000000000000000000" pitchFamily="2" charset="2"/>
              </a:rPr>
              <a:t>. Merci </a:t>
            </a:r>
            <a:r>
              <a:rPr lang="en-US" sz="1200" b="0" u="none" dirty="0" err="1">
                <a:sym typeface="Wingdings" panose="05000000000000000000" pitchFamily="2" charset="2"/>
              </a:rPr>
              <a:t>d’utiliser</a:t>
            </a:r>
            <a:r>
              <a:rPr lang="en-US" sz="1200" b="0" u="none" dirty="0">
                <a:sym typeface="Wingdings" panose="05000000000000000000" pitchFamily="2" charset="2"/>
              </a:rPr>
              <a:t> </a:t>
            </a:r>
            <a:r>
              <a:rPr lang="en-US" sz="1200" b="0" u="none" dirty="0" err="1">
                <a:sym typeface="Wingdings" panose="05000000000000000000" pitchFamily="2" charset="2"/>
              </a:rPr>
              <a:t>ce</a:t>
            </a:r>
            <a:r>
              <a:rPr lang="en-US" sz="1200" b="0" u="none" dirty="0">
                <a:sym typeface="Wingdings" panose="05000000000000000000" pitchFamily="2" charset="2"/>
              </a:rPr>
              <a:t> lien; </a:t>
            </a:r>
            <a:r>
              <a:rPr lang="en-US" sz="1200" dirty="0">
                <a:sym typeface="Wingdings" panose="05000000000000000000" pitchFamily="2" charset="2"/>
                <a:hlinkClick r:id="rId38">
                  <a:extLst>
                    <a:ext uri="{A12FA001-AC4F-418D-AE19-62706E023703}">
                      <ahyp:hlinkClr xmlns:ahyp="http://schemas.microsoft.com/office/drawing/2018/hyperlinkcolor" val="tx"/>
                    </a:ext>
                  </a:extLst>
                </a:hlinkClick>
              </a:rPr>
              <a:t>https://bit.ly/3kUPJnA</a:t>
            </a: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Notre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contenue</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est</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gratuite</a:t>
            </a:r>
            <a:r>
              <a:rPr kumimoji="0" lang="fr-FR"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il n'y a pas eu de sponsors.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Faites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attention à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gardez</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clefs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proches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de </a:t>
            </a:r>
            <a:r>
              <a:rPr kumimoji="0" lang="en-US" sz="12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lang="en-US" sz="1200" b="0" u="none" dirty="0"/>
              <a:t>Notre travail</a:t>
            </a:r>
            <a:r>
              <a:rPr lang="en-US" sz="1200" b="0" u="none" dirty="0">
                <a:effectLst/>
              </a:rPr>
              <a:t> </a:t>
            </a:r>
            <a:r>
              <a:rPr lang="en-US" sz="1200" b="0" u="none" dirty="0" err="1">
                <a:effectLst/>
              </a:rPr>
              <a:t>est</a:t>
            </a:r>
            <a:r>
              <a:rPr lang="en-US" sz="1200" b="0" u="none" dirty="0">
                <a:effectLst/>
              </a:rPr>
              <a:t> </a:t>
            </a:r>
            <a:r>
              <a:rPr lang="en-US" sz="1200" b="0" u="none" dirty="0" err="1">
                <a:effectLst/>
              </a:rPr>
              <a:t>licensé</a:t>
            </a:r>
            <a:r>
              <a:rPr lang="en-US" sz="1200" b="0" u="none" dirty="0">
                <a:effectLst/>
              </a:rPr>
              <a:t> sous </a:t>
            </a:r>
            <a:r>
              <a:rPr lang="en-US" sz="1200" dirty="0">
                <a:hlinkClick r:id="rId34">
                  <a:extLst>
                    <a:ext uri="{A12FA001-AC4F-418D-AE19-62706E023703}">
                      <ahyp:hlinkClr xmlns:ahyp="http://schemas.microsoft.com/office/drawing/2018/hyperlinkcolor" val="tx"/>
                    </a:ext>
                  </a:extLst>
                </a:hlinkClick>
              </a:rPr>
              <a:t>CC BY-SA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V1.2	14/08/2020	</a:t>
            </a:r>
            <a:r>
              <a:rPr lang="en-US" sz="1200" b="0" u="none" dirty="0">
                <a:solidFill>
                  <a:prstClr val="black"/>
                </a:solidFill>
                <a:sym typeface="Wingdings" panose="05000000000000000000" pitchFamily="2" charset="2"/>
              </a:rPr>
              <a:t>         </a:t>
            </a:r>
            <a:r>
              <a:rPr kumimoji="0" lang="en-US" sz="12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Rogzy</a:t>
            </a:r>
            <a:endParaRPr kumimoji="0" lang="en-US" sz="1200" b="0" i="0" u="none" strike="noStrike" kern="1200" cap="none" spc="0" normalizeH="0" baseline="0" noProof="0" dirty="0">
              <a:ln>
                <a:noFill/>
              </a:ln>
              <a:solidFill>
                <a:prstClr val="black"/>
              </a:solidFill>
              <a:effectLst/>
              <a:uLnTx/>
              <a:uFillTx/>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sym typeface="Wingdings" panose="05000000000000000000" pitchFamily="2" charset="2"/>
            </a:endParaRPr>
          </a:p>
        </p:txBody>
      </p:sp>
    </p:spTree>
    <p:extLst>
      <p:ext uri="{BB962C8B-B14F-4D97-AF65-F5344CB8AC3E}">
        <p14:creationId xmlns:p14="http://schemas.microsoft.com/office/powerpoint/2010/main" val="304923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70CA-78F5-4E73-8C93-D5AAF0DC229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9011" y="2"/>
            <a:ext cx="12192000" cy="6857997"/>
          </a:xfrm>
          <a:prstGeom prst="rect">
            <a:avLst/>
          </a:prstGeom>
        </p:spPr>
      </p:pic>
      <p:sp>
        <p:nvSpPr>
          <p:cNvPr id="4" name="Subtitle 2">
            <a:extLst>
              <a:ext uri="{FF2B5EF4-FFF2-40B4-BE49-F238E27FC236}">
                <a16:creationId xmlns:a16="http://schemas.microsoft.com/office/drawing/2014/main" id="{0CFDE6F8-E62F-4C13-B0CB-764F8B8AC1B3}"/>
              </a:ext>
            </a:extLst>
          </p:cNvPr>
          <p:cNvSpPr>
            <a:spLocks noGrp="1"/>
          </p:cNvSpPr>
          <p:nvPr>
            <p:ph type="subTitle" idx="1"/>
            <p:custDataLst>
              <p:tags r:id="rId2"/>
            </p:custDataLst>
          </p:nvPr>
        </p:nvSpPr>
        <p:spPr>
          <a:xfrm>
            <a:off x="570781" y="552090"/>
            <a:ext cx="11050439" cy="5753820"/>
          </a:xfrm>
        </p:spPr>
        <p:txBody>
          <a:bodyPr>
            <a:normAutofit fontScale="4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FF0000"/>
                </a:solidFill>
                <a:effectLst/>
                <a:uLnTx/>
                <a:uFillTx/>
                <a:latin typeface="Calibri" panose="020F0502020204030204"/>
                <a:ea typeface="+mn-ea"/>
                <a:cs typeface="+mn-cs"/>
              </a:rPr>
              <a:t>Avertissement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prstClr val="white"/>
                </a:solidFill>
                <a:effectLst/>
                <a:uLnTx/>
                <a:uFillTx/>
                <a:latin typeface="Calibri" panose="020F0502020204030204"/>
                <a:ea typeface="+mn-ea"/>
                <a:cs typeface="+mn-cs"/>
              </a:rPr>
              <a:t>Les cryptomonnaies sont des produits risqués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4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Tout notre contenu est à but purement pédagogique et informatif. Le bitcoin est un actif hautement spéculatif et nous conseillons de discuter avec votre conseiller financier avant de prendre une décision importante. Prenez garde aux arnaques et prenez en compte le risque.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N'investissez que ce que vous pouvez vous permettre de perdre. Les performances financières passées ne sont pas représentatives des performances à venir.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L'industrie des cryptomonnaies est pleine d'arnaques. Ne faites pas confiance aux inconnus (même pas à nous) et ne divulguez pas votre clé privée. Les informations fournies sur ce site ne doivent pas être votre seule référence. Vérifiez et croisez vos sources.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Nous ne sommes pas intéressés dans des partenariats avec des </a:t>
            </a:r>
            <a:r>
              <a:rPr kumimoji="0" lang="fr-FR" sz="3200" b="0" i="0" u="none" strike="noStrike" kern="1200" cap="none" spc="0" normalizeH="0" baseline="0" noProof="0" dirty="0" err="1">
                <a:ln>
                  <a:noFill/>
                </a:ln>
                <a:solidFill>
                  <a:srgbClr val="FF0000"/>
                </a:solidFill>
                <a:effectLst/>
                <a:uLnTx/>
                <a:uFillTx/>
                <a:latin typeface="Calibri" panose="020F0502020204030204"/>
                <a:ea typeface="+mn-ea"/>
                <a:cs typeface="+mn-cs"/>
              </a:rPr>
              <a:t>altcoins</a:t>
            </a: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Notre travail est </a:t>
            </a:r>
            <a:r>
              <a:rPr kumimoji="0" lang="fr-FR" sz="3200" b="0" i="0" u="none" strike="noStrike" kern="1200" cap="none" spc="0" normalizeH="0" baseline="0" noProof="0" dirty="0" err="1">
                <a:ln>
                  <a:noFill/>
                </a:ln>
                <a:solidFill>
                  <a:prstClr val="white"/>
                </a:solidFill>
                <a:effectLst/>
                <a:uLnTx/>
                <a:uFillTx/>
                <a:latin typeface="Calibri" panose="020F0502020204030204"/>
                <a:ea typeface="+mn-ea"/>
                <a:cs typeface="+mn-cs"/>
              </a:rPr>
              <a:t>licensé</a:t>
            </a: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 sous CC BY-SA. Nous sommes un fournisseur de contenu indépendant qui n'est pas engagé auprès d'une ICO ou autre cryptomonnaie centralisée.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Nous ne demanderons jamais vos informations personnelles (SEED &amp; clé, nom, adresse, KYC, etc...). Par souci de transparence, nous détenons bien des bitcoins.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Le projet Le Terrier du bitcoin est une activité de la société CEVEX sas. Nous ne sommes pas responsables des pertes liées aux arnaques, aux clés perdues et aux mauvais investissements.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Pour plus d'informations, visitez notre site ou contactez-nous directement.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www.DecouvreBitcoin.com</a:t>
            </a:r>
            <a:endPar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Decouvrebitcoin@protonmail.com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pied de page 1">
            <a:extLst>
              <a:ext uri="{FF2B5EF4-FFF2-40B4-BE49-F238E27FC236}">
                <a16:creationId xmlns:a16="http://schemas.microsoft.com/office/drawing/2014/main" id="{DAB8A24C-F4A7-4DD2-8F93-A990944A09A0}"/>
              </a:ext>
            </a:extLst>
          </p:cNvPr>
          <p:cNvSpPr>
            <a:spLocks noGrp="1"/>
          </p:cNvSpPr>
          <p:nvPr>
            <p:ph type="ftr" idx="11"/>
            <p:custDataLst>
              <p:tags r:id="rId3"/>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8" name="Picture 7">
            <a:extLst>
              <a:ext uri="{FF2B5EF4-FFF2-40B4-BE49-F238E27FC236}">
                <a16:creationId xmlns:a16="http://schemas.microsoft.com/office/drawing/2014/main" id="{805ADF11-4D72-4380-AA91-428DAC094B1F}"/>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94843" y="50440"/>
            <a:ext cx="1581211" cy="1413507"/>
          </a:xfrm>
          <a:prstGeom prst="rect">
            <a:avLst/>
          </a:prstGeom>
        </p:spPr>
      </p:pic>
    </p:spTree>
    <p:extLst>
      <p:ext uri="{BB962C8B-B14F-4D97-AF65-F5344CB8AC3E}">
        <p14:creationId xmlns:p14="http://schemas.microsoft.com/office/powerpoint/2010/main" val="2748721682"/>
      </p:ext>
    </p:extLst>
  </p:cSld>
  <p:clrMapOvr>
    <a:masterClrMapping/>
  </p:clrMapOvr>
  <mc:AlternateContent xmlns:mc="http://schemas.openxmlformats.org/markup-compatibility/2006" xmlns:p14="http://schemas.microsoft.com/office/powerpoint/2010/main">
    <mc:Choice Requires="p14">
      <p:transition spd="slow" p14:dur="2000" advTm="302"/>
    </mc:Choice>
    <mc:Fallback xmlns="">
      <p:transition spd="slow" advTm="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CC7F-65E4-4BB6-8DC4-E57A1E1B0690}"/>
              </a:ext>
            </a:extLst>
          </p:cNvPr>
          <p:cNvSpPr>
            <a:spLocks noGrp="1"/>
          </p:cNvSpPr>
          <p:nvPr>
            <p:ph type="title"/>
            <p:custDataLst>
              <p:tags r:id="rId1"/>
            </p:custDataLst>
          </p:nvPr>
        </p:nvSpPr>
        <p:spPr>
          <a:xfrm>
            <a:off x="615072" y="157186"/>
            <a:ext cx="5572121" cy="572610"/>
          </a:xfrm>
          <a:noFill/>
          <a:ln>
            <a:noFill/>
          </a:ln>
        </p:spPr>
        <p:txBody>
          <a:bodyPr spcFirstLastPara="1" wrap="square" lIns="68575" tIns="34275" rIns="68575" bIns="34275" anchor="ctr" anchorCtr="0">
            <a:noAutofit/>
          </a:bodyPr>
          <a:lstStyle/>
          <a:p>
            <a:pPr>
              <a:spcBef>
                <a:spcPts val="0"/>
              </a:spcBef>
              <a:buClr>
                <a:schemeClr val="dk1"/>
              </a:buClr>
              <a:buSzPts val="1800"/>
              <a:buFont typeface="Calibri"/>
            </a:pPr>
            <a:r>
              <a:rPr lang="fr-FR" sz="2000" u="sng" dirty="0">
                <a:solidFill>
                  <a:schemeClr val="dk1"/>
                </a:solidFill>
                <a:latin typeface="Brandon Grotesque Medium" panose="020B0603020203060202" pitchFamily="34" charset="0"/>
                <a:cs typeface="Calibri"/>
              </a:rPr>
              <a:t>(Spoiler) Vous devrez décider vous-même!</a:t>
            </a:r>
          </a:p>
        </p:txBody>
      </p:sp>
      <p:sp>
        <p:nvSpPr>
          <p:cNvPr id="4" name="TextBox 3">
            <a:extLst>
              <a:ext uri="{FF2B5EF4-FFF2-40B4-BE49-F238E27FC236}">
                <a16:creationId xmlns:a16="http://schemas.microsoft.com/office/drawing/2014/main" id="{AF255460-0B68-46FB-B0B0-FD6950B90264}"/>
              </a:ext>
            </a:extLst>
          </p:cNvPr>
          <p:cNvSpPr txBox="1"/>
          <p:nvPr>
            <p:custDataLst>
              <p:tags r:id="rId2"/>
            </p:custDataLst>
          </p:nvPr>
        </p:nvSpPr>
        <p:spPr>
          <a:xfrm>
            <a:off x="531117" y="3382138"/>
            <a:ext cx="2036491" cy="289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Possible attaque</a:t>
            </a:r>
          </a:p>
          <a:p>
            <a:endParaRPr lang="fr-FR" dirty="0"/>
          </a:p>
          <a:p>
            <a:pPr marL="285750" indent="-285750" algn="l">
              <a:buFontTx/>
              <a:buChar char="-"/>
            </a:pPr>
            <a:r>
              <a:rPr lang="fr-FR" b="0" u="none" dirty="0"/>
              <a:t>Hack</a:t>
            </a:r>
          </a:p>
          <a:p>
            <a:pPr marL="285750" indent="-285750" algn="l">
              <a:buFontTx/>
              <a:buChar char="-"/>
            </a:pPr>
            <a:r>
              <a:rPr lang="fr-FR" b="0" u="none" dirty="0"/>
              <a:t>Attaque physique</a:t>
            </a:r>
          </a:p>
          <a:p>
            <a:pPr marL="285750" indent="-285750" algn="l">
              <a:buFontTx/>
              <a:buChar char="-"/>
            </a:pPr>
            <a:r>
              <a:rPr lang="fr-FR" b="0" u="none" dirty="0"/>
              <a:t>Vol </a:t>
            </a:r>
          </a:p>
          <a:p>
            <a:pPr marL="285750" indent="-285750" algn="l">
              <a:buFontTx/>
              <a:buChar char="-"/>
            </a:pPr>
            <a:r>
              <a:rPr lang="fr-FR" b="0" u="none" dirty="0"/>
              <a:t>Catastrophe </a:t>
            </a:r>
          </a:p>
          <a:p>
            <a:pPr marL="285750" indent="-285750" algn="l">
              <a:buFontTx/>
              <a:buChar char="-"/>
            </a:pPr>
            <a:r>
              <a:rPr lang="fr-FR" b="0" u="none" dirty="0"/>
              <a:t>Confiscation gouvernemental</a:t>
            </a:r>
          </a:p>
          <a:p>
            <a:pPr marL="285750" indent="-285750" algn="l">
              <a:buFontTx/>
              <a:buChar char="-"/>
            </a:pPr>
            <a:r>
              <a:rPr lang="fr-FR" b="0" u="none" dirty="0"/>
              <a:t>Amnésie</a:t>
            </a:r>
          </a:p>
          <a:p>
            <a:pPr marL="285750" indent="-285750" algn="l">
              <a:buFontTx/>
              <a:buChar char="-"/>
            </a:pPr>
            <a:endParaRPr lang="fr-FR" b="0" u="none" dirty="0"/>
          </a:p>
          <a:p>
            <a:pPr algn="l"/>
            <a:r>
              <a:rPr lang="fr-FR" u="none" dirty="0"/>
              <a:t>La mauvaise gestion de la clé privé reste la 1</a:t>
            </a:r>
            <a:r>
              <a:rPr lang="fr-FR" u="none" baseline="30000" dirty="0"/>
              <a:t>er</a:t>
            </a:r>
            <a:r>
              <a:rPr lang="fr-FR" u="none" dirty="0"/>
              <a:t>  cause de perte….</a:t>
            </a:r>
          </a:p>
        </p:txBody>
      </p:sp>
      <p:sp>
        <p:nvSpPr>
          <p:cNvPr id="5" name="TextBox 4">
            <a:extLst>
              <a:ext uri="{FF2B5EF4-FFF2-40B4-BE49-F238E27FC236}">
                <a16:creationId xmlns:a16="http://schemas.microsoft.com/office/drawing/2014/main" id="{CAC8F4CE-1F97-4ACD-AA90-3D20FF8991F4}"/>
              </a:ext>
            </a:extLst>
          </p:cNvPr>
          <p:cNvSpPr txBox="1"/>
          <p:nvPr>
            <p:custDataLst>
              <p:tags r:id="rId3"/>
            </p:custDataLst>
          </p:nvPr>
        </p:nvSpPr>
        <p:spPr>
          <a:xfrm>
            <a:off x="3346521" y="3382137"/>
            <a:ext cx="2276739"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Mode de vie</a:t>
            </a:r>
          </a:p>
          <a:p>
            <a:endParaRPr lang="fr-FR" dirty="0"/>
          </a:p>
          <a:p>
            <a:pPr marL="285750" indent="-285750" algn="l">
              <a:buFontTx/>
              <a:buChar char="-"/>
            </a:pPr>
            <a:r>
              <a:rPr lang="fr-FR" b="0" u="none" dirty="0"/>
              <a:t>Heure</a:t>
            </a:r>
          </a:p>
          <a:p>
            <a:pPr marL="285750" indent="-285750" algn="l">
              <a:buFontTx/>
              <a:buChar char="-"/>
            </a:pPr>
            <a:r>
              <a:rPr lang="fr-FR" b="0" u="none" dirty="0"/>
              <a:t>Connaissances</a:t>
            </a:r>
          </a:p>
          <a:p>
            <a:pPr marL="285750" indent="-285750" algn="l">
              <a:buFontTx/>
              <a:buChar char="-"/>
            </a:pPr>
            <a:r>
              <a:rPr lang="fr-FR" b="0" u="none" dirty="0"/>
              <a:t>Famille</a:t>
            </a:r>
          </a:p>
          <a:p>
            <a:pPr marL="285750" indent="-285750" algn="l">
              <a:buFontTx/>
              <a:buChar char="-"/>
            </a:pPr>
            <a:r>
              <a:rPr lang="fr-FR" b="0" u="none" dirty="0"/>
              <a:t>Niveau de paranoïa</a:t>
            </a:r>
          </a:p>
          <a:p>
            <a:pPr marL="285750" indent="-285750" algn="l">
              <a:buFontTx/>
              <a:buChar char="-"/>
            </a:pPr>
            <a:r>
              <a:rPr lang="fr-FR" b="0" u="none" dirty="0"/>
              <a:t>Equilibre de vie</a:t>
            </a:r>
          </a:p>
          <a:p>
            <a:pPr marL="285750" indent="-285750" algn="l">
              <a:buFontTx/>
              <a:buChar char="-"/>
            </a:pPr>
            <a:r>
              <a:rPr lang="fr-FR" b="0" u="none" dirty="0"/>
              <a:t>Fréquence d'utilisation</a:t>
            </a:r>
          </a:p>
          <a:p>
            <a:pPr marL="285750" indent="-285750" algn="l">
              <a:buFontTx/>
              <a:buChar char="-"/>
            </a:pPr>
            <a:r>
              <a:rPr lang="fr-FR" b="0" u="none" dirty="0"/>
              <a:t>Utilisation du portefeuille</a:t>
            </a:r>
          </a:p>
        </p:txBody>
      </p:sp>
      <p:sp>
        <p:nvSpPr>
          <p:cNvPr id="6" name="TextBox 5">
            <a:extLst>
              <a:ext uri="{FF2B5EF4-FFF2-40B4-BE49-F238E27FC236}">
                <a16:creationId xmlns:a16="http://schemas.microsoft.com/office/drawing/2014/main" id="{9522D4FC-8030-4D5D-9A51-C0A9D997D267}"/>
              </a:ext>
            </a:extLst>
          </p:cNvPr>
          <p:cNvSpPr txBox="1"/>
          <p:nvPr>
            <p:custDataLst>
              <p:tags r:id="rId4"/>
            </p:custDataLst>
          </p:nvPr>
        </p:nvSpPr>
        <p:spPr>
          <a:xfrm>
            <a:off x="9028544" y="3382137"/>
            <a:ext cx="2986476" cy="2462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Solution de stockage</a:t>
            </a:r>
          </a:p>
          <a:p>
            <a:endParaRPr lang="fr-FR" dirty="0"/>
          </a:p>
          <a:p>
            <a:pPr marL="285750" indent="-285750" algn="l">
              <a:buFontTx/>
              <a:buChar char="-"/>
            </a:pPr>
            <a:r>
              <a:rPr lang="fr-FR" b="0" u="none" dirty="0"/>
              <a:t>Dépôt</a:t>
            </a:r>
          </a:p>
          <a:p>
            <a:pPr marL="285750" indent="-285750" algn="l">
              <a:buFontTx/>
              <a:buChar char="-"/>
            </a:pPr>
            <a:r>
              <a:rPr lang="fr-FR" b="0" u="none" dirty="0"/>
              <a:t>Portefeuille électronique</a:t>
            </a:r>
          </a:p>
          <a:p>
            <a:pPr marL="285750" indent="-285750" algn="l">
              <a:buFontTx/>
              <a:buChar char="-"/>
            </a:pPr>
            <a:r>
              <a:rPr lang="fr-FR" b="0" u="none" dirty="0"/>
              <a:t>Portefeuille papier</a:t>
            </a:r>
          </a:p>
          <a:p>
            <a:pPr marL="285750" indent="-285750" algn="l">
              <a:buFontTx/>
              <a:buChar char="-"/>
            </a:pPr>
            <a:r>
              <a:rPr lang="fr-FR" b="0" u="none" dirty="0"/>
              <a:t>Brain </a:t>
            </a:r>
            <a:r>
              <a:rPr lang="fr-FR" b="0" u="none" dirty="0" err="1"/>
              <a:t>wallet</a:t>
            </a:r>
            <a:endParaRPr lang="fr-FR" b="0" u="none" dirty="0"/>
          </a:p>
          <a:p>
            <a:pPr marL="285750" indent="-285750" algn="l">
              <a:buFontTx/>
              <a:buChar char="-"/>
            </a:pPr>
            <a:r>
              <a:rPr lang="fr-FR" b="0" u="none" dirty="0"/>
              <a:t>Portefeuille physique ( HW)</a:t>
            </a:r>
          </a:p>
          <a:p>
            <a:pPr marL="285750" indent="-285750" algn="l">
              <a:buFontTx/>
              <a:buChar char="-"/>
            </a:pPr>
            <a:r>
              <a:rPr lang="fr-FR" b="0" u="none" dirty="0"/>
              <a:t>HW + </a:t>
            </a:r>
            <a:r>
              <a:rPr lang="fr-FR" b="0" u="none" dirty="0" err="1"/>
              <a:t>passphrase</a:t>
            </a:r>
            <a:endParaRPr lang="fr-FR" b="0" u="none" dirty="0"/>
          </a:p>
          <a:p>
            <a:pPr marL="285750" indent="-285750" algn="l">
              <a:buFontTx/>
              <a:buChar char="-"/>
            </a:pPr>
            <a:r>
              <a:rPr lang="fr-FR" b="0" u="none" dirty="0"/>
              <a:t>Multi-signatures 2/3</a:t>
            </a:r>
          </a:p>
          <a:p>
            <a:pPr marL="285750" indent="-285750" algn="l">
              <a:buFontTx/>
              <a:buChar char="-"/>
            </a:pPr>
            <a:r>
              <a:rPr lang="fr-FR" b="0" u="none" dirty="0"/>
              <a:t>Portefeuille sans clé privé</a:t>
            </a:r>
          </a:p>
          <a:p>
            <a:pPr marL="285750" indent="-285750" algn="l">
              <a:buFontTx/>
              <a:buChar char="-"/>
            </a:pPr>
            <a:r>
              <a:rPr lang="fr-FR" b="0" u="none" dirty="0"/>
              <a:t>Portefeuille de sa propre fabrication </a:t>
            </a:r>
          </a:p>
        </p:txBody>
      </p:sp>
      <p:pic>
        <p:nvPicPr>
          <p:cNvPr id="12" name="Picture 11">
            <a:extLst>
              <a:ext uri="{FF2B5EF4-FFF2-40B4-BE49-F238E27FC236}">
                <a16:creationId xmlns:a16="http://schemas.microsoft.com/office/drawing/2014/main" id="{FDFBED44-1F34-4397-B362-1D70355F5076}"/>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7596904" y="299998"/>
            <a:ext cx="3887172" cy="2379728"/>
          </a:xfrm>
          <a:prstGeom prst="rect">
            <a:avLst/>
          </a:prstGeom>
        </p:spPr>
      </p:pic>
      <p:sp>
        <p:nvSpPr>
          <p:cNvPr id="13" name="TextBox 12">
            <a:extLst>
              <a:ext uri="{FF2B5EF4-FFF2-40B4-BE49-F238E27FC236}">
                <a16:creationId xmlns:a16="http://schemas.microsoft.com/office/drawing/2014/main" id="{FF6DF7B0-B03B-461B-81D2-5CB5DDE85F06}"/>
              </a:ext>
            </a:extLst>
          </p:cNvPr>
          <p:cNvSpPr txBox="1"/>
          <p:nvPr>
            <p:custDataLst>
              <p:tags r:id="rId6"/>
            </p:custDataLst>
          </p:nvPr>
        </p:nvSpPr>
        <p:spPr>
          <a:xfrm>
            <a:off x="6242699" y="3382138"/>
            <a:ext cx="1893079"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solidFill>
                  <a:schemeClr val="tx1"/>
                </a:solidFill>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lvl2pPr>
            <a:lvl3pPr marR="0" lvl="2">
              <a:lnSpc>
                <a:spcPct val="100000"/>
              </a:lnSpc>
              <a:spcBef>
                <a:spcPts val="0"/>
              </a:spcBef>
              <a:spcAft>
                <a:spcPts val="0"/>
              </a:spcAft>
              <a:buClr>
                <a:srgbClr val="000000"/>
              </a:buClr>
              <a:buFont typeface="Arial"/>
              <a:defRPr sz="1400" b="0" i="0" u="none" strike="noStrike" cap="none"/>
            </a:lvl3pPr>
            <a:lvl4pPr marR="0" lvl="3">
              <a:lnSpc>
                <a:spcPct val="100000"/>
              </a:lnSpc>
              <a:spcBef>
                <a:spcPts val="0"/>
              </a:spcBef>
              <a:spcAft>
                <a:spcPts val="0"/>
              </a:spcAft>
              <a:buClr>
                <a:srgbClr val="000000"/>
              </a:buClr>
              <a:buFont typeface="Arial"/>
              <a:defRPr sz="1400" b="0" i="0" u="none" strike="noStrike" cap="none"/>
            </a:lvl4pPr>
            <a:lvl5pPr marR="0" lvl="4">
              <a:lnSpc>
                <a:spcPct val="100000"/>
              </a:lnSpc>
              <a:spcBef>
                <a:spcPts val="0"/>
              </a:spcBef>
              <a:spcAft>
                <a:spcPts val="0"/>
              </a:spcAft>
              <a:buClr>
                <a:srgbClr val="000000"/>
              </a:buClr>
              <a:buFont typeface="Arial"/>
              <a:defRPr sz="1400" b="0" i="0" u="none" strike="noStrike" cap="none"/>
            </a:lvl5pPr>
            <a:lvl6pPr marR="0" lvl="5">
              <a:lnSpc>
                <a:spcPct val="100000"/>
              </a:lnSpc>
              <a:spcBef>
                <a:spcPts val="0"/>
              </a:spcBef>
              <a:spcAft>
                <a:spcPts val="0"/>
              </a:spcAft>
              <a:buClr>
                <a:srgbClr val="000000"/>
              </a:buClr>
              <a:buFont typeface="Arial"/>
              <a:defRPr sz="1400" b="0" i="0" u="none" strike="noStrike" cap="none"/>
            </a:lvl6pPr>
            <a:lvl7pPr marR="0" lvl="6">
              <a:lnSpc>
                <a:spcPct val="100000"/>
              </a:lnSpc>
              <a:spcBef>
                <a:spcPts val="0"/>
              </a:spcBef>
              <a:spcAft>
                <a:spcPts val="0"/>
              </a:spcAft>
              <a:buClr>
                <a:srgbClr val="000000"/>
              </a:buClr>
              <a:buFont typeface="Arial"/>
              <a:defRPr sz="1400" b="0" i="0" u="none" strike="noStrike" cap="none"/>
            </a:lvl7pPr>
            <a:lvl8pPr marR="0" lvl="7">
              <a:lnSpc>
                <a:spcPct val="100000"/>
              </a:lnSpc>
              <a:spcBef>
                <a:spcPts val="0"/>
              </a:spcBef>
              <a:spcAft>
                <a:spcPts val="0"/>
              </a:spcAft>
              <a:buClr>
                <a:srgbClr val="000000"/>
              </a:buClr>
              <a:buFont typeface="Arial"/>
              <a:defRPr sz="1400" b="0" i="0" u="none" strike="noStrike" cap="none"/>
            </a:lvl8pPr>
            <a:lvl9pPr marR="0" lvl="8">
              <a:lnSpc>
                <a:spcPct val="100000"/>
              </a:lnSpc>
              <a:spcBef>
                <a:spcPts val="0"/>
              </a:spcBef>
              <a:spcAft>
                <a:spcPts val="0"/>
              </a:spcAft>
              <a:buClr>
                <a:srgbClr val="000000"/>
              </a:buClr>
              <a:buFont typeface="Arial"/>
              <a:defRPr sz="1400" b="0" i="0" u="none" strike="noStrike" cap="none"/>
            </a:lvl9pPr>
          </a:lstStyle>
          <a:p>
            <a:r>
              <a:rPr lang="fr-FR" dirty="0"/>
              <a:t>Utilisation des Bitcoins</a:t>
            </a:r>
          </a:p>
          <a:p>
            <a:endParaRPr lang="fr-FR" dirty="0"/>
          </a:p>
          <a:p>
            <a:pPr marL="285750" indent="-285750" algn="l">
              <a:buFontTx/>
              <a:buChar char="-"/>
            </a:pPr>
            <a:r>
              <a:rPr lang="fr-FR" b="0" u="none" dirty="0"/>
              <a:t>Café</a:t>
            </a:r>
          </a:p>
          <a:p>
            <a:pPr marL="285750" indent="-285750" algn="l">
              <a:buFontTx/>
              <a:buChar char="-"/>
            </a:pPr>
            <a:r>
              <a:rPr lang="fr-FR" b="0" u="none" dirty="0"/>
              <a:t>Salaire</a:t>
            </a:r>
          </a:p>
          <a:p>
            <a:pPr marL="285750" indent="-285750" algn="l">
              <a:buFontTx/>
              <a:buChar char="-"/>
            </a:pPr>
            <a:r>
              <a:rPr lang="fr-FR" b="0" u="none" dirty="0"/>
              <a:t>Epargne</a:t>
            </a:r>
          </a:p>
          <a:p>
            <a:pPr marL="285750" indent="-285750" algn="l">
              <a:buFontTx/>
              <a:buChar char="-"/>
            </a:pPr>
            <a:r>
              <a:rPr lang="fr-FR" b="0" u="none" dirty="0"/>
              <a:t>Investissement</a:t>
            </a:r>
          </a:p>
          <a:p>
            <a:pPr marL="285750" indent="-285750" algn="l">
              <a:buFontTx/>
              <a:buChar char="-"/>
            </a:pPr>
            <a:r>
              <a:rPr lang="fr-FR" b="0" u="none" dirty="0"/>
              <a:t>Retraite</a:t>
            </a:r>
          </a:p>
          <a:p>
            <a:pPr marL="285750" indent="-285750" algn="l">
              <a:buFontTx/>
              <a:buChar char="-"/>
            </a:pPr>
            <a:r>
              <a:rPr lang="fr-FR" b="0" u="none" dirty="0"/>
              <a:t>Tout l’ensemble</a:t>
            </a:r>
          </a:p>
        </p:txBody>
      </p:sp>
      <p:sp>
        <p:nvSpPr>
          <p:cNvPr id="14" name="TextBox 13">
            <a:extLst>
              <a:ext uri="{FF2B5EF4-FFF2-40B4-BE49-F238E27FC236}">
                <a16:creationId xmlns:a16="http://schemas.microsoft.com/office/drawing/2014/main" id="{FDAB09EE-2715-4BB9-B3BF-5513FAD33C0C}"/>
              </a:ext>
            </a:extLst>
          </p:cNvPr>
          <p:cNvSpPr txBox="1"/>
          <p:nvPr>
            <p:custDataLst>
              <p:tags r:id="rId7"/>
            </p:custDataLst>
          </p:nvPr>
        </p:nvSpPr>
        <p:spPr>
          <a:xfrm>
            <a:off x="2727082" y="3766858"/>
            <a:ext cx="518476" cy="769441"/>
          </a:xfrm>
          <a:prstGeom prst="rect">
            <a:avLst/>
          </a:prstGeom>
          <a:noFill/>
        </p:spPr>
        <p:txBody>
          <a:bodyPr wrap="square" rtlCol="0">
            <a:spAutoFit/>
          </a:bodyPr>
          <a:lstStyle/>
          <a:p>
            <a:r>
              <a:rPr lang="fr-FR" sz="4400" dirty="0"/>
              <a:t>+</a:t>
            </a:r>
            <a:endParaRPr lang="en-GB" sz="4400" dirty="0"/>
          </a:p>
        </p:txBody>
      </p:sp>
      <p:sp>
        <p:nvSpPr>
          <p:cNvPr id="15" name="TextBox 14">
            <a:extLst>
              <a:ext uri="{FF2B5EF4-FFF2-40B4-BE49-F238E27FC236}">
                <a16:creationId xmlns:a16="http://schemas.microsoft.com/office/drawing/2014/main" id="{3FFAA1FE-0F51-400B-9730-DB2530A39330}"/>
              </a:ext>
            </a:extLst>
          </p:cNvPr>
          <p:cNvSpPr txBox="1"/>
          <p:nvPr>
            <p:custDataLst>
              <p:tags r:id="rId8"/>
            </p:custDataLst>
          </p:nvPr>
        </p:nvSpPr>
        <p:spPr>
          <a:xfrm>
            <a:off x="5690064" y="3809402"/>
            <a:ext cx="518476" cy="769441"/>
          </a:xfrm>
          <a:prstGeom prst="rect">
            <a:avLst/>
          </a:prstGeom>
          <a:noFill/>
        </p:spPr>
        <p:txBody>
          <a:bodyPr wrap="square" rtlCol="0">
            <a:spAutoFit/>
          </a:bodyPr>
          <a:lstStyle/>
          <a:p>
            <a:r>
              <a:rPr lang="fr-FR" sz="4400" dirty="0"/>
              <a:t>+</a:t>
            </a:r>
            <a:endParaRPr lang="en-GB" sz="4400" dirty="0"/>
          </a:p>
        </p:txBody>
      </p:sp>
      <p:sp>
        <p:nvSpPr>
          <p:cNvPr id="16" name="TextBox 15">
            <a:extLst>
              <a:ext uri="{FF2B5EF4-FFF2-40B4-BE49-F238E27FC236}">
                <a16:creationId xmlns:a16="http://schemas.microsoft.com/office/drawing/2014/main" id="{0452E79A-287E-4022-9C12-B7BAAB3B7A39}"/>
              </a:ext>
            </a:extLst>
          </p:cNvPr>
          <p:cNvSpPr txBox="1"/>
          <p:nvPr>
            <p:custDataLst>
              <p:tags r:id="rId9"/>
            </p:custDataLst>
          </p:nvPr>
        </p:nvSpPr>
        <p:spPr>
          <a:xfrm>
            <a:off x="8322923" y="3813171"/>
            <a:ext cx="518476" cy="769441"/>
          </a:xfrm>
          <a:prstGeom prst="rect">
            <a:avLst/>
          </a:prstGeom>
          <a:noFill/>
        </p:spPr>
        <p:txBody>
          <a:bodyPr wrap="square" rtlCol="0">
            <a:spAutoFit/>
          </a:bodyPr>
          <a:lstStyle/>
          <a:p>
            <a:r>
              <a:rPr lang="fr-FR" sz="4400" dirty="0"/>
              <a:t>=</a:t>
            </a:r>
            <a:endParaRPr lang="en-GB" sz="4400" dirty="0"/>
          </a:p>
        </p:txBody>
      </p:sp>
      <p:sp>
        <p:nvSpPr>
          <p:cNvPr id="7" name="Rectangle 6">
            <a:extLst>
              <a:ext uri="{FF2B5EF4-FFF2-40B4-BE49-F238E27FC236}">
                <a16:creationId xmlns:a16="http://schemas.microsoft.com/office/drawing/2014/main" id="{B3970152-246E-4F71-9887-AA48CF08A03C}"/>
              </a:ext>
            </a:extLst>
          </p:cNvPr>
          <p:cNvSpPr/>
          <p:nvPr>
            <p:custDataLst>
              <p:tags r:id="rId10"/>
            </p:custDataLst>
          </p:nvPr>
        </p:nvSpPr>
        <p:spPr>
          <a:xfrm>
            <a:off x="550002" y="758080"/>
            <a:ext cx="6750690" cy="2682517"/>
          </a:xfrm>
          <a:prstGeom prst="rect">
            <a:avLst/>
          </a:prstGeom>
          <a:noFill/>
          <a:ln>
            <a:noFill/>
          </a:ln>
        </p:spPr>
        <p:txBody>
          <a:bodyPr spcFirstLastPara="1" wrap="square" lIns="68575" tIns="34275" rIns="68575" bIns="34275" anchor="t" anchorCtr="0">
            <a:noAutofit/>
          </a:bodyPr>
          <a:lstStyle/>
          <a:p>
            <a:pPr>
              <a:lnSpc>
                <a:spcPct val="107000"/>
              </a:lnSpc>
              <a:spcAft>
                <a:spcPts val="800"/>
              </a:spcAft>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Chaque personne est différente, vous devez donc choisir la solution la mieux adaptée à votre situation. Il y a principalement 3 facteurs à prendre en considération :</a:t>
            </a:r>
          </a:p>
          <a:p>
            <a:pPr marL="342900" lvl="0" indent="-342900">
              <a:lnSpc>
                <a:spcPct val="107000"/>
              </a:lnSpc>
              <a:spcAft>
                <a:spcPts val="0"/>
              </a:spcAft>
              <a:buFont typeface="Symbol" panose="05050102010706020507" pitchFamily="18" charset="2"/>
              <a:buChar char=""/>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La menace potentielle à laquelle vous êtes confronté.</a:t>
            </a:r>
          </a:p>
          <a:p>
            <a:pPr marL="342900" lvl="0" indent="-342900">
              <a:lnSpc>
                <a:spcPct val="107000"/>
              </a:lnSpc>
              <a:spcAft>
                <a:spcPts val="0"/>
              </a:spcAft>
              <a:buFont typeface="Symbol" panose="05050102010706020507" pitchFamily="18" charset="2"/>
              <a:buChar char=""/>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Votre mode de vie et vos connaissances en matière de sécurité</a:t>
            </a:r>
          </a:p>
          <a:p>
            <a:pPr marL="342900" lvl="0" indent="-342900">
              <a:lnSpc>
                <a:spcPct val="107000"/>
              </a:lnSpc>
              <a:spcAft>
                <a:spcPts val="800"/>
              </a:spcAft>
              <a:buFont typeface="Symbol" panose="05050102010706020507" pitchFamily="18" charset="2"/>
              <a:buChar char=""/>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La quantité de bitcoins que vous possédez. </a:t>
            </a:r>
          </a:p>
          <a:p>
            <a:pPr>
              <a:lnSpc>
                <a:spcPct val="107000"/>
              </a:lnSpc>
              <a:spcAft>
                <a:spcPts val="800"/>
              </a:spcAft>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Une fois que c’est fait, nous pouvons décider quelle solution de sécurité est la meilleure pour nous.</a:t>
            </a:r>
          </a:p>
          <a:p>
            <a:pPr>
              <a:lnSpc>
                <a:spcPct val="107000"/>
              </a:lnSpc>
              <a:spcAft>
                <a:spcPts val="800"/>
              </a:spcAft>
            </a:pPr>
            <a:r>
              <a:rPr lang="fr-FR" sz="1400" dirty="0">
                <a:effectLst/>
                <a:latin typeface="Brandon Grotesque Regular" panose="020B0503020203060202" pitchFamily="34" charset="0"/>
                <a:ea typeface="Calibri" panose="020F0502020204030204" pitchFamily="34" charset="0"/>
                <a:cs typeface="Times New Roman" panose="02020603050405020304" pitchFamily="18" charset="0"/>
              </a:rPr>
              <a:t> </a:t>
            </a:r>
          </a:p>
        </p:txBody>
      </p:sp>
      <p:sp>
        <p:nvSpPr>
          <p:cNvPr id="3" name="Date Placeholder 2">
            <a:extLst>
              <a:ext uri="{FF2B5EF4-FFF2-40B4-BE49-F238E27FC236}">
                <a16:creationId xmlns:a16="http://schemas.microsoft.com/office/drawing/2014/main" id="{ADA726B2-0B2B-4304-9279-C552D6455AE1}"/>
              </a:ext>
            </a:extLst>
          </p:cNvPr>
          <p:cNvSpPr>
            <a:spLocks noGrp="1"/>
          </p:cNvSpPr>
          <p:nvPr>
            <p:ph type="dt" sz="half" idx="10"/>
            <p:custDataLst>
              <p:tags r:id="rId11"/>
            </p:custDataLst>
          </p:nvPr>
        </p:nvSpPr>
        <p:spPr/>
        <p:txBody>
          <a:bodyPr/>
          <a:lstStyle/>
          <a:p>
            <a:fld id="{F1C557B5-483F-479C-B9FC-0CA09489F5D9}" type="datetime1">
              <a:rPr lang="fr-FR" smtClean="0"/>
              <a:t>14/08/2020</a:t>
            </a:fld>
            <a:endParaRPr lang="fr-FR"/>
          </a:p>
        </p:txBody>
      </p:sp>
      <p:sp>
        <p:nvSpPr>
          <p:cNvPr id="8" name="Slide Number Placeholder 7">
            <a:extLst>
              <a:ext uri="{FF2B5EF4-FFF2-40B4-BE49-F238E27FC236}">
                <a16:creationId xmlns:a16="http://schemas.microsoft.com/office/drawing/2014/main" id="{6B15AAEB-C5AB-41FD-9E6C-2FA849E1C8BD}"/>
              </a:ext>
            </a:extLst>
          </p:cNvPr>
          <p:cNvSpPr>
            <a:spLocks noGrp="1"/>
          </p:cNvSpPr>
          <p:nvPr>
            <p:ph type="sldNum" sz="quarter" idx="12"/>
            <p:custDataLst>
              <p:tags r:id="rId12"/>
            </p:custDataLst>
          </p:nvPr>
        </p:nvSpPr>
        <p:spPr/>
        <p:txBody>
          <a:bodyPr/>
          <a:lstStyle/>
          <a:p>
            <a:fld id="{1301DCDB-DFCD-4CA5-A00D-F5B316959578}" type="slidenum">
              <a:rPr lang="fr-FR" smtClean="0"/>
              <a:t>2</a:t>
            </a:fld>
            <a:endParaRPr lang="fr-FR"/>
          </a:p>
        </p:txBody>
      </p:sp>
      <p:sp>
        <p:nvSpPr>
          <p:cNvPr id="17" name="Espace réservé du pied de page 1">
            <a:extLst>
              <a:ext uri="{FF2B5EF4-FFF2-40B4-BE49-F238E27FC236}">
                <a16:creationId xmlns:a16="http://schemas.microsoft.com/office/drawing/2014/main" id="{E72AA440-554D-4572-B2F1-EC670B83C0A4}"/>
              </a:ext>
            </a:extLst>
          </p:cNvPr>
          <p:cNvSpPr>
            <a:spLocks noGrp="1"/>
          </p:cNvSpPr>
          <p:nvPr>
            <p:ph type="ftr" idx="11"/>
            <p:custDataLst>
              <p:tags r:id="rId13"/>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6">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241257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B6F6D5-2BC2-4ED7-BE5D-819E085181B7}"/>
              </a:ext>
            </a:extLst>
          </p:cNvPr>
          <p:cNvSpPr/>
          <p:nvPr>
            <p:custDataLst>
              <p:tags r:id="rId1"/>
            </p:custDataLst>
          </p:nvPr>
        </p:nvSpPr>
        <p:spPr>
          <a:xfrm>
            <a:off x="453966" y="4540938"/>
            <a:ext cx="8463443"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000000"/>
              </a:buClr>
            </a:pPr>
            <a:r>
              <a:rPr lang="fr-FR" sz="1400" b="1" u="sng" dirty="0">
                <a:solidFill>
                  <a:schemeClr val="tx1"/>
                </a:solidFill>
                <a:latin typeface="Brandon Grotesque Regular" panose="020B0503020203060202" pitchFamily="34" charset="0"/>
                <a:cs typeface="Calibri"/>
              </a:rPr>
              <a:t>Evite les choses suivante:</a:t>
            </a:r>
          </a:p>
          <a:p>
            <a:pPr marL="285750" indent="-285750">
              <a:buClr>
                <a:srgbClr val="000000"/>
              </a:buClr>
              <a:buFont typeface="Arial" panose="020B0604020202020204" pitchFamily="34" charset="0"/>
              <a:buChar char="•"/>
            </a:pPr>
            <a:endParaRPr lang="fr-FR" sz="1400" u="sng" dirty="0">
              <a:solidFill>
                <a:schemeClr val="tx1"/>
              </a:solidFill>
              <a:latin typeface="Brandon Grotesque Regular" panose="020B0503020203060202" pitchFamily="34" charset="0"/>
              <a:cs typeface="Calibri"/>
            </a:endParaRPr>
          </a:p>
          <a:p>
            <a:pPr marL="285750" indent="-285750">
              <a:buClr>
                <a:srgbClr val="000000"/>
              </a:buClr>
              <a:buFont typeface="Arial" panose="020B0604020202020204" pitchFamily="34" charset="0"/>
              <a:buChar char="•"/>
            </a:pPr>
            <a:r>
              <a:rPr lang="fr-FR" sz="1400" dirty="0">
                <a:solidFill>
                  <a:schemeClr val="tx1"/>
                </a:solidFill>
                <a:latin typeface="Brandon Grotesque Regular" panose="020B0503020203060202" pitchFamily="34" charset="0"/>
                <a:cs typeface="Calibri"/>
              </a:rPr>
              <a:t>Portefeuille en papier via air gap</a:t>
            </a:r>
          </a:p>
          <a:p>
            <a:pPr marL="285750" indent="-285750">
              <a:buClr>
                <a:srgbClr val="000000"/>
              </a:buClr>
              <a:buFont typeface="Arial" panose="020B0604020202020204" pitchFamily="34" charset="0"/>
              <a:buChar char="•"/>
            </a:pPr>
            <a:r>
              <a:rPr lang="en-US" sz="1400" dirty="0" err="1">
                <a:solidFill>
                  <a:schemeClr val="tx1"/>
                </a:solidFill>
                <a:latin typeface="Brandon Grotesque Regular" panose="020B0503020203060202" pitchFamily="34" charset="0"/>
                <a:cs typeface="Calibri"/>
              </a:rPr>
              <a:t>Mémorisé</a:t>
            </a:r>
            <a:r>
              <a:rPr lang="en-US" sz="1400" dirty="0">
                <a:solidFill>
                  <a:schemeClr val="tx1"/>
                </a:solidFill>
                <a:latin typeface="Brandon Grotesque Regular" panose="020B0503020203060202" pitchFamily="34" charset="0"/>
                <a:cs typeface="Calibri"/>
              </a:rPr>
              <a:t> </a:t>
            </a:r>
            <a:r>
              <a:rPr lang="en-US" sz="1400" dirty="0" err="1">
                <a:solidFill>
                  <a:schemeClr val="tx1"/>
                </a:solidFill>
                <a:latin typeface="Brandon Grotesque Regular" panose="020B0503020203060202" pitchFamily="34" charset="0"/>
                <a:cs typeface="Calibri"/>
              </a:rPr>
              <a:t>une</a:t>
            </a:r>
            <a:r>
              <a:rPr lang="en-US" sz="1400" dirty="0">
                <a:solidFill>
                  <a:schemeClr val="tx1"/>
                </a:solidFill>
                <a:latin typeface="Brandon Grotesque Regular" panose="020B0503020203060202" pitchFamily="34" charset="0"/>
                <a:cs typeface="Calibri"/>
              </a:rPr>
              <a:t> </a:t>
            </a:r>
            <a:r>
              <a:rPr lang="en-US" sz="1400" dirty="0" err="1">
                <a:solidFill>
                  <a:schemeClr val="tx1"/>
                </a:solidFill>
                <a:latin typeface="Brandon Grotesque Regular" panose="020B0503020203060202" pitchFamily="34" charset="0"/>
                <a:cs typeface="Calibri"/>
              </a:rPr>
              <a:t>clé</a:t>
            </a:r>
            <a:r>
              <a:rPr lang="en-US" sz="1400" dirty="0">
                <a:solidFill>
                  <a:schemeClr val="tx1"/>
                </a:solidFill>
                <a:latin typeface="Brandon Grotesque Regular" panose="020B0503020203060202" pitchFamily="34" charset="0"/>
                <a:cs typeface="Calibri"/>
              </a:rPr>
              <a:t> </a:t>
            </a:r>
            <a:r>
              <a:rPr lang="en-US" sz="1400" dirty="0" err="1">
                <a:solidFill>
                  <a:schemeClr val="tx1"/>
                </a:solidFill>
                <a:latin typeface="Brandon Grotesque Regular" panose="020B0503020203060202" pitchFamily="34" charset="0"/>
                <a:cs typeface="Calibri"/>
              </a:rPr>
              <a:t>privé</a:t>
            </a:r>
            <a:endParaRPr lang="en-US" sz="1400" dirty="0">
              <a:solidFill>
                <a:schemeClr val="tx1"/>
              </a:solidFill>
              <a:latin typeface="Brandon Grotesque Regular" panose="020B0503020203060202" pitchFamily="34" charset="0"/>
              <a:cs typeface="Calibri"/>
            </a:endParaRPr>
          </a:p>
          <a:p>
            <a:pPr marL="285750" indent="-285750">
              <a:buClr>
                <a:srgbClr val="000000"/>
              </a:buClr>
              <a:buFont typeface="Arial" panose="020B0604020202020204" pitchFamily="34" charset="0"/>
              <a:buChar char="•"/>
            </a:pPr>
            <a:r>
              <a:rPr lang="fr-FR" sz="1400" dirty="0">
                <a:solidFill>
                  <a:schemeClr val="tx1"/>
                </a:solidFill>
                <a:latin typeface="Brandon Grotesque Regular" panose="020B0503020203060202" pitchFamily="34" charset="0"/>
                <a:cs typeface="Calibri"/>
              </a:rPr>
              <a:t>« Je peux coder mon propre portefeuille »</a:t>
            </a:r>
          </a:p>
          <a:p>
            <a:pPr marL="285750" indent="-285750">
              <a:buClr>
                <a:srgbClr val="000000"/>
              </a:buClr>
              <a:buFont typeface="Arial" panose="020B0604020202020204" pitchFamily="34" charset="0"/>
              <a:buChar char="•"/>
            </a:pPr>
            <a:r>
              <a:rPr lang="fr-FR" sz="1400" dirty="0">
                <a:solidFill>
                  <a:schemeClr val="tx1"/>
                </a:solidFill>
                <a:latin typeface="Brandon Grotesque Regular" panose="020B0503020203060202" pitchFamily="34" charset="0"/>
                <a:cs typeface="Calibri"/>
              </a:rPr>
              <a:t>Mes amis me les gardent</a:t>
            </a:r>
          </a:p>
          <a:p>
            <a:pPr marL="285750" indent="-285750">
              <a:buClr>
                <a:srgbClr val="000000"/>
              </a:buClr>
              <a:buFont typeface="Arial" panose="020B0604020202020204" pitchFamily="34" charset="0"/>
              <a:buChar char="•"/>
            </a:pPr>
            <a:r>
              <a:rPr lang="fr-FR" sz="1400" dirty="0">
                <a:solidFill>
                  <a:schemeClr val="tx1"/>
                </a:solidFill>
                <a:latin typeface="Brandon Grotesque Regular" panose="020B0503020203060202" pitchFamily="34" charset="0"/>
                <a:cs typeface="Calibri"/>
              </a:rPr>
              <a:t>Couper la clé privé en deux</a:t>
            </a:r>
            <a:endParaRPr lang="en-GB" sz="1400" dirty="0">
              <a:solidFill>
                <a:schemeClr val="tx1"/>
              </a:solidFill>
              <a:latin typeface="Brandon Grotesque Regular" panose="020B0503020203060202" pitchFamily="34" charset="0"/>
              <a:cs typeface="Calibri"/>
            </a:endParaRPr>
          </a:p>
        </p:txBody>
      </p:sp>
      <p:sp>
        <p:nvSpPr>
          <p:cNvPr id="4" name="TextBox 3">
            <a:extLst>
              <a:ext uri="{FF2B5EF4-FFF2-40B4-BE49-F238E27FC236}">
                <a16:creationId xmlns:a16="http://schemas.microsoft.com/office/drawing/2014/main" id="{FA8CA330-9DA8-42CB-90F5-A0E7390F35E6}"/>
              </a:ext>
            </a:extLst>
          </p:cNvPr>
          <p:cNvSpPr txBox="1"/>
          <p:nvPr>
            <p:custDataLst>
              <p:tags r:id="rId2"/>
            </p:custDataLst>
          </p:nvPr>
        </p:nvSpPr>
        <p:spPr>
          <a:xfrm>
            <a:off x="356289" y="310969"/>
            <a:ext cx="4617098" cy="400110"/>
          </a:xfrm>
          <a:prstGeom prst="rect">
            <a:avLst/>
          </a:prstGeom>
          <a:noFill/>
          <a:ln>
            <a:noFill/>
          </a:ln>
        </p:spPr>
        <p:txBody>
          <a:bodyPr spcFirstLastPara="1" vert="horz" wrap="square" lIns="68575" tIns="34275" rIns="68575" bIns="34275" rtlCol="0" anchor="ctr" anchorCtr="0">
            <a:noAutofit/>
          </a:bodyPr>
          <a:lstStyle>
            <a:lvl1pPr>
              <a:lnSpc>
                <a:spcPct val="90000"/>
              </a:lnSpc>
              <a:spcBef>
                <a:spcPts val="0"/>
              </a:spcBef>
              <a:buClr>
                <a:schemeClr val="dk1"/>
              </a:buClr>
              <a:buSzPts val="1800"/>
              <a:buFont typeface="Calibri"/>
              <a:buNone/>
              <a:defRPr sz="2000" u="sng">
                <a:solidFill>
                  <a:schemeClr val="dk1"/>
                </a:solidFill>
                <a:latin typeface="Brandon Grotesque Medium" panose="020B0603020203060202" pitchFamily="34" charset="0"/>
                <a:ea typeface="+mj-ea"/>
                <a:cs typeface="Calibri"/>
              </a:defRPr>
            </a:lvl1pPr>
          </a:lstStyle>
          <a:p>
            <a:r>
              <a:rPr lang="fr-FR" dirty="0"/>
              <a:t>Où vous ne devez PAS stocker vos bitcoins :</a:t>
            </a:r>
          </a:p>
        </p:txBody>
      </p:sp>
      <p:sp>
        <p:nvSpPr>
          <p:cNvPr id="8" name="TextBox 7">
            <a:extLst>
              <a:ext uri="{FF2B5EF4-FFF2-40B4-BE49-F238E27FC236}">
                <a16:creationId xmlns:a16="http://schemas.microsoft.com/office/drawing/2014/main" id="{15324101-E1E5-423D-90AE-7A620151AA0C}"/>
              </a:ext>
            </a:extLst>
          </p:cNvPr>
          <p:cNvSpPr txBox="1"/>
          <p:nvPr>
            <p:custDataLst>
              <p:tags r:id="rId3"/>
            </p:custDataLst>
          </p:nvPr>
        </p:nvSpPr>
        <p:spPr>
          <a:xfrm>
            <a:off x="356288" y="973694"/>
            <a:ext cx="8156775" cy="3328615"/>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vl2pPr marL="742950" lvl="1" indent="-285750">
              <a:buClr>
                <a:schemeClr val="dk1"/>
              </a:buClr>
              <a:buSzPts val="1400"/>
              <a:buFont typeface="Arial" panose="020B0604020202020204" pitchFamily="34" charset="0"/>
              <a:buChar char="•"/>
              <a:defRPr sz="1600">
                <a:solidFill>
                  <a:schemeClr val="dk1"/>
                </a:solidFill>
                <a:latin typeface="Brandon Grotesque Regular" panose="020B0503020203060202" pitchFamily="34" charset="0"/>
                <a:cs typeface="Calibri"/>
              </a:defRPr>
            </a:lvl2pPr>
          </a:lstStyle>
          <a:p>
            <a:pPr marL="285750" indent="-285750">
              <a:buFont typeface="Arial" panose="020B0604020202020204" pitchFamily="34" charset="0"/>
              <a:buChar char="•"/>
            </a:pPr>
            <a:r>
              <a:rPr lang="fr-FR" sz="1400" u="sng" dirty="0"/>
              <a:t>Services de dépôt </a:t>
            </a:r>
            <a:r>
              <a:rPr lang="en-US" sz="1400" u="sng" dirty="0"/>
              <a:t>:  </a:t>
            </a:r>
          </a:p>
          <a:p>
            <a:endParaRPr lang="en-US" sz="1400" dirty="0"/>
          </a:p>
          <a:p>
            <a:r>
              <a:rPr lang="fr-FR" sz="1400" dirty="0"/>
              <a:t>Vous n'êtes PAS responsable de votre clé privée. Par conséquent, vous ne possédez PAS vos bitcoins ; c'est la banque qui en est propriétaire. C'est très risqué (piratage, gel du gouvernement, escroquerie à la sortie) et doit être évité. Si vous achetez vos bitcoin depuis une plateforme d’échange, vous devez bouger les fonds dès que possible.</a:t>
            </a:r>
            <a:endParaRPr lang="en-US" sz="1400" dirty="0"/>
          </a:p>
          <a:p>
            <a:pPr marL="285750" indent="-285750">
              <a:buFont typeface="Arial" panose="020B0604020202020204" pitchFamily="34" charset="0"/>
              <a:buChar char="•"/>
            </a:pPr>
            <a:endParaRPr lang="en-US" sz="1400" u="sng" dirty="0"/>
          </a:p>
          <a:p>
            <a:pPr marL="285750" indent="-285750">
              <a:buFont typeface="Arial" panose="020B0604020202020204" pitchFamily="34" charset="0"/>
              <a:buChar char="•"/>
            </a:pPr>
            <a:r>
              <a:rPr lang="en-US" sz="1400" u="sng" dirty="0" err="1"/>
              <a:t>Portefeuille</a:t>
            </a:r>
            <a:r>
              <a:rPr lang="en-US" sz="1400" u="sng" dirty="0"/>
              <a:t> </a:t>
            </a:r>
            <a:r>
              <a:rPr lang="en-US" sz="1400" u="sng" dirty="0" err="1"/>
              <a:t>électronique</a:t>
            </a:r>
            <a:r>
              <a:rPr lang="en-US" sz="1400" u="sng" dirty="0"/>
              <a:t> : </a:t>
            </a:r>
          </a:p>
          <a:p>
            <a:endParaRPr lang="en-US" sz="1400" dirty="0"/>
          </a:p>
          <a:p>
            <a:r>
              <a:rPr lang="fr-FR" sz="1400" dirty="0"/>
              <a:t>Bien que très pratique pour les dépenses quotidiennes, ce n'est pas une solution pour le stockage à long terme. </a:t>
            </a:r>
          </a:p>
          <a:p>
            <a:endParaRPr lang="fr-FR" sz="1400" dirty="0"/>
          </a:p>
          <a:p>
            <a:r>
              <a:rPr lang="fr-FR" sz="1400" dirty="0"/>
              <a:t>En général, il s'agit d’un portefeuille chaud, ce qui signifie qu'il est connecté à l'internet et qu'il peut donc être piraté. </a:t>
            </a:r>
            <a:r>
              <a:rPr lang="fr-FR" sz="1400" dirty="0" err="1"/>
              <a:t>Egalement</a:t>
            </a:r>
            <a:r>
              <a:rPr lang="fr-FR" sz="1400" dirty="0"/>
              <a:t>, comme votre téléphone est généralement mal sécurisé et physiquement avec vous, il peut être assez facile de vous attaquer directement pour obtenir le code PIN. </a:t>
            </a:r>
          </a:p>
          <a:p>
            <a:endParaRPr lang="fr-FR" sz="1400" dirty="0"/>
          </a:p>
          <a:p>
            <a:r>
              <a:rPr lang="fr-FR" sz="1400" dirty="0"/>
              <a:t>N'oubliez pas qu'une batte de baseball ne coûte que 10 €...</a:t>
            </a:r>
          </a:p>
        </p:txBody>
      </p:sp>
      <p:sp>
        <p:nvSpPr>
          <p:cNvPr id="17" name="Right Brace 16">
            <a:extLst>
              <a:ext uri="{FF2B5EF4-FFF2-40B4-BE49-F238E27FC236}">
                <a16:creationId xmlns:a16="http://schemas.microsoft.com/office/drawing/2014/main" id="{60C3BFA7-5CEE-4378-BF78-64D153131A13}"/>
              </a:ext>
            </a:extLst>
          </p:cNvPr>
          <p:cNvSpPr/>
          <p:nvPr>
            <p:custDataLst>
              <p:tags r:id="rId4"/>
            </p:custDataLst>
          </p:nvPr>
        </p:nvSpPr>
        <p:spPr>
          <a:xfrm>
            <a:off x="3983421" y="4943050"/>
            <a:ext cx="221088" cy="8284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8" name="TextBox 17">
            <a:extLst>
              <a:ext uri="{FF2B5EF4-FFF2-40B4-BE49-F238E27FC236}">
                <a16:creationId xmlns:a16="http://schemas.microsoft.com/office/drawing/2014/main" id="{992F89C5-3F78-40FB-9F7F-5C2DB368A195}"/>
              </a:ext>
            </a:extLst>
          </p:cNvPr>
          <p:cNvSpPr txBox="1"/>
          <p:nvPr>
            <p:custDataLst>
              <p:tags r:id="rId5"/>
            </p:custDataLst>
          </p:nvPr>
        </p:nvSpPr>
        <p:spPr>
          <a:xfrm>
            <a:off x="4300726" y="4908700"/>
            <a:ext cx="4520465" cy="95410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marR="0" lvl="0" algn="l" rtl="0">
              <a:lnSpc>
                <a:spcPct val="100000"/>
              </a:lnSpc>
              <a:spcBef>
                <a:spcPts val="0"/>
              </a:spcBef>
              <a:spcAft>
                <a:spcPts val="0"/>
              </a:spcAft>
              <a:defRPr lang="fr-FR"/>
            </a:defPPr>
            <a:lvl1pPr marR="0" lvl="0" algn="ctr">
              <a:lnSpc>
                <a:spcPct val="100000"/>
              </a:lnSpc>
              <a:spcBef>
                <a:spcPts val="0"/>
              </a:spcBef>
              <a:spcAft>
                <a:spcPts val="0"/>
              </a:spcAft>
              <a:buClr>
                <a:srgbClr val="000000"/>
              </a:buClr>
              <a:buFont typeface="Arial"/>
              <a:defRPr sz="1400" b="1" i="0" u="sng" strike="noStrike" cap="none">
                <a:latin typeface="Brandon Grotesque Regular" panose="020B0503020203060202" pitchFamily="34" charset="0"/>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chemeClr val="lt1"/>
                </a:solidFill>
              </a:defRPr>
            </a:lvl2pPr>
            <a:lvl3pPr marR="0" lvl="2">
              <a:lnSpc>
                <a:spcPct val="100000"/>
              </a:lnSpc>
              <a:spcBef>
                <a:spcPts val="0"/>
              </a:spcBef>
              <a:spcAft>
                <a:spcPts val="0"/>
              </a:spcAft>
              <a:buClr>
                <a:srgbClr val="000000"/>
              </a:buClr>
              <a:buFont typeface="Arial"/>
              <a:defRPr sz="1400" b="0" i="0" u="none" strike="noStrike" cap="none">
                <a:solidFill>
                  <a:schemeClr val="lt1"/>
                </a:solidFill>
              </a:defRPr>
            </a:lvl3pPr>
            <a:lvl4pPr marR="0" lvl="3">
              <a:lnSpc>
                <a:spcPct val="100000"/>
              </a:lnSpc>
              <a:spcBef>
                <a:spcPts val="0"/>
              </a:spcBef>
              <a:spcAft>
                <a:spcPts val="0"/>
              </a:spcAft>
              <a:buClr>
                <a:srgbClr val="000000"/>
              </a:buClr>
              <a:buFont typeface="Arial"/>
              <a:defRPr sz="1400" b="0" i="0" u="none" strike="noStrike" cap="none">
                <a:solidFill>
                  <a:schemeClr val="lt1"/>
                </a:solidFill>
              </a:defRPr>
            </a:lvl4pPr>
            <a:lvl5pPr marR="0" lvl="4">
              <a:lnSpc>
                <a:spcPct val="100000"/>
              </a:lnSpc>
              <a:spcBef>
                <a:spcPts val="0"/>
              </a:spcBef>
              <a:spcAft>
                <a:spcPts val="0"/>
              </a:spcAft>
              <a:buClr>
                <a:srgbClr val="000000"/>
              </a:buClr>
              <a:buFont typeface="Arial"/>
              <a:defRPr sz="1400" b="0" i="0" u="none" strike="noStrike" cap="none">
                <a:solidFill>
                  <a:schemeClr val="lt1"/>
                </a:solidFill>
              </a:defRPr>
            </a:lvl5pPr>
            <a:lvl6pPr marR="0" lvl="5">
              <a:lnSpc>
                <a:spcPct val="100000"/>
              </a:lnSpc>
              <a:spcBef>
                <a:spcPts val="0"/>
              </a:spcBef>
              <a:spcAft>
                <a:spcPts val="0"/>
              </a:spcAft>
              <a:buClr>
                <a:srgbClr val="000000"/>
              </a:buClr>
              <a:buFont typeface="Arial"/>
              <a:defRPr sz="1400" b="0" i="0" u="none" strike="noStrike" cap="none">
                <a:solidFill>
                  <a:schemeClr val="lt1"/>
                </a:solidFill>
              </a:defRPr>
            </a:lvl6pPr>
            <a:lvl7pPr marR="0" lvl="6">
              <a:lnSpc>
                <a:spcPct val="100000"/>
              </a:lnSpc>
              <a:spcBef>
                <a:spcPts val="0"/>
              </a:spcBef>
              <a:spcAft>
                <a:spcPts val="0"/>
              </a:spcAft>
              <a:buClr>
                <a:srgbClr val="000000"/>
              </a:buClr>
              <a:buFont typeface="Arial"/>
              <a:defRPr sz="1400" b="0" i="0" u="none" strike="noStrike" cap="none">
                <a:solidFill>
                  <a:schemeClr val="lt1"/>
                </a:solidFill>
              </a:defRPr>
            </a:lvl7pPr>
            <a:lvl8pPr marR="0" lvl="7">
              <a:lnSpc>
                <a:spcPct val="100000"/>
              </a:lnSpc>
              <a:spcBef>
                <a:spcPts val="0"/>
              </a:spcBef>
              <a:spcAft>
                <a:spcPts val="0"/>
              </a:spcAft>
              <a:buClr>
                <a:srgbClr val="000000"/>
              </a:buClr>
              <a:buFont typeface="Arial"/>
              <a:defRPr sz="1400" b="0" i="0" u="none" strike="noStrike" cap="none">
                <a:solidFill>
                  <a:schemeClr val="lt1"/>
                </a:solidFill>
              </a:defRPr>
            </a:lvl8pPr>
            <a:lvl9pPr marR="0" lvl="8">
              <a:lnSpc>
                <a:spcPct val="100000"/>
              </a:lnSpc>
              <a:spcBef>
                <a:spcPts val="0"/>
              </a:spcBef>
              <a:spcAft>
                <a:spcPts val="0"/>
              </a:spcAft>
              <a:buClr>
                <a:srgbClr val="000000"/>
              </a:buClr>
              <a:buFont typeface="Arial"/>
              <a:defRPr sz="1400" b="0" i="0" u="none" strike="noStrike" cap="none">
                <a:solidFill>
                  <a:schemeClr val="lt1"/>
                </a:solidFill>
              </a:defRPr>
            </a:lvl9pPr>
          </a:lstStyle>
          <a:p>
            <a:pPr algn="l"/>
            <a:r>
              <a:rPr lang="fr-FR" b="0" u="none" dirty="0">
                <a:solidFill>
                  <a:schemeClr val="tx1"/>
                </a:solidFill>
              </a:rPr>
              <a:t>Je m'oppose fermement à ces solutions. Suivez les meilleures méthodes et ne compliquez pas trop les choses.</a:t>
            </a:r>
          </a:p>
          <a:p>
            <a:pPr algn="l"/>
            <a:r>
              <a:rPr lang="fr-FR" b="0" u="none" dirty="0">
                <a:solidFill>
                  <a:schemeClr val="tx1"/>
                </a:solidFill>
              </a:rPr>
              <a:t>Nous ne somme pas expert et n’avons pas les compétence pour réussir ce genre de solution sans risque. </a:t>
            </a:r>
          </a:p>
        </p:txBody>
      </p:sp>
      <p:pic>
        <p:nvPicPr>
          <p:cNvPr id="22" name="Picture 21">
            <a:extLst>
              <a:ext uri="{FF2B5EF4-FFF2-40B4-BE49-F238E27FC236}">
                <a16:creationId xmlns:a16="http://schemas.microsoft.com/office/drawing/2014/main" id="{8B226DB7-E6FC-465B-89D3-B88C934BD190}"/>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2161020" y="917196"/>
            <a:ext cx="406588" cy="406588"/>
          </a:xfrm>
          <a:prstGeom prst="rect">
            <a:avLst/>
          </a:prstGeom>
        </p:spPr>
      </p:pic>
      <p:pic>
        <p:nvPicPr>
          <p:cNvPr id="9" name="Picture 21">
            <a:extLst>
              <a:ext uri="{FF2B5EF4-FFF2-40B4-BE49-F238E27FC236}">
                <a16:creationId xmlns:a16="http://schemas.microsoft.com/office/drawing/2014/main" id="{84498699-D9DA-4E25-8F1D-1E94F71E963D}"/>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2735015" y="2142613"/>
            <a:ext cx="406588" cy="406588"/>
          </a:xfrm>
          <a:prstGeom prst="rect">
            <a:avLst/>
          </a:prstGeom>
        </p:spPr>
      </p:pic>
      <p:pic>
        <p:nvPicPr>
          <p:cNvPr id="5" name="Image 4">
            <a:extLst>
              <a:ext uri="{FF2B5EF4-FFF2-40B4-BE49-F238E27FC236}">
                <a16:creationId xmlns:a16="http://schemas.microsoft.com/office/drawing/2014/main" id="{A9C6508F-858B-4074-A21B-11CD28335A0A}"/>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9185968" y="310969"/>
            <a:ext cx="2649743" cy="1619042"/>
          </a:xfrm>
          <a:prstGeom prst="rect">
            <a:avLst/>
          </a:prstGeom>
        </p:spPr>
        <p:style>
          <a:lnRef idx="2">
            <a:schemeClr val="dk1"/>
          </a:lnRef>
          <a:fillRef idx="1">
            <a:schemeClr val="lt1"/>
          </a:fillRef>
          <a:effectRef idx="0">
            <a:schemeClr val="dk1"/>
          </a:effectRef>
          <a:fontRef idx="minor">
            <a:schemeClr val="dk1"/>
          </a:fontRef>
        </p:style>
      </p:pic>
      <p:pic>
        <p:nvPicPr>
          <p:cNvPr id="14" name="Picture 13">
            <a:extLst>
              <a:ext uri="{FF2B5EF4-FFF2-40B4-BE49-F238E27FC236}">
                <a16:creationId xmlns:a16="http://schemas.microsoft.com/office/drawing/2014/main" id="{840CD5B4-5E14-456B-AC5C-BD33C705F9F3}"/>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5147621" y="121400"/>
            <a:ext cx="862268" cy="833526"/>
          </a:xfrm>
          <a:prstGeom prst="rect">
            <a:avLst/>
          </a:prstGeom>
        </p:spPr>
      </p:pic>
      <p:pic>
        <p:nvPicPr>
          <p:cNvPr id="7" name="Picture 6">
            <a:extLst>
              <a:ext uri="{FF2B5EF4-FFF2-40B4-BE49-F238E27FC236}">
                <a16:creationId xmlns:a16="http://schemas.microsoft.com/office/drawing/2014/main" id="{E6E5389A-4643-475F-9230-926D0FFB6106}"/>
              </a:ext>
            </a:extLst>
          </p:cNvPr>
          <p:cNvPicPr>
            <a:picLocks noChangeAspect="1"/>
          </p:cNvPicPr>
          <p:nvPr>
            <p:custDataLst>
              <p:tags r:id="rId10"/>
            </p:custDataLst>
          </p:nvPr>
        </p:nvPicPr>
        <p:blipFill rotWithShape="1">
          <a:blip r:embed="rId18">
            <a:extLst>
              <a:ext uri="{28A0092B-C50C-407E-A947-70E740481C1C}">
                <a14:useLocalDpi xmlns:a14="http://schemas.microsoft.com/office/drawing/2010/main" val="0"/>
              </a:ext>
            </a:extLst>
          </a:blip>
          <a:srcRect l="39125" t="14430" r="39108" b="16314"/>
          <a:stretch/>
        </p:blipFill>
        <p:spPr>
          <a:xfrm>
            <a:off x="9533972" y="2142613"/>
            <a:ext cx="2097196" cy="3789028"/>
          </a:xfrm>
          <a:prstGeom prst="rect">
            <a:avLst/>
          </a:prstGeom>
        </p:spPr>
      </p:pic>
      <p:sp>
        <p:nvSpPr>
          <p:cNvPr id="2" name="Date Placeholder 1">
            <a:extLst>
              <a:ext uri="{FF2B5EF4-FFF2-40B4-BE49-F238E27FC236}">
                <a16:creationId xmlns:a16="http://schemas.microsoft.com/office/drawing/2014/main" id="{F1498A1B-9651-4650-8524-4F7AB0DB2BFF}"/>
              </a:ext>
            </a:extLst>
          </p:cNvPr>
          <p:cNvSpPr>
            <a:spLocks noGrp="1"/>
          </p:cNvSpPr>
          <p:nvPr>
            <p:ph type="dt" sz="half" idx="10"/>
            <p:custDataLst>
              <p:tags r:id="rId11"/>
            </p:custDataLst>
          </p:nvPr>
        </p:nvSpPr>
        <p:spPr/>
        <p:txBody>
          <a:bodyPr/>
          <a:lstStyle/>
          <a:p>
            <a:fld id="{8D963219-6779-4D00-91AE-8D5748CEF475}" type="datetime1">
              <a:rPr lang="fr-FR" smtClean="0"/>
              <a:t>14/08/2020</a:t>
            </a:fld>
            <a:endParaRPr lang="fr-FR"/>
          </a:p>
        </p:txBody>
      </p:sp>
      <p:sp>
        <p:nvSpPr>
          <p:cNvPr id="6" name="Slide Number Placeholder 5">
            <a:extLst>
              <a:ext uri="{FF2B5EF4-FFF2-40B4-BE49-F238E27FC236}">
                <a16:creationId xmlns:a16="http://schemas.microsoft.com/office/drawing/2014/main" id="{2AAE890E-E008-4CA4-8D39-DFAE5C978E16}"/>
              </a:ext>
            </a:extLst>
          </p:cNvPr>
          <p:cNvSpPr>
            <a:spLocks noGrp="1"/>
          </p:cNvSpPr>
          <p:nvPr>
            <p:ph type="sldNum" sz="quarter" idx="12"/>
            <p:custDataLst>
              <p:tags r:id="rId12"/>
            </p:custDataLst>
          </p:nvPr>
        </p:nvSpPr>
        <p:spPr/>
        <p:txBody>
          <a:bodyPr/>
          <a:lstStyle/>
          <a:p>
            <a:fld id="{1301DCDB-DFCD-4CA5-A00D-F5B316959578}" type="slidenum">
              <a:rPr lang="fr-FR" smtClean="0"/>
              <a:t>3</a:t>
            </a:fld>
            <a:endParaRPr lang="fr-FR"/>
          </a:p>
        </p:txBody>
      </p:sp>
      <p:sp>
        <p:nvSpPr>
          <p:cNvPr id="19" name="ZoneTexte 9">
            <a:extLst>
              <a:ext uri="{FF2B5EF4-FFF2-40B4-BE49-F238E27FC236}">
                <a16:creationId xmlns:a16="http://schemas.microsoft.com/office/drawing/2014/main" id="{ED2A947B-EE6B-4AE5-944A-4F69A05EB308}"/>
              </a:ext>
            </a:extLst>
          </p:cNvPr>
          <p:cNvSpPr txBox="1"/>
          <p:nvPr/>
        </p:nvSpPr>
        <p:spPr>
          <a:xfrm>
            <a:off x="9728413" y="6005496"/>
            <a:ext cx="1564852"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err="1"/>
              <a:t>Samourai</a:t>
            </a:r>
            <a:r>
              <a:rPr lang="fr-FR" dirty="0"/>
              <a:t> </a:t>
            </a:r>
            <a:r>
              <a:rPr lang="fr-FR" dirty="0" err="1"/>
              <a:t>Wallet</a:t>
            </a:r>
            <a:r>
              <a:rPr lang="fr-FR" dirty="0"/>
              <a:t> </a:t>
            </a:r>
          </a:p>
        </p:txBody>
      </p:sp>
      <p:sp>
        <p:nvSpPr>
          <p:cNvPr id="21" name="Espace réservé du pied de page 1">
            <a:extLst>
              <a:ext uri="{FF2B5EF4-FFF2-40B4-BE49-F238E27FC236}">
                <a16:creationId xmlns:a16="http://schemas.microsoft.com/office/drawing/2014/main" id="{49F98895-C029-483F-812E-EE2F65F8C6D3}"/>
              </a:ext>
            </a:extLst>
          </p:cNvPr>
          <p:cNvSpPr>
            <a:spLocks noGrp="1"/>
          </p:cNvSpPr>
          <p:nvPr>
            <p:ph type="ftr" idx="11"/>
            <p:custDataLst>
              <p:tags r:id="rId13"/>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125161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A8B6-8DF7-42D1-BE86-250024E9F99D}"/>
              </a:ext>
            </a:extLst>
          </p:cNvPr>
          <p:cNvSpPr>
            <a:spLocks noGrp="1"/>
          </p:cNvSpPr>
          <p:nvPr>
            <p:ph type="title"/>
            <p:custDataLst>
              <p:tags r:id="rId1"/>
            </p:custDataLst>
          </p:nvPr>
        </p:nvSpPr>
        <p:spPr>
          <a:xfrm>
            <a:off x="435781" y="144394"/>
            <a:ext cx="4977467" cy="584776"/>
          </a:xfrm>
          <a:noFill/>
          <a:ln>
            <a:noFill/>
          </a:ln>
        </p:spPr>
        <p:txBody>
          <a:bodyPr spcFirstLastPara="1" vert="horz" wrap="square" lIns="68575" tIns="34275" rIns="68575" bIns="34275" rtlCol="0" anchor="ctr" anchorCtr="0">
            <a:noAutofit/>
          </a:bodyPr>
          <a:lstStyle/>
          <a:p>
            <a:pPr>
              <a:spcBef>
                <a:spcPts val="0"/>
              </a:spcBef>
              <a:buClr>
                <a:schemeClr val="dk1"/>
              </a:buClr>
              <a:buSzPts val="1800"/>
              <a:buFont typeface="Calibri"/>
            </a:pPr>
            <a:r>
              <a:rPr lang="fr-FR" sz="2000" u="sng" dirty="0">
                <a:solidFill>
                  <a:schemeClr val="dk1"/>
                </a:solidFill>
                <a:latin typeface="Brandon Grotesque Medium" panose="020B0603020203060202" pitchFamily="34" charset="0"/>
                <a:cs typeface="Calibri"/>
              </a:rPr>
              <a:t>Solution de stockage à long terme :</a:t>
            </a:r>
          </a:p>
        </p:txBody>
      </p:sp>
      <p:sp>
        <p:nvSpPr>
          <p:cNvPr id="5" name="TextBox 4">
            <a:extLst>
              <a:ext uri="{FF2B5EF4-FFF2-40B4-BE49-F238E27FC236}">
                <a16:creationId xmlns:a16="http://schemas.microsoft.com/office/drawing/2014/main" id="{B912360C-2D57-43BB-8982-EF145ABB6622}"/>
              </a:ext>
            </a:extLst>
          </p:cNvPr>
          <p:cNvSpPr txBox="1"/>
          <p:nvPr>
            <p:custDataLst>
              <p:tags r:id="rId2"/>
            </p:custDataLst>
          </p:nvPr>
        </p:nvSpPr>
        <p:spPr>
          <a:xfrm>
            <a:off x="423589" y="1645700"/>
            <a:ext cx="8187011" cy="3959359"/>
          </a:xfrm>
          <a:prstGeom prst="rect">
            <a:avLst/>
          </a:prstGeom>
          <a:noFill/>
          <a:ln>
            <a:noFill/>
          </a:ln>
        </p:spPr>
        <p:txBody>
          <a:bodyPr spcFirstLastPara="1" wrap="square" lIns="68575" tIns="34275" rIns="68575" bIns="34275" anchor="t" anchorCtr="0">
            <a:noAutofit/>
          </a:bodyPr>
          <a:lstStyle>
            <a:defPPr>
              <a:defRPr lang="fr-FR"/>
            </a:defPPr>
            <a:lvl1pPr marL="285750" indent="-285750">
              <a:buClr>
                <a:schemeClr val="dk1"/>
              </a:buClr>
              <a:buSzPts val="1400"/>
              <a:buFont typeface="Arial" panose="020B0604020202020204" pitchFamily="34" charset="0"/>
              <a:buChar char="•"/>
              <a:defRPr sz="1600" u="sng">
                <a:solidFill>
                  <a:schemeClr val="dk1"/>
                </a:solidFill>
                <a:latin typeface="Brandon Grotesque Regular" panose="020B0503020203060202" pitchFamily="34" charset="0"/>
                <a:cs typeface="Calibri"/>
              </a:defRPr>
            </a:lvl1pPr>
            <a:lvl2pPr marL="742950" lvl="1" indent="-285750">
              <a:buClr>
                <a:schemeClr val="dk1"/>
              </a:buClr>
              <a:buSzPts val="1400"/>
              <a:buFont typeface="Arial" panose="020B0604020202020204" pitchFamily="34" charset="0"/>
              <a:buChar char="•"/>
              <a:defRPr sz="1600">
                <a:solidFill>
                  <a:schemeClr val="dk1"/>
                </a:solidFill>
                <a:latin typeface="Brandon Grotesque Regular" panose="020B0503020203060202" pitchFamily="34" charset="0"/>
                <a:cs typeface="Calibri"/>
              </a:defRPr>
            </a:lvl2pPr>
          </a:lstStyle>
          <a:p>
            <a:r>
              <a:rPr lang="fr-FR" sz="1400" dirty="0"/>
              <a:t>Portefeuille physique</a:t>
            </a:r>
          </a:p>
          <a:p>
            <a:pPr marL="0" indent="0">
              <a:buNone/>
            </a:pPr>
            <a:endParaRPr lang="en-GB" sz="1400" u="none" dirty="0"/>
          </a:p>
          <a:p>
            <a:pPr marL="0" indent="0">
              <a:buNone/>
            </a:pPr>
            <a:r>
              <a:rPr lang="fr-FR" sz="1400" u="none" dirty="0"/>
              <a:t>Des petits appareil, comme un </a:t>
            </a:r>
            <a:r>
              <a:rPr lang="fr-FR" sz="1400" u="none" dirty="0" err="1"/>
              <a:t>Trezor</a:t>
            </a:r>
            <a:r>
              <a:rPr lang="fr-FR" sz="1400" u="none" dirty="0"/>
              <a:t> ou un </a:t>
            </a:r>
            <a:r>
              <a:rPr lang="fr-FR" sz="1400" u="none" dirty="0" err="1"/>
              <a:t>Ledger</a:t>
            </a:r>
            <a:r>
              <a:rPr lang="fr-FR" sz="1400" u="none" dirty="0"/>
              <a:t>, sont des </a:t>
            </a:r>
            <a:r>
              <a:rPr lang="fr-FR" sz="1400" u="none" dirty="0" err="1"/>
              <a:t>porte-feuilles</a:t>
            </a:r>
            <a:r>
              <a:rPr lang="fr-FR" sz="1400" u="none" dirty="0"/>
              <a:t> physiques, auxquels vous pouvez accéder en les branchant sur votre ordinateur. Considérez-les comme des clés USB pour Bitcoin. </a:t>
            </a:r>
          </a:p>
          <a:p>
            <a:pPr marL="0" indent="0">
              <a:buNone/>
            </a:pPr>
            <a:endParaRPr lang="en-GB" sz="1400" u="none" dirty="0"/>
          </a:p>
          <a:p>
            <a:pPr>
              <a:buFontTx/>
              <a:buChar char="-"/>
            </a:pPr>
            <a:r>
              <a:rPr lang="fr-FR" sz="1400" u="none" dirty="0"/>
              <a:t>Il s'agit d'une solution de stockage au froid, ce qui signifie que le portefeuille n'est jamais connecté à l'internet</a:t>
            </a:r>
          </a:p>
          <a:p>
            <a:pPr>
              <a:buFontTx/>
              <a:buChar char="-"/>
            </a:pPr>
            <a:r>
              <a:rPr lang="fr-FR" sz="1400" u="none" dirty="0"/>
              <a:t>La clé privée ( ce qui est important) est créée directement sur l'appareil et ne le quitte jamais.</a:t>
            </a:r>
          </a:p>
          <a:p>
            <a:pPr>
              <a:buFontTx/>
              <a:buChar char="-"/>
            </a:pPr>
            <a:r>
              <a:rPr lang="fr-FR" sz="1400" u="none" dirty="0"/>
              <a:t>L'appareil est portable et compatible avec n'importe quel PC. </a:t>
            </a:r>
          </a:p>
          <a:p>
            <a:pPr>
              <a:buFontTx/>
              <a:buChar char="-"/>
            </a:pPr>
            <a:r>
              <a:rPr lang="fr-FR" sz="1400" u="none" dirty="0"/>
              <a:t>Il coûte environ 50 à 100 euros, pas si cher que ça vu les services et la nécessité.</a:t>
            </a:r>
          </a:p>
          <a:p>
            <a:pPr>
              <a:buFontTx/>
              <a:buChar char="-"/>
            </a:pPr>
            <a:r>
              <a:rPr lang="fr-FR" sz="1400" u="none" dirty="0"/>
              <a:t>Vous pouvez stocker n'importe quel montant de bitcoins sur un seul appareil.</a:t>
            </a:r>
          </a:p>
          <a:p>
            <a:pPr>
              <a:buFontTx/>
              <a:buChar char="-"/>
            </a:pPr>
            <a:r>
              <a:rPr lang="fr-FR" sz="1400" u="none" dirty="0"/>
              <a:t>Vous pouvez créer autant de portefeuilles/comptes que vous le souhaitez à partir d'une seule clé. </a:t>
            </a:r>
            <a:endParaRPr lang="en-GB" sz="1400" u="none" dirty="0"/>
          </a:p>
        </p:txBody>
      </p:sp>
      <p:pic>
        <p:nvPicPr>
          <p:cNvPr id="7" name="Picture 6">
            <a:extLst>
              <a:ext uri="{FF2B5EF4-FFF2-40B4-BE49-F238E27FC236}">
                <a16:creationId xmlns:a16="http://schemas.microsoft.com/office/drawing/2014/main" id="{D70A4261-6539-42AE-B7D0-A86F14FC6956}"/>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7217706" y="400266"/>
            <a:ext cx="1773936" cy="1153751"/>
          </a:xfrm>
          <a:prstGeom prst="rect">
            <a:avLst/>
          </a:prstGeom>
        </p:spPr>
      </p:pic>
      <p:sp>
        <p:nvSpPr>
          <p:cNvPr id="4" name="Rectangle 3">
            <a:extLst>
              <a:ext uri="{FF2B5EF4-FFF2-40B4-BE49-F238E27FC236}">
                <a16:creationId xmlns:a16="http://schemas.microsoft.com/office/drawing/2014/main" id="{5DA415A4-8713-4089-9167-0B520CD0ED06}"/>
              </a:ext>
            </a:extLst>
          </p:cNvPr>
          <p:cNvSpPr/>
          <p:nvPr>
            <p:custDataLst>
              <p:tags r:id="rId4"/>
            </p:custDataLst>
          </p:nvPr>
        </p:nvSpPr>
        <p:spPr>
          <a:xfrm>
            <a:off x="453887" y="752635"/>
            <a:ext cx="8187011" cy="613333"/>
          </a:xfrm>
          <a:prstGeom prst="rect">
            <a:avLst/>
          </a:prstGeom>
          <a:noFill/>
          <a:ln>
            <a:noFill/>
          </a:ln>
        </p:spPr>
        <p:txBody>
          <a:bodyPr spcFirstLastPara="1" wrap="square" lIns="68575" tIns="34275" rIns="68575" bIns="34275" anchor="t" anchorCtr="0">
            <a:noAutofit/>
          </a:bodyPr>
          <a:lstStyle/>
          <a:p>
            <a:pPr>
              <a:buClr>
                <a:schemeClr val="dk1"/>
              </a:buClr>
              <a:buSzPts val="1400"/>
            </a:pPr>
            <a:r>
              <a:rPr lang="fr-FR" sz="1400" dirty="0">
                <a:solidFill>
                  <a:schemeClr val="dk1"/>
                </a:solidFill>
                <a:latin typeface="Brandon Grotesque Regular" panose="020B0503020203060202" pitchFamily="34" charset="0"/>
                <a:cs typeface="Calibri"/>
              </a:rPr>
              <a:t>Si vous prévoyez de détenir des bitcoins à long terme, ceci est votre point de départ.</a:t>
            </a:r>
          </a:p>
          <a:p>
            <a:pPr>
              <a:buClr>
                <a:schemeClr val="dk1"/>
              </a:buClr>
              <a:buSzPts val="1400"/>
            </a:pPr>
            <a:r>
              <a:rPr lang="fr-FR" sz="1400" dirty="0">
                <a:solidFill>
                  <a:schemeClr val="dk1"/>
                </a:solidFill>
                <a:latin typeface="Brandon Grotesque Regular" panose="020B0503020203060202" pitchFamily="34" charset="0"/>
                <a:cs typeface="Calibri"/>
              </a:rPr>
              <a:t>Du simple portefeuille physique, nous passerons à des solution de stockage plus complexe</a:t>
            </a:r>
            <a:r>
              <a:rPr lang="en-GB" sz="1400" dirty="0">
                <a:solidFill>
                  <a:schemeClr val="dk1"/>
                </a:solidFill>
                <a:latin typeface="Brandon Grotesque Regular" panose="020B0503020203060202" pitchFamily="34" charset="0"/>
                <a:cs typeface="Calibri"/>
              </a:rPr>
              <a:t>. </a:t>
            </a:r>
          </a:p>
        </p:txBody>
      </p:sp>
      <p:pic>
        <p:nvPicPr>
          <p:cNvPr id="10" name="Picture 9">
            <a:extLst>
              <a:ext uri="{FF2B5EF4-FFF2-40B4-BE49-F238E27FC236}">
                <a16:creationId xmlns:a16="http://schemas.microsoft.com/office/drawing/2014/main" id="{1E93C8DB-30D2-4008-AAC5-B972EE00206F}"/>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982282" y="513295"/>
            <a:ext cx="1773937" cy="1093762"/>
          </a:xfrm>
          <a:prstGeom prst="rect">
            <a:avLst/>
          </a:prstGeom>
        </p:spPr>
      </p:pic>
      <p:pic>
        <p:nvPicPr>
          <p:cNvPr id="8" name="Picture 7">
            <a:hlinkClick r:id="rId17"/>
            <a:extLst>
              <a:ext uri="{FF2B5EF4-FFF2-40B4-BE49-F238E27FC236}">
                <a16:creationId xmlns:a16="http://schemas.microsoft.com/office/drawing/2014/main" id="{AA3A5CD1-B98A-43E0-8587-198D55A29895}"/>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rcRect/>
          <a:stretch/>
        </p:blipFill>
        <p:spPr>
          <a:xfrm>
            <a:off x="760841" y="4314355"/>
            <a:ext cx="6233003" cy="1429083"/>
          </a:xfrm>
          <a:prstGeom prst="rect">
            <a:avLst/>
          </a:prstGeom>
        </p:spPr>
      </p:pic>
      <p:sp>
        <p:nvSpPr>
          <p:cNvPr id="12" name="ZoneTexte 9">
            <a:extLst>
              <a:ext uri="{FF2B5EF4-FFF2-40B4-BE49-F238E27FC236}">
                <a16:creationId xmlns:a16="http://schemas.microsoft.com/office/drawing/2014/main" id="{7782BE15-3329-4577-9597-97586444E383}"/>
              </a:ext>
            </a:extLst>
          </p:cNvPr>
          <p:cNvSpPr txBox="1"/>
          <p:nvPr>
            <p:custDataLst>
              <p:tags r:id="rId7"/>
            </p:custDataLst>
          </p:nvPr>
        </p:nvSpPr>
        <p:spPr>
          <a:xfrm>
            <a:off x="7566681" y="1629387"/>
            <a:ext cx="1234440"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Trezor model one</a:t>
            </a:r>
          </a:p>
        </p:txBody>
      </p:sp>
      <p:sp>
        <p:nvSpPr>
          <p:cNvPr id="13" name="ZoneTexte 9">
            <a:extLst>
              <a:ext uri="{FF2B5EF4-FFF2-40B4-BE49-F238E27FC236}">
                <a16:creationId xmlns:a16="http://schemas.microsoft.com/office/drawing/2014/main" id="{4C9D89D4-26AD-4BD4-827A-586ACE0EE65E}"/>
              </a:ext>
            </a:extLst>
          </p:cNvPr>
          <p:cNvSpPr txBox="1"/>
          <p:nvPr>
            <p:custDataLst>
              <p:tags r:id="rId8"/>
            </p:custDataLst>
          </p:nvPr>
        </p:nvSpPr>
        <p:spPr>
          <a:xfrm>
            <a:off x="10308186" y="1699245"/>
            <a:ext cx="1234440" cy="276999"/>
          </a:xfrm>
          <a:prstGeom prst="rect">
            <a:avLst/>
          </a:prstGeom>
          <a:noFill/>
        </p:spPr>
        <p:txBody>
          <a:bodyPr wrap="square" rtlCol="0">
            <a:spAutoFit/>
          </a:bodyPr>
          <a:lstStyle>
            <a:defPPr>
              <a:defRPr lang="en-US"/>
            </a:defPPr>
            <a:lvl1pPr algn="ctr">
              <a:defRPr sz="1200" i="1">
                <a:latin typeface="Brandon Grotesque Regular" panose="020B0503020203060202" pitchFamily="34" charset="0"/>
              </a:defRPr>
            </a:lvl1pPr>
          </a:lstStyle>
          <a:p>
            <a:r>
              <a:rPr lang="fr-FR" dirty="0"/>
              <a:t>Ledger Nano S.</a:t>
            </a:r>
          </a:p>
        </p:txBody>
      </p:sp>
      <p:sp>
        <p:nvSpPr>
          <p:cNvPr id="9" name="Date Placeholder 8">
            <a:extLst>
              <a:ext uri="{FF2B5EF4-FFF2-40B4-BE49-F238E27FC236}">
                <a16:creationId xmlns:a16="http://schemas.microsoft.com/office/drawing/2014/main" id="{93A306A1-BB57-4EC6-A1DB-7B884B6A8C9F}"/>
              </a:ext>
            </a:extLst>
          </p:cNvPr>
          <p:cNvSpPr>
            <a:spLocks noGrp="1"/>
          </p:cNvSpPr>
          <p:nvPr>
            <p:ph type="dt" sz="half" idx="10"/>
            <p:custDataLst>
              <p:tags r:id="rId9"/>
            </p:custDataLst>
          </p:nvPr>
        </p:nvSpPr>
        <p:spPr/>
        <p:txBody>
          <a:bodyPr/>
          <a:lstStyle/>
          <a:p>
            <a:fld id="{799E8081-79ED-4463-B3D6-5B87A6496851}" type="datetime1">
              <a:rPr lang="fr-FR" smtClean="0"/>
              <a:t>14/08/2020</a:t>
            </a:fld>
            <a:endParaRPr lang="fr-FR"/>
          </a:p>
        </p:txBody>
      </p:sp>
      <p:sp>
        <p:nvSpPr>
          <p:cNvPr id="14" name="Slide Number Placeholder 13">
            <a:extLst>
              <a:ext uri="{FF2B5EF4-FFF2-40B4-BE49-F238E27FC236}">
                <a16:creationId xmlns:a16="http://schemas.microsoft.com/office/drawing/2014/main" id="{1A20AE32-A28D-48B5-AD4C-E632912F09C1}"/>
              </a:ext>
            </a:extLst>
          </p:cNvPr>
          <p:cNvSpPr>
            <a:spLocks noGrp="1"/>
          </p:cNvSpPr>
          <p:nvPr>
            <p:ph type="sldNum" sz="quarter" idx="12"/>
            <p:custDataLst>
              <p:tags r:id="rId10"/>
            </p:custDataLst>
          </p:nvPr>
        </p:nvSpPr>
        <p:spPr/>
        <p:txBody>
          <a:bodyPr/>
          <a:lstStyle/>
          <a:p>
            <a:fld id="{1301DCDB-DFCD-4CA5-A00D-F5B316959578}" type="slidenum">
              <a:rPr lang="fr-FR" smtClean="0"/>
              <a:t>4</a:t>
            </a:fld>
            <a:endParaRPr lang="fr-FR"/>
          </a:p>
        </p:txBody>
      </p:sp>
      <p:sp>
        <p:nvSpPr>
          <p:cNvPr id="15" name="Espace réservé du pied de page 1">
            <a:extLst>
              <a:ext uri="{FF2B5EF4-FFF2-40B4-BE49-F238E27FC236}">
                <a16:creationId xmlns:a16="http://schemas.microsoft.com/office/drawing/2014/main" id="{719031C3-42F1-45E7-89CD-AABD7BD937C3}"/>
              </a:ext>
            </a:extLst>
          </p:cNvPr>
          <p:cNvSpPr>
            <a:spLocks noGrp="1"/>
          </p:cNvSpPr>
          <p:nvPr>
            <p:ph type="ftr" idx="11"/>
            <p:custDataLst>
              <p:tags r:id="rId11"/>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6" name="Image 29">
            <a:extLst>
              <a:ext uri="{FF2B5EF4-FFF2-40B4-BE49-F238E27FC236}">
                <a16:creationId xmlns:a16="http://schemas.microsoft.com/office/drawing/2014/main" id="{4619CE27-4C85-4B29-BF79-D78F2FB34A18}"/>
              </a:ext>
            </a:extLst>
          </p:cNvPr>
          <p:cNvPicPr>
            <a:picLocks noChangeAspect="1"/>
          </p:cNvPicPr>
          <p:nvPr>
            <p:custDataLst>
              <p:tags r:id="rId12"/>
            </p:custDataLst>
          </p:nvPr>
        </p:nvPicPr>
        <p:blipFill>
          <a:blip r:embed="rId20"/>
          <a:stretch>
            <a:fillRect/>
          </a:stretch>
        </p:blipFill>
        <p:spPr>
          <a:xfrm flipH="1">
            <a:off x="8587528" y="2016270"/>
            <a:ext cx="2955098" cy="1983468"/>
          </a:xfrm>
          <a:prstGeom prst="rect">
            <a:avLst/>
          </a:prstGeom>
        </p:spPr>
      </p:pic>
      <p:pic>
        <p:nvPicPr>
          <p:cNvPr id="17" name="Picture 16" descr="A close up of a logo&#10;&#10;Description automatically generated">
            <a:extLst>
              <a:ext uri="{FF2B5EF4-FFF2-40B4-BE49-F238E27FC236}">
                <a16:creationId xmlns:a16="http://schemas.microsoft.com/office/drawing/2014/main" id="{515198F0-F093-40CD-B7C6-08EFE3CAA02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73991" y="3446620"/>
            <a:ext cx="982228" cy="955132"/>
          </a:xfrm>
          <a:prstGeom prst="rect">
            <a:avLst/>
          </a:prstGeom>
        </p:spPr>
      </p:pic>
      <p:sp>
        <p:nvSpPr>
          <p:cNvPr id="3" name="TextBox 2">
            <a:extLst>
              <a:ext uri="{FF2B5EF4-FFF2-40B4-BE49-F238E27FC236}">
                <a16:creationId xmlns:a16="http://schemas.microsoft.com/office/drawing/2014/main" id="{C7DCDA76-ABFC-45E5-A122-C9DB57849A40}"/>
              </a:ext>
            </a:extLst>
          </p:cNvPr>
          <p:cNvSpPr txBox="1"/>
          <p:nvPr/>
        </p:nvSpPr>
        <p:spPr>
          <a:xfrm>
            <a:off x="8696688" y="2476830"/>
            <a:ext cx="2550985" cy="738664"/>
          </a:xfrm>
          <a:prstGeom prst="rect">
            <a:avLst/>
          </a:prstGeom>
          <a:noFill/>
        </p:spPr>
        <p:txBody>
          <a:bodyPr wrap="square" rtlCol="0">
            <a:spAutoFit/>
          </a:bodyPr>
          <a:lstStyle/>
          <a:p>
            <a:pPr algn="ctr"/>
            <a:r>
              <a:rPr lang="en-US" sz="1400" dirty="0">
                <a:latin typeface="Brandon Grotesque Regular" panose="020B0503020203060202" pitchFamily="34" charset="0"/>
              </a:rPr>
              <a:t>Des tutorials pour </a:t>
            </a:r>
            <a:r>
              <a:rPr lang="en-US" sz="1400" dirty="0" err="1">
                <a:latin typeface="Brandon Grotesque Regular" panose="020B0503020203060202" pitchFamily="34" charset="0"/>
              </a:rPr>
              <a:t>mettre</a:t>
            </a:r>
            <a:r>
              <a:rPr lang="en-US" sz="1400" dirty="0">
                <a:latin typeface="Brandon Grotesque Regular" panose="020B0503020203060202" pitchFamily="34" charset="0"/>
              </a:rPr>
              <a:t> </a:t>
            </a:r>
            <a:r>
              <a:rPr lang="en-US" sz="1400" dirty="0" err="1">
                <a:latin typeface="Brandon Grotesque Regular" panose="020B0503020203060202" pitchFamily="34" charset="0"/>
              </a:rPr>
              <a:t>en</a:t>
            </a:r>
            <a:r>
              <a:rPr lang="en-US" sz="1400" dirty="0">
                <a:latin typeface="Brandon Grotesque Regular" panose="020B0503020203060202" pitchFamily="34" charset="0"/>
              </a:rPr>
              <a:t> place </a:t>
            </a:r>
            <a:r>
              <a:rPr lang="en-US" sz="1400" dirty="0" err="1">
                <a:latin typeface="Brandon Grotesque Regular" panose="020B0503020203060202" pitchFamily="34" charset="0"/>
              </a:rPr>
              <a:t>votre</a:t>
            </a:r>
            <a:r>
              <a:rPr lang="en-US" sz="1400" dirty="0">
                <a:latin typeface="Brandon Grotesque Regular" panose="020B0503020203060202" pitchFamily="34" charset="0"/>
              </a:rPr>
              <a:t> </a:t>
            </a:r>
            <a:r>
              <a:rPr lang="en-US" sz="1400" dirty="0" err="1">
                <a:latin typeface="Brandon Grotesque Regular" panose="020B0503020203060202" pitchFamily="34" charset="0"/>
              </a:rPr>
              <a:t>portefeuille</a:t>
            </a:r>
            <a:r>
              <a:rPr lang="en-US" sz="1400" dirty="0">
                <a:latin typeface="Brandon Grotesque Regular" panose="020B0503020203060202" pitchFamily="34" charset="0"/>
              </a:rPr>
              <a:t> </a:t>
            </a:r>
            <a:r>
              <a:rPr lang="en-US" sz="1400" dirty="0" err="1">
                <a:latin typeface="Brandon Grotesque Regular" panose="020B0503020203060202" pitchFamily="34" charset="0"/>
              </a:rPr>
              <a:t>sont</a:t>
            </a:r>
            <a:r>
              <a:rPr lang="en-US" sz="1400" dirty="0">
                <a:latin typeface="Brandon Grotesque Regular" panose="020B0503020203060202" pitchFamily="34" charset="0"/>
              </a:rPr>
              <a:t> accessible dans le prochain </a:t>
            </a:r>
            <a:r>
              <a:rPr lang="en-US" sz="1400" dirty="0" err="1">
                <a:latin typeface="Brandon Grotesque Regular" panose="020B0503020203060202" pitchFamily="34" charset="0"/>
              </a:rPr>
              <a:t>chapitre</a:t>
            </a:r>
            <a:r>
              <a:rPr lang="en-US" sz="1400" dirty="0">
                <a:latin typeface="Brandon Grotesque Regular" panose="020B0503020203060202" pitchFamily="34" charset="0"/>
              </a:rPr>
              <a:t> !</a:t>
            </a:r>
          </a:p>
        </p:txBody>
      </p:sp>
      <p:pic>
        <p:nvPicPr>
          <p:cNvPr id="19" name="Picture 18">
            <a:extLst>
              <a:ext uri="{FF2B5EF4-FFF2-40B4-BE49-F238E27FC236}">
                <a16:creationId xmlns:a16="http://schemas.microsoft.com/office/drawing/2014/main" id="{33B22CF1-5891-43D5-BF00-E25CC027F27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31095" y="4415680"/>
            <a:ext cx="2147165" cy="1226435"/>
          </a:xfrm>
          <a:prstGeom prst="rect">
            <a:avLst/>
          </a:prstGeom>
          <a:ln>
            <a:solidFill>
              <a:schemeClr val="tx1"/>
            </a:solidFill>
          </a:ln>
        </p:spPr>
      </p:pic>
      <p:pic>
        <p:nvPicPr>
          <p:cNvPr id="21" name="Picture 20">
            <a:extLst>
              <a:ext uri="{FF2B5EF4-FFF2-40B4-BE49-F238E27FC236}">
                <a16:creationId xmlns:a16="http://schemas.microsoft.com/office/drawing/2014/main" id="{24512CD4-4988-4A51-B8F9-BDAEAA3AE78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74726" y="4408951"/>
            <a:ext cx="2198529" cy="1224287"/>
          </a:xfrm>
          <a:prstGeom prst="rect">
            <a:avLst/>
          </a:prstGeom>
          <a:ln>
            <a:solidFill>
              <a:schemeClr val="tx1"/>
            </a:solidFill>
          </a:ln>
        </p:spPr>
      </p:pic>
    </p:spTree>
    <p:extLst>
      <p:ext uri="{BB962C8B-B14F-4D97-AF65-F5344CB8AC3E}">
        <p14:creationId xmlns:p14="http://schemas.microsoft.com/office/powerpoint/2010/main" val="113972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4926C-D352-40A8-B7C8-ED676CDD0F7A}"/>
              </a:ext>
            </a:extLst>
          </p:cNvPr>
          <p:cNvSpPr>
            <a:spLocks noGrp="1"/>
          </p:cNvSpPr>
          <p:nvPr>
            <p:ph idx="1"/>
            <p:custDataLst>
              <p:tags r:id="rId1"/>
            </p:custDataLst>
          </p:nvPr>
        </p:nvSpPr>
        <p:spPr>
          <a:xfrm>
            <a:off x="486311" y="796013"/>
            <a:ext cx="6415934" cy="1507130"/>
          </a:xfrm>
          <a:noFill/>
          <a:ln>
            <a:noFill/>
          </a:ln>
        </p:spPr>
        <p:txBody>
          <a:bodyPr spcFirstLastPara="1" wrap="square" lIns="68575" tIns="34275" rIns="68575" bIns="34275" anchor="t" anchorCtr="0">
            <a:noAutofit/>
          </a:bodyPr>
          <a:lstStyle/>
          <a:p>
            <a:pPr marL="0" indent="0">
              <a:buClr>
                <a:schemeClr val="dk1"/>
              </a:buClr>
              <a:buSzPts val="1400"/>
              <a:buNone/>
            </a:pPr>
            <a:r>
              <a:rPr lang="fr-FR" sz="1400" dirty="0" err="1">
                <a:solidFill>
                  <a:schemeClr val="dk1"/>
                </a:solidFill>
                <a:latin typeface="Brandon Grotesque Regular" panose="020B0503020203060202" pitchFamily="34" charset="0"/>
                <a:cs typeface="Calibri"/>
              </a:rPr>
              <a:t>Ledger</a:t>
            </a:r>
            <a:r>
              <a:rPr lang="fr-FR" sz="1400" dirty="0">
                <a:solidFill>
                  <a:schemeClr val="dk1"/>
                </a:solidFill>
                <a:latin typeface="Brandon Grotesque Regular" panose="020B0503020203060202" pitchFamily="34" charset="0"/>
                <a:cs typeface="Calibri"/>
              </a:rPr>
              <a:t> &amp; </a:t>
            </a:r>
            <a:r>
              <a:rPr lang="fr-FR" sz="1400" dirty="0" err="1">
                <a:solidFill>
                  <a:schemeClr val="dk1"/>
                </a:solidFill>
                <a:latin typeface="Brandon Grotesque Regular" panose="020B0503020203060202" pitchFamily="34" charset="0"/>
                <a:cs typeface="Calibri"/>
              </a:rPr>
              <a:t>Trezor</a:t>
            </a:r>
            <a:r>
              <a:rPr lang="fr-FR" sz="1400" dirty="0">
                <a:solidFill>
                  <a:schemeClr val="dk1"/>
                </a:solidFill>
                <a:latin typeface="Brandon Grotesque Regular" panose="020B0503020203060202" pitchFamily="34" charset="0"/>
                <a:cs typeface="Calibri"/>
              </a:rPr>
              <a:t> ont tous deux une option appelée "</a:t>
            </a:r>
            <a:r>
              <a:rPr lang="fr-FR" sz="1400" dirty="0" err="1">
                <a:solidFill>
                  <a:schemeClr val="dk1"/>
                </a:solidFill>
                <a:latin typeface="Brandon Grotesque Regular" panose="020B0503020203060202" pitchFamily="34" charset="0"/>
                <a:cs typeface="Calibri"/>
              </a:rPr>
              <a:t>Passphrase</a:t>
            </a:r>
            <a:r>
              <a:rPr lang="fr-FR" sz="1400" dirty="0">
                <a:solidFill>
                  <a:schemeClr val="dk1"/>
                </a:solidFill>
                <a:latin typeface="Brandon Grotesque Regular" panose="020B0503020203060202" pitchFamily="34" charset="0"/>
                <a:cs typeface="Calibri"/>
              </a:rPr>
              <a:t>" sur leur appareil. </a:t>
            </a:r>
          </a:p>
          <a:p>
            <a:pPr marL="0" indent="0">
              <a:buClr>
                <a:schemeClr val="dk1"/>
              </a:buClr>
              <a:buSzPts val="1400"/>
              <a:buNone/>
            </a:pPr>
            <a:r>
              <a:rPr lang="fr-FR" sz="1400" dirty="0">
                <a:solidFill>
                  <a:schemeClr val="dk1"/>
                </a:solidFill>
                <a:latin typeface="Brandon Grotesque Regular" panose="020B0503020203060202" pitchFamily="34" charset="0"/>
                <a:cs typeface="Calibri"/>
              </a:rPr>
              <a:t>Cela vous permet d'ajouter un mot de passe supplémentaire en plus de la clé privée de 24 mots. Cela crée un nouveau compte caché en plus de l'ancien, qui ne peut être accessible que si vous connaissez la </a:t>
            </a:r>
            <a:r>
              <a:rPr lang="fr-FR" sz="1400" dirty="0" err="1">
                <a:solidFill>
                  <a:schemeClr val="dk1"/>
                </a:solidFill>
                <a:latin typeface="Brandon Grotesque Regular" panose="020B0503020203060202" pitchFamily="34" charset="0"/>
                <a:cs typeface="Calibri"/>
              </a:rPr>
              <a:t>passphrase</a:t>
            </a:r>
            <a:r>
              <a:rPr lang="fr-FR" sz="1400" dirty="0">
                <a:solidFill>
                  <a:schemeClr val="dk1"/>
                </a:solidFill>
                <a:latin typeface="Brandon Grotesque Regular" panose="020B0503020203060202" pitchFamily="34" charset="0"/>
                <a:cs typeface="Calibri"/>
              </a:rPr>
              <a:t> &amp; la clé privée. </a:t>
            </a:r>
          </a:p>
        </p:txBody>
      </p:sp>
      <p:pic>
        <p:nvPicPr>
          <p:cNvPr id="6" name="Picture 5">
            <a:extLst>
              <a:ext uri="{FF2B5EF4-FFF2-40B4-BE49-F238E27FC236}">
                <a16:creationId xmlns:a16="http://schemas.microsoft.com/office/drawing/2014/main" id="{E10CE398-5544-4944-A1E1-42C51BF008FC}"/>
              </a:ext>
            </a:extLst>
          </p:cNvPr>
          <p:cNvPicPr>
            <a:picLocks noChangeAspect="1"/>
          </p:cNvPicPr>
          <p:nvPr>
            <p:custDataLst>
              <p:tags r:id="rId2"/>
            </p:custDataLst>
          </p:nvPr>
        </p:nvPicPr>
        <p:blipFill rotWithShape="1">
          <a:blip r:embed="rId17">
            <a:extLst>
              <a:ext uri="{28A0092B-C50C-407E-A947-70E740481C1C}">
                <a14:useLocalDpi xmlns:a14="http://schemas.microsoft.com/office/drawing/2010/main" val="0"/>
              </a:ext>
            </a:extLst>
          </a:blip>
          <a:srcRect l="21333" r="6400"/>
          <a:stretch/>
        </p:blipFill>
        <p:spPr>
          <a:xfrm rot="5400000">
            <a:off x="329232" y="2410999"/>
            <a:ext cx="1376022" cy="899153"/>
          </a:xfrm>
          <a:prstGeom prst="rect">
            <a:avLst/>
          </a:prstGeom>
        </p:spPr>
      </p:pic>
      <p:sp>
        <p:nvSpPr>
          <p:cNvPr id="7" name="TextBox 6">
            <a:extLst>
              <a:ext uri="{FF2B5EF4-FFF2-40B4-BE49-F238E27FC236}">
                <a16:creationId xmlns:a16="http://schemas.microsoft.com/office/drawing/2014/main" id="{972BB1A1-F062-4017-8F98-FC7C648162B8}"/>
              </a:ext>
            </a:extLst>
          </p:cNvPr>
          <p:cNvSpPr txBox="1"/>
          <p:nvPr>
            <p:custDataLst>
              <p:tags r:id="rId3"/>
            </p:custDataLst>
          </p:nvPr>
        </p:nvSpPr>
        <p:spPr>
          <a:xfrm>
            <a:off x="1594209" y="2580142"/>
            <a:ext cx="439544" cy="707886"/>
          </a:xfrm>
          <a:prstGeom prst="rect">
            <a:avLst/>
          </a:prstGeom>
          <a:noFill/>
        </p:spPr>
        <p:txBody>
          <a:bodyPr wrap="none" rtlCol="0">
            <a:spAutoFit/>
          </a:bodyPr>
          <a:lstStyle/>
          <a:p>
            <a:r>
              <a:rPr lang="fr-FR" sz="4000" dirty="0"/>
              <a:t>+</a:t>
            </a:r>
          </a:p>
        </p:txBody>
      </p:sp>
      <p:sp>
        <p:nvSpPr>
          <p:cNvPr id="8" name="TextBox 7">
            <a:extLst>
              <a:ext uri="{FF2B5EF4-FFF2-40B4-BE49-F238E27FC236}">
                <a16:creationId xmlns:a16="http://schemas.microsoft.com/office/drawing/2014/main" id="{5D2AD742-FF02-43AD-8474-92B9A4BBE803}"/>
              </a:ext>
            </a:extLst>
          </p:cNvPr>
          <p:cNvSpPr txBox="1"/>
          <p:nvPr>
            <p:custDataLst>
              <p:tags r:id="rId4"/>
            </p:custDataLst>
          </p:nvPr>
        </p:nvSpPr>
        <p:spPr>
          <a:xfrm>
            <a:off x="439503" y="3553685"/>
            <a:ext cx="1113128" cy="276999"/>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fr-FR" dirty="0"/>
              <a:t>Clé privée </a:t>
            </a:r>
          </a:p>
        </p:txBody>
      </p:sp>
      <p:sp>
        <p:nvSpPr>
          <p:cNvPr id="10" name="TextBox 9">
            <a:extLst>
              <a:ext uri="{FF2B5EF4-FFF2-40B4-BE49-F238E27FC236}">
                <a16:creationId xmlns:a16="http://schemas.microsoft.com/office/drawing/2014/main" id="{DC1BCF89-3CED-4852-AECA-C78B5B02D67E}"/>
              </a:ext>
            </a:extLst>
          </p:cNvPr>
          <p:cNvSpPr txBox="1"/>
          <p:nvPr>
            <p:custDataLst>
              <p:tags r:id="rId5"/>
            </p:custDataLst>
          </p:nvPr>
        </p:nvSpPr>
        <p:spPr>
          <a:xfrm>
            <a:off x="1991950" y="2693247"/>
            <a:ext cx="2391180" cy="320088"/>
          </a:xfrm>
          <a:prstGeom prst="rect">
            <a:avLst/>
          </a:prstGeom>
          <a:noFill/>
          <a:ln>
            <a:noFill/>
          </a:ln>
        </p:spPr>
        <p:txBody>
          <a:bodyPr spcFirstLastPara="1" vert="horz" wrap="square" lIns="68575" tIns="34275" rIns="68575" bIns="34275" rtlCol="0" anchor="t" anchorCtr="0">
            <a:noAutofit/>
          </a:bodyPr>
          <a:lstStyle>
            <a:lvl1pPr indent="0">
              <a:lnSpc>
                <a:spcPct val="90000"/>
              </a:lnSpc>
              <a:spcBef>
                <a:spcPts val="1000"/>
              </a:spcBef>
              <a:buClr>
                <a:schemeClr val="dk1"/>
              </a:buClr>
              <a:buSzPts val="1400"/>
              <a:buFont typeface="Arial" panose="020B0604020202020204" pitchFamily="34" charset="0"/>
              <a:buNone/>
              <a:defRPr sz="1600">
                <a:solidFill>
                  <a:schemeClr val="dk1"/>
                </a:solidFill>
                <a:latin typeface="Brandon Grotesque Regular" panose="020B0503020203060202" pitchFamily="34"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 Omelettedufromage71»</a:t>
            </a:r>
          </a:p>
        </p:txBody>
      </p:sp>
      <p:sp>
        <p:nvSpPr>
          <p:cNvPr id="11" name="TextBox 10">
            <a:extLst>
              <a:ext uri="{FF2B5EF4-FFF2-40B4-BE49-F238E27FC236}">
                <a16:creationId xmlns:a16="http://schemas.microsoft.com/office/drawing/2014/main" id="{42BDE306-3892-40D4-B5BB-01267F76B0ED}"/>
              </a:ext>
            </a:extLst>
          </p:cNvPr>
          <p:cNvSpPr txBox="1"/>
          <p:nvPr>
            <p:custDataLst>
              <p:tags r:id="rId6"/>
            </p:custDataLst>
          </p:nvPr>
        </p:nvSpPr>
        <p:spPr>
          <a:xfrm>
            <a:off x="2402026" y="3545115"/>
            <a:ext cx="1066319" cy="461665"/>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fr-FR" dirty="0" err="1"/>
              <a:t>Passphrase</a:t>
            </a:r>
            <a:r>
              <a:rPr lang="fr-FR" dirty="0"/>
              <a:t> (nouveauté)</a:t>
            </a:r>
          </a:p>
        </p:txBody>
      </p:sp>
      <p:sp>
        <p:nvSpPr>
          <p:cNvPr id="13" name="TextBox 12">
            <a:extLst>
              <a:ext uri="{FF2B5EF4-FFF2-40B4-BE49-F238E27FC236}">
                <a16:creationId xmlns:a16="http://schemas.microsoft.com/office/drawing/2014/main" id="{96B0738D-CB44-4FDA-90EE-E4B38DFD863D}"/>
              </a:ext>
            </a:extLst>
          </p:cNvPr>
          <p:cNvSpPr txBox="1"/>
          <p:nvPr>
            <p:custDataLst>
              <p:tags r:id="rId7"/>
            </p:custDataLst>
          </p:nvPr>
        </p:nvSpPr>
        <p:spPr>
          <a:xfrm>
            <a:off x="4222051" y="2580142"/>
            <a:ext cx="439544" cy="707886"/>
          </a:xfrm>
          <a:prstGeom prst="rect">
            <a:avLst/>
          </a:prstGeom>
          <a:noFill/>
        </p:spPr>
        <p:txBody>
          <a:bodyPr wrap="none" rtlCol="0">
            <a:spAutoFit/>
          </a:bodyPr>
          <a:lstStyle/>
          <a:p>
            <a:r>
              <a:rPr lang="fr-FR" sz="4000" dirty="0"/>
              <a:t>=</a:t>
            </a:r>
          </a:p>
        </p:txBody>
      </p:sp>
      <p:sp>
        <p:nvSpPr>
          <p:cNvPr id="14" name="TextBox 13">
            <a:extLst>
              <a:ext uri="{FF2B5EF4-FFF2-40B4-BE49-F238E27FC236}">
                <a16:creationId xmlns:a16="http://schemas.microsoft.com/office/drawing/2014/main" id="{C0CC9734-DD64-4458-A5FB-01CF82BD792C}"/>
              </a:ext>
            </a:extLst>
          </p:cNvPr>
          <p:cNvSpPr txBox="1"/>
          <p:nvPr>
            <p:custDataLst>
              <p:tags r:id="rId8"/>
            </p:custDataLst>
          </p:nvPr>
        </p:nvSpPr>
        <p:spPr>
          <a:xfrm>
            <a:off x="4730985" y="2172564"/>
            <a:ext cx="2391180" cy="181489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vert="horz" wrap="square" lIns="68575" tIns="34275" rIns="68575" bIns="34275" rtlCol="0" anchor="t" anchorCtr="0">
            <a:noAutofit/>
          </a:bodyPr>
          <a:lstStyle>
            <a:defPPr>
              <a:defRPr lang="fr-FR"/>
            </a:defPPr>
            <a:lvl1pPr indent="0">
              <a:lnSpc>
                <a:spcPct val="90000"/>
              </a:lnSpc>
              <a:spcBef>
                <a:spcPts val="1000"/>
              </a:spcBef>
              <a:buClr>
                <a:schemeClr val="dk1"/>
              </a:buClr>
              <a:buSzPts val="1400"/>
              <a:buFont typeface="Arial" panose="020B0604020202020204" pitchFamily="34" charset="0"/>
              <a:buNone/>
              <a:defRPr sz="1600">
                <a:solidFill>
                  <a:schemeClr val="dk1"/>
                </a:solidFill>
                <a:latin typeface="Brandon Grotesque Regular" panose="020B0503020203060202" pitchFamily="34"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fr-FR" sz="1400" u="sng" dirty="0"/>
              <a:t>Compte n°2 :</a:t>
            </a:r>
          </a:p>
          <a:p>
            <a:pPr marL="285750" indent="-285750">
              <a:buFont typeface="Arial" panose="020B0604020202020204" pitchFamily="34" charset="0"/>
              <a:buChar char="•"/>
            </a:pPr>
            <a:r>
              <a:rPr lang="fr-FR" sz="1400" dirty="0"/>
              <a:t>Ouverture au moyen d'un code PIN secret </a:t>
            </a:r>
          </a:p>
          <a:p>
            <a:pPr marL="285750" indent="-285750">
              <a:buFont typeface="Arial" panose="020B0604020202020204" pitchFamily="34" charset="0"/>
              <a:buChar char="•"/>
            </a:pPr>
            <a:r>
              <a:rPr lang="fr-FR" sz="1400" dirty="0"/>
              <a:t>Récupéré en utilisant :</a:t>
            </a:r>
          </a:p>
          <a:p>
            <a:pPr marL="971550" lvl="1" indent="-285750"/>
            <a:r>
              <a:rPr lang="fr-FR" sz="1400" dirty="0">
                <a:solidFill>
                  <a:schemeClr val="dk1"/>
                </a:solidFill>
                <a:latin typeface="Brandon Grotesque Regular" panose="020B0503020203060202" pitchFamily="34" charset="0"/>
                <a:cs typeface="Calibri"/>
              </a:rPr>
              <a:t>La clé privé</a:t>
            </a:r>
          </a:p>
          <a:p>
            <a:pPr marL="971550" lvl="1" indent="-285750"/>
            <a:r>
              <a:rPr lang="fr-FR" sz="1400" dirty="0">
                <a:solidFill>
                  <a:schemeClr val="dk1"/>
                </a:solidFill>
                <a:latin typeface="Brandon Grotesque Regular" panose="020B0503020203060202" pitchFamily="34" charset="0"/>
                <a:cs typeface="Calibri"/>
              </a:rPr>
              <a:t>La </a:t>
            </a:r>
            <a:r>
              <a:rPr lang="fr-FR" sz="1400" dirty="0" err="1">
                <a:latin typeface="Brandon Grotesque Regular" panose="020B0503020203060202" pitchFamily="34" charset="0"/>
                <a:cs typeface="Calibri"/>
              </a:rPr>
              <a:t>p</a:t>
            </a:r>
            <a:r>
              <a:rPr lang="fr-FR" sz="1400" dirty="0" err="1">
                <a:solidFill>
                  <a:schemeClr val="dk1"/>
                </a:solidFill>
                <a:latin typeface="Brandon Grotesque Regular" panose="020B0503020203060202" pitchFamily="34" charset="0"/>
                <a:cs typeface="Calibri"/>
              </a:rPr>
              <a:t>assphrase</a:t>
            </a:r>
            <a:endParaRPr lang="fr-FR" sz="1400" dirty="0">
              <a:solidFill>
                <a:schemeClr val="dk1"/>
              </a:solidFill>
              <a:latin typeface="Brandon Grotesque Regular" panose="020B0503020203060202" pitchFamily="34" charset="0"/>
              <a:cs typeface="Calibri"/>
            </a:endParaRPr>
          </a:p>
        </p:txBody>
      </p:sp>
      <p:sp>
        <p:nvSpPr>
          <p:cNvPr id="17" name="TextBox 16">
            <a:extLst>
              <a:ext uri="{FF2B5EF4-FFF2-40B4-BE49-F238E27FC236}">
                <a16:creationId xmlns:a16="http://schemas.microsoft.com/office/drawing/2014/main" id="{DF566B39-05D0-4B63-A640-C481D69A32A5}"/>
              </a:ext>
            </a:extLst>
          </p:cNvPr>
          <p:cNvSpPr txBox="1"/>
          <p:nvPr>
            <p:custDataLst>
              <p:tags r:id="rId9"/>
            </p:custDataLst>
          </p:nvPr>
        </p:nvSpPr>
        <p:spPr>
          <a:xfrm>
            <a:off x="439503" y="5353561"/>
            <a:ext cx="184731" cy="646331"/>
          </a:xfrm>
          <a:prstGeom prst="rect">
            <a:avLst/>
          </a:prstGeom>
          <a:noFill/>
        </p:spPr>
        <p:txBody>
          <a:bodyPr wrap="none" rtlCol="0">
            <a:spAutoFit/>
          </a:bodyPr>
          <a:lstStyle/>
          <a:p>
            <a:endParaRPr lang="fr-FR" dirty="0"/>
          </a:p>
          <a:p>
            <a:endParaRPr lang="fr-FR" dirty="0"/>
          </a:p>
        </p:txBody>
      </p:sp>
      <p:sp>
        <p:nvSpPr>
          <p:cNvPr id="18" name="Rectangle 17">
            <a:extLst>
              <a:ext uri="{FF2B5EF4-FFF2-40B4-BE49-F238E27FC236}">
                <a16:creationId xmlns:a16="http://schemas.microsoft.com/office/drawing/2014/main" id="{5F6C798B-DF8F-4067-BA04-7C9907B8A4E7}"/>
              </a:ext>
            </a:extLst>
          </p:cNvPr>
          <p:cNvSpPr/>
          <p:nvPr>
            <p:custDataLst>
              <p:tags r:id="rId10"/>
            </p:custDataLst>
          </p:nvPr>
        </p:nvSpPr>
        <p:spPr>
          <a:xfrm>
            <a:off x="7029634" y="2004886"/>
            <a:ext cx="4938039" cy="40037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000000"/>
              </a:buClr>
            </a:pPr>
            <a:r>
              <a:rPr lang="fr-FR" sz="1400" b="1" u="sng" dirty="0">
                <a:solidFill>
                  <a:schemeClr val="tx1"/>
                </a:solidFill>
                <a:latin typeface="Brandon Grotesque Regular" panose="020B0503020203060202" pitchFamily="34" charset="0"/>
                <a:cs typeface="Calibri"/>
              </a:rPr>
              <a:t>Pourquoi l'utiliseriez-vous ?</a:t>
            </a:r>
          </a:p>
          <a:p>
            <a:pPr marL="285750" indent="-285750" algn="ctr">
              <a:buClr>
                <a:srgbClr val="000000"/>
              </a:buClr>
              <a:buFont typeface="Arial" panose="020B0604020202020204" pitchFamily="34" charset="0"/>
              <a:buChar char="•"/>
            </a:pPr>
            <a:endParaRPr lang="fr-FR" sz="1400" b="1" u="sng" dirty="0">
              <a:solidFill>
                <a:schemeClr val="tx1"/>
              </a:solidFill>
              <a:latin typeface="Brandon Grotesque Regular" panose="020B0503020203060202" pitchFamily="34" charset="0"/>
              <a:cs typeface="Calibri"/>
            </a:endParaRPr>
          </a:p>
          <a:p>
            <a:pPr marL="285750" indent="-285750">
              <a:lnSpc>
                <a:spcPct val="107000"/>
              </a:lnSpc>
              <a:spcAft>
                <a:spcPts val="800"/>
              </a:spcAft>
              <a:buFont typeface="Arial" panose="020B0604020202020204" pitchFamily="34" charset="0"/>
              <a:buChar char="•"/>
            </a:pPr>
            <a:r>
              <a:rPr lang="fr-FR" sz="1400" b="1"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C'est un deuxième niveau de sécurité pour votre portefeuille BTC.</a:t>
            </a:r>
            <a:endPar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Un voleur devra maintenant voler votre </a:t>
            </a:r>
            <a:r>
              <a:rPr lang="fr-FR" sz="1400" dirty="0">
                <a:solidFill>
                  <a:schemeClr val="tx1"/>
                </a:solidFill>
                <a:latin typeface="Brandon Grotesque Regular" panose="020B0503020203060202"/>
                <a:ea typeface="Calibri" panose="020F0502020204030204" pitchFamily="34" charset="0"/>
                <a:cs typeface="Times New Roman" panose="02020603050405020304" pitchFamily="18" charset="0"/>
              </a:rPr>
              <a:t>clé privé</a:t>
            </a:r>
            <a:r>
              <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 et la </a:t>
            </a:r>
            <a:r>
              <a:rPr lang="fr-FR" sz="1400" dirty="0" err="1">
                <a:solidFill>
                  <a:schemeClr val="tx1"/>
                </a:solidFill>
                <a:effectLst/>
                <a:latin typeface="Brandon Grotesque Regular" panose="020B0503020203060202"/>
                <a:ea typeface="Calibri" panose="020F0502020204030204" pitchFamily="34" charset="0"/>
                <a:cs typeface="Times New Roman" panose="02020603050405020304" pitchFamily="18" charset="0"/>
              </a:rPr>
              <a:t>passhrase</a:t>
            </a:r>
            <a:endPar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Comme vous allez les stocker dans deux lieux géographiques différents, il est désormais très difficile de le faire.</a:t>
            </a:r>
          </a:p>
          <a:p>
            <a:pPr>
              <a:lnSpc>
                <a:spcPct val="107000"/>
              </a:lnSpc>
              <a:spcAft>
                <a:spcPts val="800"/>
              </a:spcAft>
            </a:pPr>
            <a:r>
              <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De plus, l'attaque physique peut être atténuée en donnant le compte N°1 dans lequel vous ne détenez qu'une petite quantité de BTC. </a:t>
            </a:r>
          </a:p>
          <a:p>
            <a:pPr marL="285750" indent="-285750">
              <a:lnSpc>
                <a:spcPct val="107000"/>
              </a:lnSpc>
              <a:spcAft>
                <a:spcPts val="800"/>
              </a:spcAft>
              <a:buFont typeface="Arial" panose="020B0604020202020204" pitchFamily="34" charset="0"/>
              <a:buChar char="•"/>
            </a:pPr>
            <a:r>
              <a:rPr lang="fr-FR" sz="1400" b="1"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Créer un portefeuille illimité en plus d'une clé privée.</a:t>
            </a:r>
            <a:endPar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Vous pouvez stocker une clé privée familiale et créer un nouveau portefeuille pour chaque enfant. </a:t>
            </a:r>
          </a:p>
          <a:p>
            <a:pPr marL="285750" indent="-285750">
              <a:lnSpc>
                <a:spcPct val="107000"/>
              </a:lnSpc>
              <a:spcAft>
                <a:spcPts val="800"/>
              </a:spcAft>
              <a:buFont typeface="Arial" panose="020B0604020202020204" pitchFamily="34" charset="0"/>
              <a:buChar char="•"/>
            </a:pPr>
            <a:r>
              <a:rPr lang="fr-FR" sz="1400" b="1"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Si vous pouvez vous souvenir de la </a:t>
            </a:r>
            <a:r>
              <a:rPr lang="fr-FR" sz="1400" b="1" dirty="0" err="1">
                <a:solidFill>
                  <a:schemeClr val="tx1"/>
                </a:solidFill>
                <a:effectLst/>
                <a:latin typeface="Brandon Grotesque Regular" panose="020B0503020203060202"/>
                <a:ea typeface="Calibri" panose="020F0502020204030204" pitchFamily="34" charset="0"/>
                <a:cs typeface="Times New Roman" panose="02020603050405020304" pitchFamily="18" charset="0"/>
              </a:rPr>
              <a:t>passphrase</a:t>
            </a:r>
            <a:r>
              <a:rPr lang="fr-FR" sz="1400" b="1" dirty="0">
                <a:solidFill>
                  <a:schemeClr val="tx1"/>
                </a:solidFill>
                <a:effectLst/>
                <a:latin typeface="Brandon Grotesque Regular" panose="020B0503020203060202"/>
                <a:ea typeface="Calibri" panose="020F0502020204030204" pitchFamily="34" charset="0"/>
                <a:cs typeface="Times New Roman" panose="02020603050405020304" pitchFamily="18" charset="0"/>
              </a:rPr>
              <a:t>,</a:t>
            </a:r>
          </a:p>
          <a:p>
            <a:pPr>
              <a:lnSpc>
                <a:spcPct val="107000"/>
              </a:lnSpc>
              <a:spcAft>
                <a:spcPts val="800"/>
              </a:spcAft>
            </a:pPr>
            <a:r>
              <a:rPr lang="fr-FR" sz="1400" dirty="0">
                <a:solidFill>
                  <a:schemeClr val="tx1"/>
                </a:solidFill>
                <a:latin typeface="Brandon Grotesque Regular" panose="020B0503020203060202"/>
                <a:ea typeface="Calibri" panose="020F0502020204030204" pitchFamily="34" charset="0"/>
                <a:cs typeface="Times New Roman" panose="02020603050405020304" pitchFamily="18" charset="0"/>
              </a:rPr>
              <a:t>Ce qui permet de ce déplacer plus facilement avec de large somme</a:t>
            </a:r>
            <a:endParaRPr lang="fr-FR" sz="1400" dirty="0">
              <a:solidFill>
                <a:schemeClr val="tx1"/>
              </a:solidFill>
              <a:effectLst/>
              <a:latin typeface="Brandon Grotesque Regular" panose="020B0503020203060202"/>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CB57E91-242A-4A49-B581-57F5BDE3CABE}"/>
              </a:ext>
            </a:extLst>
          </p:cNvPr>
          <p:cNvSpPr/>
          <p:nvPr>
            <p:custDataLst>
              <p:tags r:id="rId11"/>
            </p:custDataLst>
          </p:nvPr>
        </p:nvSpPr>
        <p:spPr>
          <a:xfrm>
            <a:off x="439503" y="282072"/>
            <a:ext cx="4222092" cy="377026"/>
          </a:xfrm>
          <a:prstGeom prst="rect">
            <a:avLst/>
          </a:prstGeom>
          <a:noFill/>
          <a:ln>
            <a:noFill/>
          </a:ln>
        </p:spPr>
        <p:txBody>
          <a:bodyPr spcFirstLastPara="1" vert="horz" wrap="square" lIns="68575" tIns="34275" rIns="68575" bIns="34275" rtlCol="0" anchor="ctr" anchorCtr="0">
            <a:noAutofit/>
          </a:bodyPr>
          <a:lstStyle/>
          <a:p>
            <a:pPr>
              <a:lnSpc>
                <a:spcPct val="90000"/>
              </a:lnSpc>
              <a:buClr>
                <a:schemeClr val="dk1"/>
              </a:buClr>
              <a:buSzPts val="1800"/>
            </a:pPr>
            <a:r>
              <a:rPr lang="fr-FR" sz="2000" u="sng" dirty="0">
                <a:solidFill>
                  <a:schemeClr val="dk1"/>
                </a:solidFill>
                <a:latin typeface="Brandon Grotesque Medium" panose="020B0603020203060202" pitchFamily="34" charset="0"/>
                <a:ea typeface="+mj-ea"/>
                <a:cs typeface="Calibri"/>
              </a:rPr>
              <a:t>2 . Portefeuille physique+ </a:t>
            </a:r>
            <a:r>
              <a:rPr lang="fr-FR" sz="2000" u="sng" dirty="0" err="1">
                <a:solidFill>
                  <a:schemeClr val="dk1"/>
                </a:solidFill>
                <a:latin typeface="Brandon Grotesque Medium" panose="020B0603020203060202" pitchFamily="34" charset="0"/>
                <a:ea typeface="+mj-ea"/>
                <a:cs typeface="Calibri"/>
              </a:rPr>
              <a:t>Passphrase</a:t>
            </a:r>
            <a:endParaRPr lang="fr-FR" sz="2000" u="sng" dirty="0">
              <a:solidFill>
                <a:schemeClr val="dk1"/>
              </a:solidFill>
              <a:latin typeface="Brandon Grotesque Medium" panose="020B0603020203060202" pitchFamily="34" charset="0"/>
              <a:ea typeface="+mj-ea"/>
              <a:cs typeface="Calibri"/>
            </a:endParaRPr>
          </a:p>
        </p:txBody>
      </p:sp>
      <p:sp>
        <p:nvSpPr>
          <p:cNvPr id="12" name="Date Placeholder 11">
            <a:extLst>
              <a:ext uri="{FF2B5EF4-FFF2-40B4-BE49-F238E27FC236}">
                <a16:creationId xmlns:a16="http://schemas.microsoft.com/office/drawing/2014/main" id="{E1D691DF-EBF7-4F5E-B6EE-F01597081A06}"/>
              </a:ext>
            </a:extLst>
          </p:cNvPr>
          <p:cNvSpPr>
            <a:spLocks noGrp="1"/>
          </p:cNvSpPr>
          <p:nvPr>
            <p:ph type="dt" sz="half" idx="10"/>
            <p:custDataLst>
              <p:tags r:id="rId12"/>
            </p:custDataLst>
          </p:nvPr>
        </p:nvSpPr>
        <p:spPr/>
        <p:txBody>
          <a:bodyPr/>
          <a:lstStyle/>
          <a:p>
            <a:fld id="{55A26387-A4BE-4113-9EFE-F865A6C23EC6}" type="datetime1">
              <a:rPr lang="fr-FR" smtClean="0"/>
              <a:t>14/08/2020</a:t>
            </a:fld>
            <a:endParaRPr lang="fr-FR"/>
          </a:p>
        </p:txBody>
      </p:sp>
      <p:sp>
        <p:nvSpPr>
          <p:cNvPr id="16" name="Slide Number Placeholder 15">
            <a:extLst>
              <a:ext uri="{FF2B5EF4-FFF2-40B4-BE49-F238E27FC236}">
                <a16:creationId xmlns:a16="http://schemas.microsoft.com/office/drawing/2014/main" id="{8FF2186D-DB89-4E6C-97EB-3B1D86F9933A}"/>
              </a:ext>
            </a:extLst>
          </p:cNvPr>
          <p:cNvSpPr>
            <a:spLocks noGrp="1"/>
          </p:cNvSpPr>
          <p:nvPr>
            <p:ph type="sldNum" sz="quarter" idx="12"/>
            <p:custDataLst>
              <p:tags r:id="rId13"/>
            </p:custDataLst>
          </p:nvPr>
        </p:nvSpPr>
        <p:spPr/>
        <p:txBody>
          <a:bodyPr/>
          <a:lstStyle/>
          <a:p>
            <a:fld id="{1301DCDB-DFCD-4CA5-A00D-F5B316959578}" type="slidenum">
              <a:rPr lang="fr-FR" smtClean="0"/>
              <a:t>5</a:t>
            </a:fld>
            <a:endParaRPr lang="fr-FR"/>
          </a:p>
        </p:txBody>
      </p:sp>
      <p:sp>
        <p:nvSpPr>
          <p:cNvPr id="23" name="Espace réservé du pied de page 1">
            <a:extLst>
              <a:ext uri="{FF2B5EF4-FFF2-40B4-BE49-F238E27FC236}">
                <a16:creationId xmlns:a16="http://schemas.microsoft.com/office/drawing/2014/main" id="{1A327513-BE19-4F7A-84E3-1F0E6E7FFC6D}"/>
              </a:ext>
            </a:extLst>
          </p:cNvPr>
          <p:cNvSpPr>
            <a:spLocks noGrp="1"/>
          </p:cNvSpPr>
          <p:nvPr>
            <p:ph type="ftr" idx="11"/>
            <p:custDataLst>
              <p:tags r:id="rId14"/>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8">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22" name="Picture 21" descr="A close up of a sign&#10;&#10;Description automatically generated">
            <a:extLst>
              <a:ext uri="{FF2B5EF4-FFF2-40B4-BE49-F238E27FC236}">
                <a16:creationId xmlns:a16="http://schemas.microsoft.com/office/drawing/2014/main" id="{6A826817-8903-4234-94D5-28AE3AC8F1B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7134782">
            <a:off x="2768130" y="5068112"/>
            <a:ext cx="549159" cy="1576242"/>
          </a:xfrm>
          <a:prstGeom prst="rect">
            <a:avLst/>
          </a:prstGeom>
        </p:spPr>
      </p:pic>
      <p:pic>
        <p:nvPicPr>
          <p:cNvPr id="24" name="Picture 23" descr="A picture containing lamp&#10;&#10;Description automatically generated">
            <a:extLst>
              <a:ext uri="{FF2B5EF4-FFF2-40B4-BE49-F238E27FC236}">
                <a16:creationId xmlns:a16="http://schemas.microsoft.com/office/drawing/2014/main" id="{BF3EF44E-1E9A-4A7E-980F-73C38D66521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7266126">
            <a:off x="1303631" y="5062489"/>
            <a:ext cx="924970" cy="1228476"/>
          </a:xfrm>
          <a:prstGeom prst="rect">
            <a:avLst/>
          </a:prstGeom>
        </p:spPr>
      </p:pic>
      <p:pic>
        <p:nvPicPr>
          <p:cNvPr id="25" name="Image 29">
            <a:extLst>
              <a:ext uri="{FF2B5EF4-FFF2-40B4-BE49-F238E27FC236}">
                <a16:creationId xmlns:a16="http://schemas.microsoft.com/office/drawing/2014/main" id="{DBCD4433-C181-434D-9ED9-AFCCA9151C69}"/>
              </a:ext>
            </a:extLst>
          </p:cNvPr>
          <p:cNvPicPr>
            <a:picLocks noChangeAspect="1"/>
          </p:cNvPicPr>
          <p:nvPr>
            <p:custDataLst>
              <p:tags r:id="rId15"/>
            </p:custDataLst>
          </p:nvPr>
        </p:nvPicPr>
        <p:blipFill rotWithShape="1">
          <a:blip r:embed="rId21"/>
          <a:srcRect r="3387" b="8671"/>
          <a:stretch/>
        </p:blipFill>
        <p:spPr>
          <a:xfrm>
            <a:off x="1592667" y="4114185"/>
            <a:ext cx="3503056" cy="1270923"/>
          </a:xfrm>
          <a:prstGeom prst="rect">
            <a:avLst/>
          </a:prstGeom>
        </p:spPr>
      </p:pic>
      <p:sp>
        <p:nvSpPr>
          <p:cNvPr id="4" name="TextBox 3">
            <a:extLst>
              <a:ext uri="{FF2B5EF4-FFF2-40B4-BE49-F238E27FC236}">
                <a16:creationId xmlns:a16="http://schemas.microsoft.com/office/drawing/2014/main" id="{050887A4-CBD5-41E2-8023-D3AE6018DF47}"/>
              </a:ext>
            </a:extLst>
          </p:cNvPr>
          <p:cNvSpPr txBox="1"/>
          <p:nvPr/>
        </p:nvSpPr>
        <p:spPr>
          <a:xfrm>
            <a:off x="2338560" y="4468391"/>
            <a:ext cx="2259569" cy="523220"/>
          </a:xfrm>
          <a:prstGeom prst="rect">
            <a:avLst/>
          </a:prstGeom>
          <a:noFill/>
        </p:spPr>
        <p:txBody>
          <a:bodyPr wrap="square" rtlCol="0">
            <a:spAutoFit/>
          </a:bodyPr>
          <a:lstStyle/>
          <a:p>
            <a:r>
              <a:rPr lang="en-US" sz="1400" dirty="0">
                <a:latin typeface="Brandon Grotesque Regular" panose="020B0503020203060202" pitchFamily="34" charset="0"/>
              </a:rPr>
              <a:t>Nous </a:t>
            </a:r>
            <a:r>
              <a:rPr lang="en-US" sz="1400" dirty="0" err="1">
                <a:latin typeface="Brandon Grotesque Regular" panose="020B0503020203060202" pitchFamily="34" charset="0"/>
              </a:rPr>
              <a:t>allons</a:t>
            </a:r>
            <a:r>
              <a:rPr lang="en-US" sz="1400" dirty="0">
                <a:latin typeface="Brandon Grotesque Regular" panose="020B0503020203060202" pitchFamily="34" charset="0"/>
              </a:rPr>
              <a:t> </a:t>
            </a:r>
            <a:r>
              <a:rPr lang="en-US" sz="1400" dirty="0" err="1">
                <a:latin typeface="Brandon Grotesque Regular" panose="020B0503020203060202" pitchFamily="34" charset="0"/>
              </a:rPr>
              <a:t>approfondir</a:t>
            </a:r>
            <a:r>
              <a:rPr lang="en-US" sz="1400" dirty="0">
                <a:latin typeface="Brandon Grotesque Regular" panose="020B0503020203060202" pitchFamily="34" charset="0"/>
              </a:rPr>
              <a:t> le </a:t>
            </a:r>
            <a:r>
              <a:rPr lang="en-US" sz="1400" dirty="0" err="1">
                <a:latin typeface="Brandon Grotesque Regular" panose="020B0503020203060202" pitchFamily="34" charset="0"/>
              </a:rPr>
              <a:t>sujet</a:t>
            </a:r>
            <a:r>
              <a:rPr lang="en-US" sz="1400" dirty="0">
                <a:latin typeface="Brandon Grotesque Regular" panose="020B0503020203060202" pitchFamily="34" charset="0"/>
              </a:rPr>
              <a:t> dans </a:t>
            </a:r>
            <a:r>
              <a:rPr lang="en-US" sz="1400" dirty="0" err="1">
                <a:latin typeface="Brandon Grotesque Regular" panose="020B0503020203060202" pitchFamily="34" charset="0"/>
              </a:rPr>
              <a:t>une</a:t>
            </a:r>
            <a:r>
              <a:rPr lang="en-US" sz="1400" dirty="0">
                <a:latin typeface="Brandon Grotesque Regular" panose="020B0503020203060202" pitchFamily="34" charset="0"/>
              </a:rPr>
              <a:t> future lesson. </a:t>
            </a:r>
          </a:p>
        </p:txBody>
      </p:sp>
    </p:spTree>
    <p:extLst>
      <p:ext uri="{BB962C8B-B14F-4D97-AF65-F5344CB8AC3E}">
        <p14:creationId xmlns:p14="http://schemas.microsoft.com/office/powerpoint/2010/main" val="429190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26CD07-7633-49DA-A29B-6ABC7B1A9672}"/>
              </a:ext>
            </a:extLst>
          </p:cNvPr>
          <p:cNvSpPr/>
          <p:nvPr>
            <p:custDataLst>
              <p:tags r:id="rId1"/>
            </p:custDataLst>
          </p:nvPr>
        </p:nvSpPr>
        <p:spPr>
          <a:xfrm>
            <a:off x="432463" y="2561738"/>
            <a:ext cx="6648315" cy="1063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6E34B67-9C07-412E-A92E-BD46BFD39866}"/>
              </a:ext>
            </a:extLst>
          </p:cNvPr>
          <p:cNvSpPr>
            <a:spLocks noGrp="1"/>
          </p:cNvSpPr>
          <p:nvPr>
            <p:ph idx="1"/>
            <p:custDataLst>
              <p:tags r:id="rId2"/>
            </p:custDataLst>
          </p:nvPr>
        </p:nvSpPr>
        <p:spPr>
          <a:xfrm>
            <a:off x="432464" y="123748"/>
            <a:ext cx="9819870" cy="585903"/>
          </a:xfrm>
          <a:noFill/>
          <a:ln>
            <a:noFill/>
          </a:ln>
        </p:spPr>
        <p:txBody>
          <a:bodyPr spcFirstLastPara="1" vert="horz" wrap="square" lIns="68575" tIns="34275" rIns="68575" bIns="34275" rtlCol="0" anchor="ctr" anchorCtr="0">
            <a:noAutofit/>
          </a:bodyPr>
          <a:lstStyle/>
          <a:p>
            <a:pPr marL="0">
              <a:spcBef>
                <a:spcPts val="0"/>
              </a:spcBef>
              <a:buClr>
                <a:schemeClr val="dk1"/>
              </a:buClr>
              <a:buSzPts val="1800"/>
              <a:buNone/>
            </a:pPr>
            <a:r>
              <a:rPr lang="fr-FR" sz="2000" u="sng" dirty="0">
                <a:solidFill>
                  <a:schemeClr val="dk1"/>
                </a:solidFill>
                <a:latin typeface="Brandon Grotesque Medium" panose="020B0603020203060202" pitchFamily="34" charset="0"/>
                <a:ea typeface="+mj-ea"/>
                <a:cs typeface="Calibri"/>
              </a:rPr>
              <a:t>3. Portefeuille Multi-Signatures</a:t>
            </a:r>
          </a:p>
        </p:txBody>
      </p:sp>
      <p:pic>
        <p:nvPicPr>
          <p:cNvPr id="4" name="Picture 3">
            <a:extLst>
              <a:ext uri="{FF2B5EF4-FFF2-40B4-BE49-F238E27FC236}">
                <a16:creationId xmlns:a16="http://schemas.microsoft.com/office/drawing/2014/main" id="{D886BF07-793A-41D3-B47E-40CAD9C99969}"/>
              </a:ext>
            </a:extLst>
          </p:cNvPr>
          <p:cNvPicPr>
            <a:picLocks noChangeAspect="1"/>
          </p:cNvPicPr>
          <p:nvPr>
            <p:custDataLst>
              <p:tags r:id="rId3"/>
            </p:custDataLst>
          </p:nvPr>
        </p:nvPicPr>
        <p:blipFill rotWithShape="1">
          <a:blip r:embed="rId34">
            <a:extLst>
              <a:ext uri="{28A0092B-C50C-407E-A947-70E740481C1C}">
                <a14:useLocalDpi xmlns:a14="http://schemas.microsoft.com/office/drawing/2010/main" val="0"/>
              </a:ext>
            </a:extLst>
          </a:blip>
          <a:srcRect t="19343"/>
          <a:stretch/>
        </p:blipFill>
        <p:spPr>
          <a:xfrm>
            <a:off x="2178858" y="2657818"/>
            <a:ext cx="995055" cy="802575"/>
          </a:xfrm>
          <a:prstGeom prst="rect">
            <a:avLst/>
          </a:prstGeom>
        </p:spPr>
      </p:pic>
      <p:pic>
        <p:nvPicPr>
          <p:cNvPr id="5" name="Picture 4">
            <a:extLst>
              <a:ext uri="{FF2B5EF4-FFF2-40B4-BE49-F238E27FC236}">
                <a16:creationId xmlns:a16="http://schemas.microsoft.com/office/drawing/2014/main" id="{A61003D6-C4F4-4B41-A7DD-045CFEE474B0}"/>
              </a:ext>
            </a:extLst>
          </p:cNvPr>
          <p:cNvPicPr>
            <a:picLocks noChangeAspect="1"/>
          </p:cNvPicPr>
          <p:nvPr>
            <p:custDataLst>
              <p:tags r:id="rId4"/>
            </p:custDataLst>
          </p:nvPr>
        </p:nvPicPr>
        <p:blipFill>
          <a:blip r:embed="rId35">
            <a:extLst>
              <a:ext uri="{28A0092B-C50C-407E-A947-70E740481C1C}">
                <a14:useLocalDpi xmlns:a14="http://schemas.microsoft.com/office/drawing/2010/main" val="0"/>
              </a:ext>
            </a:extLst>
          </a:blip>
          <a:stretch>
            <a:fillRect/>
          </a:stretch>
        </p:blipFill>
        <p:spPr>
          <a:xfrm>
            <a:off x="634357" y="2633371"/>
            <a:ext cx="899114" cy="584775"/>
          </a:xfrm>
          <a:prstGeom prst="rect">
            <a:avLst/>
          </a:prstGeom>
        </p:spPr>
      </p:pic>
      <p:pic>
        <p:nvPicPr>
          <p:cNvPr id="6" name="Picture 5">
            <a:extLst>
              <a:ext uri="{FF2B5EF4-FFF2-40B4-BE49-F238E27FC236}">
                <a16:creationId xmlns:a16="http://schemas.microsoft.com/office/drawing/2014/main" id="{0E485E02-28CC-4729-A820-0673920472FB}"/>
              </a:ext>
            </a:extLst>
          </p:cNvPr>
          <p:cNvPicPr>
            <a:picLocks noChangeAspect="1"/>
          </p:cNvPicPr>
          <p:nvPr>
            <p:custDataLst>
              <p:tags r:id="rId5"/>
            </p:custDataLst>
          </p:nvPr>
        </p:nvPicPr>
        <p:blipFill>
          <a:blip r:embed="rId35">
            <a:extLst>
              <a:ext uri="{28A0092B-C50C-407E-A947-70E740481C1C}">
                <a14:useLocalDpi xmlns:a14="http://schemas.microsoft.com/office/drawing/2010/main" val="0"/>
              </a:ext>
            </a:extLst>
          </a:blip>
          <a:stretch>
            <a:fillRect/>
          </a:stretch>
        </p:blipFill>
        <p:spPr>
          <a:xfrm>
            <a:off x="3820197" y="2629848"/>
            <a:ext cx="899114" cy="584775"/>
          </a:xfrm>
          <a:prstGeom prst="rect">
            <a:avLst/>
          </a:prstGeom>
        </p:spPr>
      </p:pic>
      <p:sp>
        <p:nvSpPr>
          <p:cNvPr id="8" name="Rectangle 7">
            <a:extLst>
              <a:ext uri="{FF2B5EF4-FFF2-40B4-BE49-F238E27FC236}">
                <a16:creationId xmlns:a16="http://schemas.microsoft.com/office/drawing/2014/main" id="{9E0C4B7B-85BE-4474-B483-170ED9F91A29}"/>
              </a:ext>
            </a:extLst>
          </p:cNvPr>
          <p:cNvSpPr/>
          <p:nvPr>
            <p:custDataLst>
              <p:tags r:id="rId6"/>
            </p:custDataLst>
          </p:nvPr>
        </p:nvSpPr>
        <p:spPr>
          <a:xfrm>
            <a:off x="1737677" y="2749040"/>
            <a:ext cx="448828" cy="584775"/>
          </a:xfrm>
          <a:prstGeom prst="rect">
            <a:avLst/>
          </a:prstGeom>
        </p:spPr>
        <p:txBody>
          <a:bodyPr wrap="square">
            <a:spAutoFit/>
          </a:bodyPr>
          <a:lstStyle/>
          <a:p>
            <a:r>
              <a:rPr lang="en-GB" sz="3200" dirty="0"/>
              <a:t>+</a:t>
            </a:r>
          </a:p>
        </p:txBody>
      </p:sp>
      <p:sp>
        <p:nvSpPr>
          <p:cNvPr id="9" name="Rectangle 8">
            <a:extLst>
              <a:ext uri="{FF2B5EF4-FFF2-40B4-BE49-F238E27FC236}">
                <a16:creationId xmlns:a16="http://schemas.microsoft.com/office/drawing/2014/main" id="{22B47523-ADE3-4E74-816F-8DF878985891}"/>
              </a:ext>
            </a:extLst>
          </p:cNvPr>
          <p:cNvSpPr/>
          <p:nvPr>
            <p:custDataLst>
              <p:tags r:id="rId7"/>
            </p:custDataLst>
          </p:nvPr>
        </p:nvSpPr>
        <p:spPr>
          <a:xfrm>
            <a:off x="3272816" y="2748209"/>
            <a:ext cx="448828" cy="584775"/>
          </a:xfrm>
          <a:prstGeom prst="rect">
            <a:avLst/>
          </a:prstGeom>
        </p:spPr>
        <p:txBody>
          <a:bodyPr wrap="square">
            <a:spAutoFit/>
          </a:bodyPr>
          <a:lstStyle/>
          <a:p>
            <a:r>
              <a:rPr lang="en-GB" sz="3200" dirty="0"/>
              <a:t>+</a:t>
            </a:r>
          </a:p>
        </p:txBody>
      </p:sp>
      <p:sp>
        <p:nvSpPr>
          <p:cNvPr id="10" name="TextBox 9">
            <a:extLst>
              <a:ext uri="{FF2B5EF4-FFF2-40B4-BE49-F238E27FC236}">
                <a16:creationId xmlns:a16="http://schemas.microsoft.com/office/drawing/2014/main" id="{D90A6163-77E6-4080-AF02-DEE39E83229B}"/>
              </a:ext>
            </a:extLst>
          </p:cNvPr>
          <p:cNvSpPr txBox="1"/>
          <p:nvPr>
            <p:custDataLst>
              <p:tags r:id="rId8"/>
            </p:custDataLst>
          </p:nvPr>
        </p:nvSpPr>
        <p:spPr>
          <a:xfrm>
            <a:off x="4940000" y="2613513"/>
            <a:ext cx="439544" cy="707886"/>
          </a:xfrm>
          <a:prstGeom prst="rect">
            <a:avLst/>
          </a:prstGeom>
          <a:noFill/>
        </p:spPr>
        <p:txBody>
          <a:bodyPr wrap="square" rtlCol="0">
            <a:spAutoFit/>
          </a:bodyPr>
          <a:lstStyle/>
          <a:p>
            <a:r>
              <a:rPr lang="en-GB" sz="4000" dirty="0"/>
              <a:t>=</a:t>
            </a:r>
          </a:p>
        </p:txBody>
      </p:sp>
      <p:sp>
        <p:nvSpPr>
          <p:cNvPr id="11" name="TextBox 10">
            <a:extLst>
              <a:ext uri="{FF2B5EF4-FFF2-40B4-BE49-F238E27FC236}">
                <a16:creationId xmlns:a16="http://schemas.microsoft.com/office/drawing/2014/main" id="{6E84F57F-E1AE-405E-902E-BB61892AC4B8}"/>
              </a:ext>
            </a:extLst>
          </p:cNvPr>
          <p:cNvSpPr txBox="1"/>
          <p:nvPr>
            <p:custDataLst>
              <p:tags r:id="rId9"/>
            </p:custDataLst>
          </p:nvPr>
        </p:nvSpPr>
        <p:spPr>
          <a:xfrm>
            <a:off x="5639956" y="2823775"/>
            <a:ext cx="1568209" cy="584775"/>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en-GB" dirty="0"/>
              <a:t>“ 2/3 Wallet” </a:t>
            </a:r>
          </a:p>
        </p:txBody>
      </p:sp>
      <p:sp>
        <p:nvSpPr>
          <p:cNvPr id="12" name="TextBox 11">
            <a:extLst>
              <a:ext uri="{FF2B5EF4-FFF2-40B4-BE49-F238E27FC236}">
                <a16:creationId xmlns:a16="http://schemas.microsoft.com/office/drawing/2014/main" id="{02415D2D-232E-4F2B-9721-B915AD250B5A}"/>
              </a:ext>
            </a:extLst>
          </p:cNvPr>
          <p:cNvSpPr txBox="1"/>
          <p:nvPr>
            <p:custDataLst>
              <p:tags r:id="rId10"/>
            </p:custDataLst>
          </p:nvPr>
        </p:nvSpPr>
        <p:spPr>
          <a:xfrm>
            <a:off x="761869" y="3350003"/>
            <a:ext cx="630429" cy="276999"/>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en-GB" dirty="0"/>
              <a:t>Wallet 1</a:t>
            </a:r>
          </a:p>
        </p:txBody>
      </p:sp>
      <p:sp>
        <p:nvSpPr>
          <p:cNvPr id="13" name="TextBox 12">
            <a:extLst>
              <a:ext uri="{FF2B5EF4-FFF2-40B4-BE49-F238E27FC236}">
                <a16:creationId xmlns:a16="http://schemas.microsoft.com/office/drawing/2014/main" id="{042935AF-21DA-46CD-8CE3-D17677E0AFE1}"/>
              </a:ext>
            </a:extLst>
          </p:cNvPr>
          <p:cNvSpPr txBox="1"/>
          <p:nvPr>
            <p:custDataLst>
              <p:tags r:id="rId11"/>
            </p:custDataLst>
          </p:nvPr>
        </p:nvSpPr>
        <p:spPr>
          <a:xfrm>
            <a:off x="2276072" y="3360924"/>
            <a:ext cx="656077" cy="276999"/>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en-GB" dirty="0"/>
              <a:t>Wallet 2</a:t>
            </a:r>
          </a:p>
        </p:txBody>
      </p:sp>
      <p:sp>
        <p:nvSpPr>
          <p:cNvPr id="14" name="TextBox 13">
            <a:extLst>
              <a:ext uri="{FF2B5EF4-FFF2-40B4-BE49-F238E27FC236}">
                <a16:creationId xmlns:a16="http://schemas.microsoft.com/office/drawing/2014/main" id="{A9137D59-CA14-4AAD-B8BD-5CF7CC9F5F40}"/>
              </a:ext>
            </a:extLst>
          </p:cNvPr>
          <p:cNvSpPr txBox="1"/>
          <p:nvPr>
            <p:custDataLst>
              <p:tags r:id="rId12"/>
            </p:custDataLst>
          </p:nvPr>
        </p:nvSpPr>
        <p:spPr>
          <a:xfrm>
            <a:off x="3995937" y="3348516"/>
            <a:ext cx="659283" cy="276999"/>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en-GB" dirty="0"/>
              <a:t>Wallet 3</a:t>
            </a:r>
          </a:p>
        </p:txBody>
      </p:sp>
      <p:sp>
        <p:nvSpPr>
          <p:cNvPr id="15" name="TextBox 14">
            <a:extLst>
              <a:ext uri="{FF2B5EF4-FFF2-40B4-BE49-F238E27FC236}">
                <a16:creationId xmlns:a16="http://schemas.microsoft.com/office/drawing/2014/main" id="{1F08A470-3B78-437A-91D9-AFF28C436A42}"/>
              </a:ext>
            </a:extLst>
          </p:cNvPr>
          <p:cNvSpPr txBox="1"/>
          <p:nvPr>
            <p:custDataLst>
              <p:tags r:id="rId13"/>
            </p:custDataLst>
          </p:nvPr>
        </p:nvSpPr>
        <p:spPr>
          <a:xfrm>
            <a:off x="5900773" y="3366262"/>
            <a:ext cx="665695" cy="276999"/>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en-GB" dirty="0"/>
              <a:t>Wallet 4</a:t>
            </a:r>
          </a:p>
        </p:txBody>
      </p:sp>
      <p:sp>
        <p:nvSpPr>
          <p:cNvPr id="16" name="TextBox 15">
            <a:extLst>
              <a:ext uri="{FF2B5EF4-FFF2-40B4-BE49-F238E27FC236}">
                <a16:creationId xmlns:a16="http://schemas.microsoft.com/office/drawing/2014/main" id="{E8519547-82FD-45C8-A05E-A1E09BE34E5A}"/>
              </a:ext>
            </a:extLst>
          </p:cNvPr>
          <p:cNvSpPr txBox="1"/>
          <p:nvPr>
            <p:custDataLst>
              <p:tags r:id="rId14"/>
            </p:custDataLst>
          </p:nvPr>
        </p:nvSpPr>
        <p:spPr>
          <a:xfrm>
            <a:off x="403083" y="1138852"/>
            <a:ext cx="10621424" cy="1898600"/>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fr-FR" sz="1400" dirty="0"/>
              <a:t>Une fois le nouveau portefeuille (N°4) créé, il fonctionne comme un portefeuille ordinaire pour recevoir des fonds. Cependant, pour envoyer des BTC, vous devrez signer la transaction non pas avec une clé privée mais avec 2 des clés sur 3 . Peu importe laquelle, mais il en faut 2.</a:t>
            </a:r>
          </a:p>
          <a:p>
            <a:endParaRPr lang="fr-FR" sz="1400" dirty="0"/>
          </a:p>
          <a:p>
            <a:pPr marL="285750" indent="-285750">
              <a:buFontTx/>
              <a:buChar char="-"/>
            </a:pPr>
            <a:r>
              <a:rPr lang="fr-FR" sz="1400" dirty="0"/>
              <a:t>Donc maintenant, si vous venez à perdre un dispositifs, vos fonds seront toujours disponibles en utilisant les deux autres. </a:t>
            </a:r>
          </a:p>
          <a:p>
            <a:pPr marL="285750" indent="-285750">
              <a:buFontTx/>
              <a:buChar char="-"/>
            </a:pPr>
            <a:r>
              <a:rPr lang="fr-FR" sz="1400" dirty="0"/>
              <a:t>En outre, si un voleur a accès à un des dispositifs, il ne pourra avoir accès à aucun fond. Il lui faudra en voler un deuxième.</a:t>
            </a:r>
          </a:p>
        </p:txBody>
      </p:sp>
      <p:sp>
        <p:nvSpPr>
          <p:cNvPr id="17" name="Rectangle 16">
            <a:extLst>
              <a:ext uri="{FF2B5EF4-FFF2-40B4-BE49-F238E27FC236}">
                <a16:creationId xmlns:a16="http://schemas.microsoft.com/office/drawing/2014/main" id="{08199D8B-AF4E-4281-B9DC-876C4C394227}"/>
              </a:ext>
            </a:extLst>
          </p:cNvPr>
          <p:cNvSpPr/>
          <p:nvPr>
            <p:custDataLst>
              <p:tags r:id="rId15"/>
            </p:custDataLst>
          </p:nvPr>
        </p:nvSpPr>
        <p:spPr>
          <a:xfrm>
            <a:off x="449259" y="4978174"/>
            <a:ext cx="6648316" cy="8239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9" name="Picture 18">
            <a:extLst>
              <a:ext uri="{FF2B5EF4-FFF2-40B4-BE49-F238E27FC236}">
                <a16:creationId xmlns:a16="http://schemas.microsoft.com/office/drawing/2014/main" id="{3D80F2E1-0B26-4116-9667-C208D0A5F203}"/>
              </a:ext>
            </a:extLst>
          </p:cNvPr>
          <p:cNvPicPr>
            <a:picLocks noChangeAspect="1"/>
          </p:cNvPicPr>
          <p:nvPr>
            <p:custDataLst>
              <p:tags r:id="rId16"/>
            </p:custDataLst>
          </p:nvPr>
        </p:nvPicPr>
        <p:blipFill>
          <a:blip r:embed="rId35">
            <a:extLst>
              <a:ext uri="{28A0092B-C50C-407E-A947-70E740481C1C}">
                <a14:useLocalDpi xmlns:a14="http://schemas.microsoft.com/office/drawing/2010/main" val="0"/>
              </a:ext>
            </a:extLst>
          </a:blip>
          <a:stretch>
            <a:fillRect/>
          </a:stretch>
        </p:blipFill>
        <p:spPr>
          <a:xfrm>
            <a:off x="1827851" y="5122279"/>
            <a:ext cx="801534" cy="521310"/>
          </a:xfrm>
          <a:prstGeom prst="rect">
            <a:avLst/>
          </a:prstGeom>
        </p:spPr>
      </p:pic>
      <p:sp>
        <p:nvSpPr>
          <p:cNvPr id="22" name="Rectangle 21">
            <a:extLst>
              <a:ext uri="{FF2B5EF4-FFF2-40B4-BE49-F238E27FC236}">
                <a16:creationId xmlns:a16="http://schemas.microsoft.com/office/drawing/2014/main" id="{EA57E13B-A128-4EDC-9613-B1CF19EDE9D5}"/>
              </a:ext>
            </a:extLst>
          </p:cNvPr>
          <p:cNvSpPr/>
          <p:nvPr>
            <p:custDataLst>
              <p:tags r:id="rId17"/>
            </p:custDataLst>
          </p:nvPr>
        </p:nvSpPr>
        <p:spPr>
          <a:xfrm>
            <a:off x="1514171" y="5112068"/>
            <a:ext cx="289654" cy="584775"/>
          </a:xfrm>
          <a:prstGeom prst="rect">
            <a:avLst/>
          </a:prstGeom>
        </p:spPr>
        <p:txBody>
          <a:bodyPr wrap="square">
            <a:spAutoFit/>
          </a:bodyPr>
          <a:lstStyle/>
          <a:p>
            <a:r>
              <a:rPr lang="fr-FR" sz="3200" dirty="0"/>
              <a:t>+</a:t>
            </a:r>
          </a:p>
        </p:txBody>
      </p:sp>
      <p:sp>
        <p:nvSpPr>
          <p:cNvPr id="23" name="TextBox 22">
            <a:extLst>
              <a:ext uri="{FF2B5EF4-FFF2-40B4-BE49-F238E27FC236}">
                <a16:creationId xmlns:a16="http://schemas.microsoft.com/office/drawing/2014/main" id="{F1993025-C134-4933-BA44-C16A378A37AB}"/>
              </a:ext>
            </a:extLst>
          </p:cNvPr>
          <p:cNvSpPr txBox="1"/>
          <p:nvPr>
            <p:custDataLst>
              <p:tags r:id="rId18"/>
            </p:custDataLst>
          </p:nvPr>
        </p:nvSpPr>
        <p:spPr>
          <a:xfrm>
            <a:off x="5714061" y="5112068"/>
            <a:ext cx="283662" cy="707886"/>
          </a:xfrm>
          <a:prstGeom prst="rect">
            <a:avLst/>
          </a:prstGeom>
          <a:noFill/>
        </p:spPr>
        <p:txBody>
          <a:bodyPr wrap="square" rtlCol="0">
            <a:spAutoFit/>
          </a:bodyPr>
          <a:lstStyle/>
          <a:p>
            <a:r>
              <a:rPr lang="fr-FR" sz="4000" dirty="0"/>
              <a:t>=</a:t>
            </a:r>
          </a:p>
        </p:txBody>
      </p:sp>
      <p:sp>
        <p:nvSpPr>
          <p:cNvPr id="24" name="TextBox 23">
            <a:extLst>
              <a:ext uri="{FF2B5EF4-FFF2-40B4-BE49-F238E27FC236}">
                <a16:creationId xmlns:a16="http://schemas.microsoft.com/office/drawing/2014/main" id="{A8B67B73-2621-4356-96EE-AF28AB86E0A9}"/>
              </a:ext>
            </a:extLst>
          </p:cNvPr>
          <p:cNvSpPr txBox="1"/>
          <p:nvPr>
            <p:custDataLst>
              <p:tags r:id="rId19"/>
            </p:custDataLst>
          </p:nvPr>
        </p:nvSpPr>
        <p:spPr>
          <a:xfrm>
            <a:off x="6081236" y="5306470"/>
            <a:ext cx="1110567" cy="257365"/>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fr-FR" dirty="0"/>
              <a:t>3/5 Wallet</a:t>
            </a:r>
          </a:p>
        </p:txBody>
      </p:sp>
      <p:pic>
        <p:nvPicPr>
          <p:cNvPr id="29" name="Picture 28">
            <a:extLst>
              <a:ext uri="{FF2B5EF4-FFF2-40B4-BE49-F238E27FC236}">
                <a16:creationId xmlns:a16="http://schemas.microsoft.com/office/drawing/2014/main" id="{A104D337-4996-4EB2-AF29-167B3088D2D9}"/>
              </a:ext>
            </a:extLst>
          </p:cNvPr>
          <p:cNvPicPr>
            <a:picLocks noChangeAspect="1"/>
          </p:cNvPicPr>
          <p:nvPr>
            <p:custDataLst>
              <p:tags r:id="rId20"/>
            </p:custDataLst>
          </p:nvPr>
        </p:nvPicPr>
        <p:blipFill rotWithShape="1">
          <a:blip r:embed="rId34">
            <a:extLst>
              <a:ext uri="{28A0092B-C50C-407E-A947-70E740481C1C}">
                <a14:useLocalDpi xmlns:a14="http://schemas.microsoft.com/office/drawing/2010/main" val="0"/>
              </a:ext>
            </a:extLst>
          </a:blip>
          <a:srcRect t="19343" b="14249"/>
          <a:stretch/>
        </p:blipFill>
        <p:spPr>
          <a:xfrm>
            <a:off x="547188" y="5038341"/>
            <a:ext cx="1037812" cy="689186"/>
          </a:xfrm>
          <a:prstGeom prst="rect">
            <a:avLst/>
          </a:prstGeom>
        </p:spPr>
      </p:pic>
      <p:sp>
        <p:nvSpPr>
          <p:cNvPr id="30" name="Rectangle 29">
            <a:extLst>
              <a:ext uri="{FF2B5EF4-FFF2-40B4-BE49-F238E27FC236}">
                <a16:creationId xmlns:a16="http://schemas.microsoft.com/office/drawing/2014/main" id="{F2BF27F5-BCC6-49D2-BE67-E91D9AA6B17C}"/>
              </a:ext>
            </a:extLst>
          </p:cNvPr>
          <p:cNvSpPr/>
          <p:nvPr>
            <p:custDataLst>
              <p:tags r:id="rId21"/>
            </p:custDataLst>
          </p:nvPr>
        </p:nvSpPr>
        <p:spPr>
          <a:xfrm>
            <a:off x="2592418" y="5142766"/>
            <a:ext cx="289654" cy="584775"/>
          </a:xfrm>
          <a:prstGeom prst="rect">
            <a:avLst/>
          </a:prstGeom>
        </p:spPr>
        <p:txBody>
          <a:bodyPr wrap="square">
            <a:spAutoFit/>
          </a:bodyPr>
          <a:lstStyle/>
          <a:p>
            <a:r>
              <a:rPr lang="fr-FR" sz="3200" dirty="0"/>
              <a:t>+</a:t>
            </a:r>
          </a:p>
        </p:txBody>
      </p:sp>
      <p:sp>
        <p:nvSpPr>
          <p:cNvPr id="31" name="Rectangle 30">
            <a:extLst>
              <a:ext uri="{FF2B5EF4-FFF2-40B4-BE49-F238E27FC236}">
                <a16:creationId xmlns:a16="http://schemas.microsoft.com/office/drawing/2014/main" id="{304F945F-37D1-4246-8C11-110706BE502A}"/>
              </a:ext>
            </a:extLst>
          </p:cNvPr>
          <p:cNvSpPr/>
          <p:nvPr>
            <p:custDataLst>
              <p:tags r:id="rId22"/>
            </p:custDataLst>
          </p:nvPr>
        </p:nvSpPr>
        <p:spPr>
          <a:xfrm>
            <a:off x="3835587" y="5124851"/>
            <a:ext cx="289654" cy="584775"/>
          </a:xfrm>
          <a:prstGeom prst="rect">
            <a:avLst/>
          </a:prstGeom>
        </p:spPr>
        <p:txBody>
          <a:bodyPr wrap="square">
            <a:spAutoFit/>
          </a:bodyPr>
          <a:lstStyle/>
          <a:p>
            <a:r>
              <a:rPr lang="fr-FR" sz="3200" dirty="0"/>
              <a:t>+</a:t>
            </a:r>
          </a:p>
        </p:txBody>
      </p:sp>
      <p:sp>
        <p:nvSpPr>
          <p:cNvPr id="32" name="Rectangle 31">
            <a:extLst>
              <a:ext uri="{FF2B5EF4-FFF2-40B4-BE49-F238E27FC236}">
                <a16:creationId xmlns:a16="http://schemas.microsoft.com/office/drawing/2014/main" id="{8ADFB7D5-11CC-4D39-B84C-03D1D778AC65}"/>
              </a:ext>
            </a:extLst>
          </p:cNvPr>
          <p:cNvSpPr/>
          <p:nvPr>
            <p:custDataLst>
              <p:tags r:id="rId23"/>
            </p:custDataLst>
          </p:nvPr>
        </p:nvSpPr>
        <p:spPr>
          <a:xfrm>
            <a:off x="4897077" y="5112067"/>
            <a:ext cx="289654" cy="584775"/>
          </a:xfrm>
          <a:prstGeom prst="rect">
            <a:avLst/>
          </a:prstGeom>
        </p:spPr>
        <p:txBody>
          <a:bodyPr wrap="square">
            <a:spAutoFit/>
          </a:bodyPr>
          <a:lstStyle/>
          <a:p>
            <a:r>
              <a:rPr lang="fr-FR" sz="3200" dirty="0"/>
              <a:t>+</a:t>
            </a:r>
          </a:p>
        </p:txBody>
      </p:sp>
      <p:pic>
        <p:nvPicPr>
          <p:cNvPr id="34" name="Picture 33">
            <a:extLst>
              <a:ext uri="{FF2B5EF4-FFF2-40B4-BE49-F238E27FC236}">
                <a16:creationId xmlns:a16="http://schemas.microsoft.com/office/drawing/2014/main" id="{C27EBAD3-28C0-41CD-AF80-AE23E688371E}"/>
              </a:ext>
            </a:extLst>
          </p:cNvPr>
          <p:cNvPicPr>
            <a:picLocks noChangeAspect="1"/>
          </p:cNvPicPr>
          <p:nvPr>
            <p:custDataLst>
              <p:tags r:id="rId24"/>
            </p:custDataLst>
          </p:nvPr>
        </p:nvPicPr>
        <p:blipFill>
          <a:blip r:embed="rId36">
            <a:extLst>
              <a:ext uri="{28A0092B-C50C-407E-A947-70E740481C1C}">
                <a14:useLocalDpi xmlns:a14="http://schemas.microsoft.com/office/drawing/2010/main" val="0"/>
              </a:ext>
            </a:extLst>
          </a:blip>
          <a:stretch>
            <a:fillRect/>
          </a:stretch>
        </p:blipFill>
        <p:spPr>
          <a:xfrm>
            <a:off x="5242239" y="5150419"/>
            <a:ext cx="515674" cy="515674"/>
          </a:xfrm>
          <a:prstGeom prst="rect">
            <a:avLst/>
          </a:prstGeom>
        </p:spPr>
      </p:pic>
      <p:sp>
        <p:nvSpPr>
          <p:cNvPr id="2" name="Date Placeholder 1">
            <a:extLst>
              <a:ext uri="{FF2B5EF4-FFF2-40B4-BE49-F238E27FC236}">
                <a16:creationId xmlns:a16="http://schemas.microsoft.com/office/drawing/2014/main" id="{2AA4373A-AB50-4CC4-B14C-46AE067B675B}"/>
              </a:ext>
            </a:extLst>
          </p:cNvPr>
          <p:cNvSpPr>
            <a:spLocks noGrp="1"/>
          </p:cNvSpPr>
          <p:nvPr>
            <p:ph type="dt" sz="half" idx="10"/>
            <p:custDataLst>
              <p:tags r:id="rId25"/>
            </p:custDataLst>
          </p:nvPr>
        </p:nvSpPr>
        <p:spPr/>
        <p:txBody>
          <a:bodyPr/>
          <a:lstStyle/>
          <a:p>
            <a:fld id="{1D346FF0-F4FC-4A69-BE7B-825282F965A1}" type="datetime1">
              <a:rPr lang="fr-FR" smtClean="0"/>
              <a:t>14/08/2020</a:t>
            </a:fld>
            <a:endParaRPr lang="fr-FR" dirty="0"/>
          </a:p>
        </p:txBody>
      </p:sp>
      <p:sp>
        <p:nvSpPr>
          <p:cNvPr id="21" name="Slide Number Placeholder 20">
            <a:extLst>
              <a:ext uri="{FF2B5EF4-FFF2-40B4-BE49-F238E27FC236}">
                <a16:creationId xmlns:a16="http://schemas.microsoft.com/office/drawing/2014/main" id="{01435150-BD72-4EEC-8ED9-056F1563921A}"/>
              </a:ext>
            </a:extLst>
          </p:cNvPr>
          <p:cNvSpPr>
            <a:spLocks noGrp="1"/>
          </p:cNvSpPr>
          <p:nvPr>
            <p:ph type="sldNum" sz="quarter" idx="12"/>
            <p:custDataLst>
              <p:tags r:id="rId26"/>
            </p:custDataLst>
          </p:nvPr>
        </p:nvSpPr>
        <p:spPr/>
        <p:txBody>
          <a:bodyPr/>
          <a:lstStyle/>
          <a:p>
            <a:fld id="{1301DCDB-DFCD-4CA5-A00D-F5B316959578}" type="slidenum">
              <a:rPr lang="fr-FR" smtClean="0"/>
              <a:t>6</a:t>
            </a:fld>
            <a:endParaRPr lang="fr-FR"/>
          </a:p>
        </p:txBody>
      </p:sp>
      <p:sp>
        <p:nvSpPr>
          <p:cNvPr id="26" name="Rectangle 25">
            <a:extLst>
              <a:ext uri="{FF2B5EF4-FFF2-40B4-BE49-F238E27FC236}">
                <a16:creationId xmlns:a16="http://schemas.microsoft.com/office/drawing/2014/main" id="{F8D6A0EC-8E4D-4A1D-9663-FC053084B48D}"/>
              </a:ext>
            </a:extLst>
          </p:cNvPr>
          <p:cNvSpPr/>
          <p:nvPr>
            <p:custDataLst>
              <p:tags r:id="rId27"/>
            </p:custDataLst>
          </p:nvPr>
        </p:nvSpPr>
        <p:spPr>
          <a:xfrm>
            <a:off x="432463" y="721780"/>
            <a:ext cx="10101424" cy="338554"/>
          </a:xfrm>
          <a:prstGeom prst="rect">
            <a:avLst/>
          </a:prstGeom>
          <a:noFill/>
          <a:ln>
            <a:noFill/>
          </a:ln>
        </p:spPr>
        <p:txBody>
          <a:bodyPr spcFirstLastPara="1" wrap="square" lIns="68575" tIns="34275" rIns="68575" bIns="34275" anchor="t" anchorCtr="0">
            <a:noAutofit/>
          </a:bodyPr>
          <a:lstStyle/>
          <a:p>
            <a:pPr>
              <a:buClr>
                <a:schemeClr val="dk1"/>
              </a:buClr>
              <a:buSzPts val="1400"/>
            </a:pPr>
            <a:r>
              <a:rPr lang="fr-FR" sz="1400" dirty="0">
                <a:solidFill>
                  <a:schemeClr val="dk1"/>
                </a:solidFill>
                <a:latin typeface="Brandon Grotesque Regular" panose="020B0503020203060202" pitchFamily="34" charset="0"/>
                <a:cs typeface="Calibri"/>
              </a:rPr>
              <a:t>L'idée c’est de combiner plusieurs portefeuilles (clé privée) en un nouveau portefeuille. </a:t>
            </a:r>
          </a:p>
        </p:txBody>
      </p:sp>
      <p:sp>
        <p:nvSpPr>
          <p:cNvPr id="28" name="Rectangle 27">
            <a:extLst>
              <a:ext uri="{FF2B5EF4-FFF2-40B4-BE49-F238E27FC236}">
                <a16:creationId xmlns:a16="http://schemas.microsoft.com/office/drawing/2014/main" id="{9B7DF3D0-97EA-4F76-A88F-BBD782B6965C}"/>
              </a:ext>
            </a:extLst>
          </p:cNvPr>
          <p:cNvSpPr/>
          <p:nvPr>
            <p:custDataLst>
              <p:tags r:id="rId28"/>
            </p:custDataLst>
          </p:nvPr>
        </p:nvSpPr>
        <p:spPr>
          <a:xfrm>
            <a:off x="7305257" y="2456865"/>
            <a:ext cx="4637957" cy="3385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000000"/>
              </a:buClr>
              <a:buFont typeface="Arial"/>
            </a:pPr>
            <a:r>
              <a:rPr lang="fr-FR" sz="1400" b="1" u="sng" dirty="0">
                <a:solidFill>
                  <a:schemeClr val="tx1"/>
                </a:solidFill>
                <a:latin typeface="Brandon Grotesque Regular" panose="020B0503020203060202" pitchFamily="34" charset="0"/>
                <a:cs typeface="Calibri"/>
              </a:rPr>
              <a:t>Quand l'utiliser ? </a:t>
            </a:r>
          </a:p>
          <a:p>
            <a:pPr algn="ctr">
              <a:buClr>
                <a:srgbClr val="000000"/>
              </a:buClr>
              <a:buFont typeface="Arial"/>
            </a:pPr>
            <a:endParaRPr lang="fr-FR" sz="1400" u="sng" dirty="0">
              <a:solidFill>
                <a:schemeClr val="tx1"/>
              </a:solidFill>
              <a:latin typeface="Brandon Grotesque Regular" panose="020B0503020203060202" pitchFamily="34" charset="0"/>
              <a:cs typeface="Calibri"/>
            </a:endParaRPr>
          </a:p>
          <a:p>
            <a:pPr>
              <a:buClr>
                <a:srgbClr val="000000"/>
              </a:buClr>
              <a:buFont typeface="Arial"/>
            </a:pPr>
            <a:r>
              <a:rPr lang="fr-FR" sz="1400" dirty="0">
                <a:solidFill>
                  <a:schemeClr val="tx1"/>
                </a:solidFill>
                <a:latin typeface="Brandon Grotesque Regular" panose="020B0503020203060202" pitchFamily="34" charset="0"/>
                <a:cs typeface="Calibri"/>
              </a:rPr>
              <a:t>C'est très utile si vous avez besoin de séparer la détention du fonds entre les personnes. ( Famille, entreprise, organisation)</a:t>
            </a:r>
          </a:p>
          <a:p>
            <a:pPr>
              <a:buClr>
                <a:srgbClr val="000000"/>
              </a:buClr>
              <a:buFont typeface="Arial"/>
            </a:pPr>
            <a:endParaRPr lang="fr-FR" sz="1400" dirty="0">
              <a:solidFill>
                <a:schemeClr val="tx1"/>
              </a:solidFill>
              <a:latin typeface="Brandon Grotesque Regular" panose="020B0503020203060202" pitchFamily="34" charset="0"/>
              <a:cs typeface="Calibri"/>
            </a:endParaRPr>
          </a:p>
          <a:p>
            <a:pPr>
              <a:buClr>
                <a:srgbClr val="000000"/>
              </a:buClr>
              <a:buFont typeface="Arial"/>
            </a:pPr>
            <a:r>
              <a:rPr lang="fr-FR" sz="1400" dirty="0">
                <a:solidFill>
                  <a:schemeClr val="tx1"/>
                </a:solidFill>
                <a:latin typeface="Brandon Grotesque Regular" panose="020B0503020203060202" pitchFamily="34" charset="0"/>
                <a:cs typeface="Calibri"/>
              </a:rPr>
              <a:t>Si vous possédez une grande quantité de BTC, celle-ci devient obligatoire pour des raisons de sécurité. </a:t>
            </a:r>
          </a:p>
          <a:p>
            <a:pPr>
              <a:buClr>
                <a:srgbClr val="000000"/>
              </a:buClr>
              <a:buFont typeface="Arial"/>
            </a:pPr>
            <a:endParaRPr lang="fr-FR" sz="1400" dirty="0">
              <a:solidFill>
                <a:schemeClr val="tx1"/>
              </a:solidFill>
              <a:latin typeface="Brandon Grotesque Regular" panose="020B0503020203060202" pitchFamily="34" charset="0"/>
              <a:cs typeface="Calibri"/>
            </a:endParaRPr>
          </a:p>
          <a:p>
            <a:pPr>
              <a:buClr>
                <a:srgbClr val="000000"/>
              </a:buClr>
              <a:buFont typeface="Arial"/>
            </a:pPr>
            <a:r>
              <a:rPr lang="fr-FR" sz="1400" dirty="0">
                <a:solidFill>
                  <a:schemeClr val="tx1"/>
                </a:solidFill>
                <a:latin typeface="Brandon Grotesque Regular" panose="020B0503020203060202" pitchFamily="34" charset="0"/>
                <a:cs typeface="Calibri"/>
              </a:rPr>
              <a:t>L'astuce consiste ici à utiliser différents logiciels / portefeuilles pour créer des clés privées différentes.</a:t>
            </a:r>
          </a:p>
          <a:p>
            <a:pPr>
              <a:buClr>
                <a:srgbClr val="000000"/>
              </a:buClr>
              <a:buFont typeface="Arial"/>
            </a:pPr>
            <a:endParaRPr lang="fr-FR" sz="1400" dirty="0">
              <a:solidFill>
                <a:schemeClr val="tx1"/>
              </a:solidFill>
              <a:latin typeface="Brandon Grotesque Regular" panose="020B0503020203060202" pitchFamily="34" charset="0"/>
              <a:cs typeface="Calibri"/>
            </a:endParaRPr>
          </a:p>
          <a:p>
            <a:pPr>
              <a:buClr>
                <a:srgbClr val="000000"/>
              </a:buClr>
              <a:buFont typeface="Arial"/>
            </a:pPr>
            <a:r>
              <a:rPr lang="fr-FR" sz="1400" dirty="0">
                <a:solidFill>
                  <a:schemeClr val="tx1"/>
                </a:solidFill>
                <a:latin typeface="Brandon Grotesque Regular" panose="020B0503020203060202" pitchFamily="34" charset="0"/>
                <a:cs typeface="Calibri"/>
              </a:rPr>
              <a:t>Veillez à stocker votre clé privée/portefeuille dans un endroit séparé afin d’avoir la meilleure sécurité possible.</a:t>
            </a:r>
          </a:p>
          <a:p>
            <a:pPr>
              <a:buClr>
                <a:srgbClr val="000000"/>
              </a:buClr>
              <a:buFont typeface="Arial"/>
            </a:pPr>
            <a:endParaRPr lang="fr-FR" sz="1600" dirty="0">
              <a:solidFill>
                <a:schemeClr val="tx1"/>
              </a:solidFill>
              <a:latin typeface="Brandon Grotesque Regular" panose="020B0503020203060202" pitchFamily="34" charset="0"/>
              <a:cs typeface="Calibri"/>
            </a:endParaRPr>
          </a:p>
          <a:p>
            <a:pPr>
              <a:buClr>
                <a:srgbClr val="000000"/>
              </a:buClr>
              <a:buFont typeface="Arial"/>
            </a:pPr>
            <a:r>
              <a:rPr lang="fr-FR" sz="1400" dirty="0">
                <a:solidFill>
                  <a:schemeClr val="tx1"/>
                </a:solidFill>
                <a:latin typeface="Brandon Grotesque Regular" panose="020B0503020203060202" pitchFamily="34" charset="0"/>
                <a:cs typeface="Calibri"/>
              </a:rPr>
              <a:t>Electrum</a:t>
            </a:r>
            <a:r>
              <a:rPr lang="fr-FR" sz="1600" dirty="0">
                <a:solidFill>
                  <a:schemeClr val="tx1"/>
                </a:solidFill>
                <a:effectLst>
                  <a:outerShdw blurRad="38100" dist="38100" dir="2700000" algn="tl">
                    <a:srgbClr val="000000">
                      <a:alpha val="43137"/>
                    </a:srgbClr>
                  </a:outerShdw>
                </a:effectLst>
                <a:latin typeface="Brandon Grotesque Regular" panose="020B0503020203060202" pitchFamily="34" charset="0"/>
                <a:cs typeface="Calibri"/>
              </a:rPr>
              <a:t> </a:t>
            </a:r>
            <a:r>
              <a:rPr lang="fr-FR" sz="1400" dirty="0">
                <a:solidFill>
                  <a:schemeClr val="tx1"/>
                </a:solidFill>
                <a:latin typeface="Brandon Grotesque Regular" panose="020B0503020203060202" pitchFamily="34" charset="0"/>
                <a:cs typeface="Calibri"/>
              </a:rPr>
              <a:t>est le bon endroit pour commencer à expérimenter. </a:t>
            </a:r>
          </a:p>
        </p:txBody>
      </p:sp>
      <p:pic>
        <p:nvPicPr>
          <p:cNvPr id="35" name="Picture 34">
            <a:extLst>
              <a:ext uri="{FF2B5EF4-FFF2-40B4-BE49-F238E27FC236}">
                <a16:creationId xmlns:a16="http://schemas.microsoft.com/office/drawing/2014/main" id="{75398E17-D9DC-4AA5-8731-74A1F0C18761}"/>
              </a:ext>
            </a:extLst>
          </p:cNvPr>
          <p:cNvPicPr>
            <a:picLocks noChangeAspect="1"/>
          </p:cNvPicPr>
          <p:nvPr>
            <p:custDataLst>
              <p:tags r:id="rId29"/>
            </p:custDataLst>
          </p:nvPr>
        </p:nvPicPr>
        <p:blipFill>
          <a:blip r:embed="rId37">
            <a:extLst>
              <a:ext uri="{28A0092B-C50C-407E-A947-70E740481C1C}">
                <a14:useLocalDpi xmlns:a14="http://schemas.microsoft.com/office/drawing/2010/main" val="0"/>
              </a:ext>
            </a:extLst>
          </a:blip>
          <a:stretch>
            <a:fillRect/>
          </a:stretch>
        </p:blipFill>
        <p:spPr>
          <a:xfrm>
            <a:off x="3091550" y="4978173"/>
            <a:ext cx="582019" cy="849531"/>
          </a:xfrm>
          <a:prstGeom prst="rect">
            <a:avLst/>
          </a:prstGeom>
        </p:spPr>
      </p:pic>
      <p:pic>
        <p:nvPicPr>
          <p:cNvPr id="38" name="Picture 37">
            <a:extLst>
              <a:ext uri="{FF2B5EF4-FFF2-40B4-BE49-F238E27FC236}">
                <a16:creationId xmlns:a16="http://schemas.microsoft.com/office/drawing/2014/main" id="{40F6F5C1-9650-4996-8F58-97E02407A8A4}"/>
              </a:ext>
            </a:extLst>
          </p:cNvPr>
          <p:cNvPicPr>
            <a:picLocks noChangeAspect="1"/>
          </p:cNvPicPr>
          <p:nvPr>
            <p:custDataLst>
              <p:tags r:id="rId30"/>
            </p:custDataLst>
          </p:nvPr>
        </p:nvPicPr>
        <p:blipFill>
          <a:blip r:embed="rId35">
            <a:extLst>
              <a:ext uri="{28A0092B-C50C-407E-A947-70E740481C1C}">
                <a14:useLocalDpi xmlns:a14="http://schemas.microsoft.com/office/drawing/2010/main" val="0"/>
              </a:ext>
            </a:extLst>
          </a:blip>
          <a:stretch>
            <a:fillRect/>
          </a:stretch>
        </p:blipFill>
        <p:spPr>
          <a:xfrm>
            <a:off x="4119776" y="5136980"/>
            <a:ext cx="801534" cy="521310"/>
          </a:xfrm>
          <a:prstGeom prst="rect">
            <a:avLst/>
          </a:prstGeom>
        </p:spPr>
      </p:pic>
      <p:sp>
        <p:nvSpPr>
          <p:cNvPr id="39" name="Rectangle 38">
            <a:extLst>
              <a:ext uri="{FF2B5EF4-FFF2-40B4-BE49-F238E27FC236}">
                <a16:creationId xmlns:a16="http://schemas.microsoft.com/office/drawing/2014/main" id="{8AF2188A-CB2F-4881-8FD4-219CB135E95A}"/>
              </a:ext>
            </a:extLst>
          </p:cNvPr>
          <p:cNvSpPr/>
          <p:nvPr>
            <p:custDataLst>
              <p:tags r:id="rId31"/>
            </p:custDataLst>
          </p:nvPr>
        </p:nvSpPr>
        <p:spPr>
          <a:xfrm>
            <a:off x="432307" y="3760021"/>
            <a:ext cx="6096000" cy="1194815"/>
          </a:xfrm>
          <a:prstGeom prst="rect">
            <a:avLst/>
          </a:prstGeom>
          <a:noFill/>
          <a:ln>
            <a:noFill/>
          </a:ln>
        </p:spPr>
        <p:txBody>
          <a:bodyPr spcFirstLastPara="1" wrap="square" lIns="68575" tIns="34275" rIns="68575" bIns="34275" anchor="t" anchorCtr="0">
            <a:noAutofit/>
          </a:bodyPr>
          <a:lstStyle/>
          <a:p>
            <a:pPr>
              <a:buClr>
                <a:schemeClr val="dk1"/>
              </a:buClr>
              <a:buSzPts val="1400"/>
            </a:pPr>
            <a:endParaRPr lang="fr-FR" sz="1400" dirty="0">
              <a:solidFill>
                <a:schemeClr val="dk1"/>
              </a:solidFill>
              <a:latin typeface="Brandon Grotesque Regular" panose="020B0503020203060202" pitchFamily="34" charset="0"/>
              <a:cs typeface="Calibri"/>
            </a:endParaRPr>
          </a:p>
          <a:p>
            <a:pPr>
              <a:buClr>
                <a:schemeClr val="dk1"/>
              </a:buClr>
              <a:buSzPts val="1400"/>
            </a:pPr>
            <a:r>
              <a:rPr lang="fr-FR" sz="1400" dirty="0">
                <a:solidFill>
                  <a:schemeClr val="dk1"/>
                </a:solidFill>
                <a:latin typeface="Brandon Grotesque Regular" panose="020B0503020203060202" pitchFamily="34" charset="0"/>
                <a:cs typeface="Calibri"/>
              </a:rPr>
              <a:t>Le même principe peut être appliqué à toute forme de portefeuille.</a:t>
            </a:r>
          </a:p>
          <a:p>
            <a:pPr marL="285750" indent="-285750">
              <a:buClr>
                <a:schemeClr val="dk1"/>
              </a:buClr>
              <a:buSzPts val="1400"/>
              <a:buFontTx/>
              <a:buChar char="-"/>
            </a:pPr>
            <a:r>
              <a:rPr lang="fr-FR" sz="1400" dirty="0">
                <a:solidFill>
                  <a:schemeClr val="dk1"/>
                </a:solidFill>
                <a:latin typeface="Brandon Grotesque Regular" panose="020B0503020203060202" pitchFamily="34" charset="0"/>
                <a:cs typeface="Calibri"/>
              </a:rPr>
              <a:t>Nombre de clés nécessaires pour signer.</a:t>
            </a:r>
          </a:p>
          <a:p>
            <a:pPr marL="285750" indent="-285750">
              <a:buClr>
                <a:schemeClr val="dk1"/>
              </a:buClr>
              <a:buSzPts val="1400"/>
              <a:buFontTx/>
              <a:buChar char="-"/>
            </a:pPr>
            <a:r>
              <a:rPr lang="fr-FR" sz="1400" dirty="0">
                <a:solidFill>
                  <a:schemeClr val="dk1"/>
                </a:solidFill>
                <a:latin typeface="Brandon Grotesque Regular" panose="020B0503020203060202" pitchFamily="34" charset="0"/>
                <a:cs typeface="Calibri"/>
              </a:rPr>
              <a:t>Nombre de participants. </a:t>
            </a:r>
          </a:p>
        </p:txBody>
      </p:sp>
      <p:sp>
        <p:nvSpPr>
          <p:cNvPr id="36" name="Espace réservé du pied de page 1">
            <a:extLst>
              <a:ext uri="{FF2B5EF4-FFF2-40B4-BE49-F238E27FC236}">
                <a16:creationId xmlns:a16="http://schemas.microsoft.com/office/drawing/2014/main" id="{30D4B1FE-1B59-4618-8439-728D64BCBC72}"/>
              </a:ext>
            </a:extLst>
          </p:cNvPr>
          <p:cNvSpPr>
            <a:spLocks noGrp="1"/>
          </p:cNvSpPr>
          <p:nvPr>
            <p:ph type="ftr" idx="11"/>
            <p:custDataLst>
              <p:tags r:id="rId32"/>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38">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171422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6410B-BB4E-4FD0-8614-A82FF8048BA7}"/>
              </a:ext>
            </a:extLst>
          </p:cNvPr>
          <p:cNvSpPr>
            <a:spLocks noGrp="1"/>
          </p:cNvSpPr>
          <p:nvPr>
            <p:ph idx="1"/>
            <p:custDataLst>
              <p:tags r:id="rId1"/>
            </p:custDataLst>
          </p:nvPr>
        </p:nvSpPr>
        <p:spPr>
          <a:xfrm>
            <a:off x="611661" y="136525"/>
            <a:ext cx="5855716" cy="473960"/>
          </a:xfrm>
          <a:noFill/>
          <a:ln>
            <a:noFill/>
          </a:ln>
        </p:spPr>
        <p:txBody>
          <a:bodyPr spcFirstLastPara="1" vert="horz" wrap="square" lIns="68575" tIns="34275" rIns="68575" bIns="34275" rtlCol="0" anchor="ctr" anchorCtr="0">
            <a:noAutofit/>
          </a:bodyPr>
          <a:lstStyle/>
          <a:p>
            <a:pPr marL="0">
              <a:spcBef>
                <a:spcPts val="0"/>
              </a:spcBef>
              <a:buClr>
                <a:schemeClr val="dk1"/>
              </a:buClr>
              <a:buSzPts val="1800"/>
              <a:buNone/>
            </a:pPr>
            <a:r>
              <a:rPr lang="fr-FR" sz="2000" u="sng" dirty="0">
                <a:solidFill>
                  <a:schemeClr val="dk1"/>
                </a:solidFill>
                <a:latin typeface="Brandon Grotesque Medium" panose="020B0603020203060202" pitchFamily="34" charset="0"/>
                <a:ea typeface="+mj-ea"/>
                <a:cs typeface="Calibri"/>
              </a:rPr>
              <a:t>La sécurité est une cible mouvante. </a:t>
            </a:r>
          </a:p>
        </p:txBody>
      </p:sp>
      <p:graphicFrame>
        <p:nvGraphicFramePr>
          <p:cNvPr id="4" name="Diagram 3">
            <a:extLst>
              <a:ext uri="{FF2B5EF4-FFF2-40B4-BE49-F238E27FC236}">
                <a16:creationId xmlns:a16="http://schemas.microsoft.com/office/drawing/2014/main" id="{0EE5F05D-7581-4B67-B858-59D699E2CC97}"/>
              </a:ext>
            </a:extLst>
          </p:cNvPr>
          <p:cNvGraphicFramePr/>
          <p:nvPr>
            <p:custDataLst>
              <p:tags r:id="rId2"/>
            </p:custDataLst>
            <p:extLst>
              <p:ext uri="{D42A27DB-BD31-4B8C-83A1-F6EECF244321}">
                <p14:modId xmlns:p14="http://schemas.microsoft.com/office/powerpoint/2010/main" val="3163959011"/>
              </p:ext>
            </p:extLst>
          </p:nvPr>
        </p:nvGraphicFramePr>
        <p:xfrm>
          <a:off x="133730" y="2580597"/>
          <a:ext cx="12058270" cy="19722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 name="TextBox 4">
            <a:extLst>
              <a:ext uri="{FF2B5EF4-FFF2-40B4-BE49-F238E27FC236}">
                <a16:creationId xmlns:a16="http://schemas.microsoft.com/office/drawing/2014/main" id="{2D5E7A82-44D1-44D0-8376-1408015C59E7}"/>
              </a:ext>
            </a:extLst>
          </p:cNvPr>
          <p:cNvSpPr txBox="1"/>
          <p:nvPr>
            <p:custDataLst>
              <p:tags r:id="rId3"/>
            </p:custDataLst>
          </p:nvPr>
        </p:nvSpPr>
        <p:spPr>
          <a:xfrm>
            <a:off x="611661" y="4443009"/>
            <a:ext cx="4233322"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algn="ctr">
              <a:buClr>
                <a:srgbClr val="000000"/>
              </a:buClr>
              <a:buFont typeface="Arial"/>
              <a:defRPr sz="1400" b="1" u="sng">
                <a:solidFill>
                  <a:schemeClr val="tx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Conseils : </a:t>
            </a:r>
          </a:p>
          <a:p>
            <a:endParaRPr lang="fr-FR" dirty="0"/>
          </a:p>
          <a:p>
            <a:pPr algn="l"/>
            <a:r>
              <a:rPr lang="fr-FR" b="0" u="none" dirty="0"/>
              <a:t>La vie privée, c'est la sécurité ! Gardez un profil bas sur vos bitcoins.</a:t>
            </a:r>
          </a:p>
          <a:p>
            <a:pPr algn="l"/>
            <a:r>
              <a:rPr lang="fr-FR" b="0" u="none" dirty="0"/>
              <a:t>Entraînez-vous, entraînez-vous et entraînez-vous ! Mieux vaut avancer lentement que rapidement. </a:t>
            </a:r>
            <a:endParaRPr lang="fr-FR" dirty="0"/>
          </a:p>
        </p:txBody>
      </p:sp>
      <p:sp>
        <p:nvSpPr>
          <p:cNvPr id="7" name="TextBox 6">
            <a:extLst>
              <a:ext uri="{FF2B5EF4-FFF2-40B4-BE49-F238E27FC236}">
                <a16:creationId xmlns:a16="http://schemas.microsoft.com/office/drawing/2014/main" id="{140E0003-8E43-4871-8D18-5A4CD4625D22}"/>
              </a:ext>
            </a:extLst>
          </p:cNvPr>
          <p:cNvSpPr txBox="1"/>
          <p:nvPr>
            <p:custDataLst>
              <p:tags r:id="rId4"/>
            </p:custDataLst>
          </p:nvPr>
        </p:nvSpPr>
        <p:spPr>
          <a:xfrm>
            <a:off x="5300163" y="4571587"/>
            <a:ext cx="3218328"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algn="ctr">
              <a:buClr>
                <a:srgbClr val="000000"/>
              </a:buClr>
              <a:buFont typeface="Arial"/>
              <a:defRPr sz="1400" b="1" u="sng">
                <a:solidFill>
                  <a:schemeClr val="tx1"/>
                </a:solidFill>
                <a:latin typeface="Brandon Grotesque Regular" panose="020B0503020203060202" pitchFamily="34" charset="0"/>
                <a:cs typeface="Calibri"/>
              </a:defRPr>
            </a:lvl1pPr>
          </a:lstStyle>
          <a:p>
            <a:r>
              <a:rPr lang="en-US" dirty="0"/>
              <a:t>Important: </a:t>
            </a:r>
          </a:p>
          <a:p>
            <a:endParaRPr lang="en-US" dirty="0"/>
          </a:p>
          <a:p>
            <a:pPr algn="l"/>
            <a:r>
              <a:rPr lang="fr-FR" b="0" u="none" dirty="0"/>
              <a:t>Ce sont mes règle personnelles.</a:t>
            </a:r>
          </a:p>
          <a:p>
            <a:pPr algn="l"/>
            <a:r>
              <a:rPr lang="fr-FR" b="0" u="none" dirty="0"/>
              <a:t> Je ne suis PAS un expert en sécurité.</a:t>
            </a:r>
          </a:p>
          <a:p>
            <a:pPr algn="l"/>
            <a:r>
              <a:rPr lang="fr-FR" b="0" u="none" dirty="0"/>
              <a:t> Faites vos propres recherches ! </a:t>
            </a:r>
            <a:endParaRPr lang="en-US" b="0" u="none" dirty="0"/>
          </a:p>
        </p:txBody>
      </p:sp>
      <p:pic>
        <p:nvPicPr>
          <p:cNvPr id="6" name="Image 5">
            <a:extLst>
              <a:ext uri="{FF2B5EF4-FFF2-40B4-BE49-F238E27FC236}">
                <a16:creationId xmlns:a16="http://schemas.microsoft.com/office/drawing/2014/main" id="{0BF72721-9170-4035-8A8C-0DBA901BD4F7}"/>
              </a:ext>
            </a:extLst>
          </p:cNvPr>
          <p:cNvPicPr>
            <a:picLocks noChangeAspect="1"/>
          </p:cNvPicPr>
          <p:nvPr>
            <p:custDataLst>
              <p:tags r:id="rId5"/>
            </p:custDataLst>
          </p:nvPr>
        </p:nvPicPr>
        <p:blipFill rotWithShape="1">
          <a:blip r:embed="rId19">
            <a:extLst>
              <a:ext uri="{28A0092B-C50C-407E-A947-70E740481C1C}">
                <a14:useLocalDpi xmlns:a14="http://schemas.microsoft.com/office/drawing/2010/main" val="0"/>
              </a:ext>
            </a:extLst>
          </a:blip>
          <a:srcRect l="15825" r="15550"/>
          <a:stretch/>
        </p:blipFill>
        <p:spPr>
          <a:xfrm>
            <a:off x="7695622" y="420766"/>
            <a:ext cx="3793082" cy="1923486"/>
          </a:xfrm>
          <a:prstGeom prst="rect">
            <a:avLst/>
          </a:prstGeom>
        </p:spPr>
      </p:pic>
      <p:sp>
        <p:nvSpPr>
          <p:cNvPr id="8" name="ZoneTexte 7">
            <a:extLst>
              <a:ext uri="{FF2B5EF4-FFF2-40B4-BE49-F238E27FC236}">
                <a16:creationId xmlns:a16="http://schemas.microsoft.com/office/drawing/2014/main" id="{6D559312-113C-4542-8CA3-0F9A8009964C}"/>
              </a:ext>
            </a:extLst>
          </p:cNvPr>
          <p:cNvSpPr txBox="1"/>
          <p:nvPr>
            <p:custDataLst>
              <p:tags r:id="rId6"/>
            </p:custDataLst>
          </p:nvPr>
        </p:nvSpPr>
        <p:spPr>
          <a:xfrm>
            <a:off x="7887818" y="2472732"/>
            <a:ext cx="3465982" cy="461665"/>
          </a:xfrm>
          <a:prstGeom prst="rect">
            <a:avLst/>
          </a:prstGeom>
          <a:noFill/>
        </p:spPr>
        <p:txBody>
          <a:bodyPr wrap="square" rtlCol="0">
            <a:spAutoFit/>
          </a:bodyPr>
          <a:lstStyle>
            <a:defPPr>
              <a:defRPr lang="fr-FR"/>
            </a:defPPr>
            <a:lvl1pPr algn="ctr">
              <a:defRPr sz="1200" i="1">
                <a:latin typeface="Brandon Grotesque Regular" panose="020B0503020203060202" pitchFamily="34" charset="0"/>
              </a:defRPr>
            </a:lvl1pPr>
          </a:lstStyle>
          <a:p>
            <a:r>
              <a:rPr lang="fr-FR" dirty="0"/>
              <a:t>Services de stockage Casa (multi-</a:t>
            </a:r>
            <a:r>
              <a:rPr lang="fr-FR" dirty="0" err="1"/>
              <a:t>sign</a:t>
            </a:r>
            <a:r>
              <a:rPr lang="fr-FR" dirty="0"/>
              <a:t> avec garde partielle des clés)</a:t>
            </a:r>
          </a:p>
        </p:txBody>
      </p:sp>
      <p:sp>
        <p:nvSpPr>
          <p:cNvPr id="2" name="Date Placeholder 1">
            <a:extLst>
              <a:ext uri="{FF2B5EF4-FFF2-40B4-BE49-F238E27FC236}">
                <a16:creationId xmlns:a16="http://schemas.microsoft.com/office/drawing/2014/main" id="{2D4EC69A-EC04-4F7B-A227-3EF21181576D}"/>
              </a:ext>
            </a:extLst>
          </p:cNvPr>
          <p:cNvSpPr>
            <a:spLocks noGrp="1"/>
          </p:cNvSpPr>
          <p:nvPr>
            <p:ph type="dt" sz="half" idx="10"/>
            <p:custDataLst>
              <p:tags r:id="rId7"/>
            </p:custDataLst>
          </p:nvPr>
        </p:nvSpPr>
        <p:spPr/>
        <p:txBody>
          <a:bodyPr/>
          <a:lstStyle/>
          <a:p>
            <a:fld id="{AAB290B9-7C80-4C40-98C8-3DD43A310CBC}" type="datetime1">
              <a:rPr lang="fr-FR" smtClean="0"/>
              <a:t>14/08/2020</a:t>
            </a:fld>
            <a:endParaRPr lang="fr-FR"/>
          </a:p>
        </p:txBody>
      </p:sp>
      <p:sp>
        <p:nvSpPr>
          <p:cNvPr id="10" name="Slide Number Placeholder 9">
            <a:extLst>
              <a:ext uri="{FF2B5EF4-FFF2-40B4-BE49-F238E27FC236}">
                <a16:creationId xmlns:a16="http://schemas.microsoft.com/office/drawing/2014/main" id="{D58F3348-A8E6-4213-B625-B9AB704A6D48}"/>
              </a:ext>
            </a:extLst>
          </p:cNvPr>
          <p:cNvSpPr>
            <a:spLocks noGrp="1"/>
          </p:cNvSpPr>
          <p:nvPr>
            <p:ph type="sldNum" sz="quarter" idx="12"/>
            <p:custDataLst>
              <p:tags r:id="rId8"/>
            </p:custDataLst>
          </p:nvPr>
        </p:nvSpPr>
        <p:spPr/>
        <p:txBody>
          <a:bodyPr/>
          <a:lstStyle/>
          <a:p>
            <a:fld id="{1301DCDB-DFCD-4CA5-A00D-F5B316959578}" type="slidenum">
              <a:rPr lang="fr-FR" smtClean="0"/>
              <a:t>7</a:t>
            </a:fld>
            <a:endParaRPr lang="fr-FR"/>
          </a:p>
        </p:txBody>
      </p:sp>
      <p:sp>
        <p:nvSpPr>
          <p:cNvPr id="11" name="Rectangle 10">
            <a:extLst>
              <a:ext uri="{FF2B5EF4-FFF2-40B4-BE49-F238E27FC236}">
                <a16:creationId xmlns:a16="http://schemas.microsoft.com/office/drawing/2014/main" id="{9E81596B-6D16-4EB5-9547-6FDB7C7CBAC7}"/>
              </a:ext>
            </a:extLst>
          </p:cNvPr>
          <p:cNvSpPr/>
          <p:nvPr>
            <p:custDataLst>
              <p:tags r:id="rId9"/>
            </p:custDataLst>
          </p:nvPr>
        </p:nvSpPr>
        <p:spPr>
          <a:xfrm>
            <a:off x="611661" y="669201"/>
            <a:ext cx="8736267" cy="2123658"/>
          </a:xfrm>
          <a:prstGeom prst="rect">
            <a:avLst/>
          </a:prstGeom>
          <a:noFill/>
          <a:ln>
            <a:noFill/>
          </a:ln>
        </p:spPr>
        <p:txBody>
          <a:bodyPr spcFirstLastPara="1" wrap="square" lIns="68575" tIns="34275" rIns="68575" bIns="34275" anchor="t" anchorCtr="0">
            <a:noAutofit/>
          </a:bodyPr>
          <a:lstStyle/>
          <a:p>
            <a:pPr>
              <a:buClr>
                <a:schemeClr val="dk1"/>
              </a:buClr>
              <a:buSzPts val="1400"/>
            </a:pPr>
            <a:r>
              <a:rPr lang="fr-FR" sz="1400" dirty="0">
                <a:solidFill>
                  <a:schemeClr val="dk1"/>
                </a:solidFill>
                <a:latin typeface="Brandon Grotesque Regular" panose="020B0503020203060202" pitchFamily="34" charset="0"/>
                <a:cs typeface="Calibri"/>
              </a:rPr>
              <a:t>Vous ne pouvez jamais être sûr à 100 %, mais vous pouvez atténuer vos risques :</a:t>
            </a:r>
          </a:p>
          <a:p>
            <a:pPr>
              <a:buClr>
                <a:schemeClr val="dk1"/>
              </a:buClr>
              <a:buSzPts val="1400"/>
            </a:pPr>
            <a:endParaRPr lang="fr-FR" sz="1400" dirty="0">
              <a:solidFill>
                <a:schemeClr val="dk1"/>
              </a:solidFill>
              <a:latin typeface="Brandon Grotesque Regular" panose="020B0503020203060202" pitchFamily="34" charset="0"/>
              <a:cs typeface="Calibri"/>
            </a:endParaRP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Suivez les conseils des expert en sécurité et les meilleures pratiques du secteur.</a:t>
            </a: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Le portefeuille physique est le minimum requis.</a:t>
            </a: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Renseignez-vous sur la </a:t>
            </a:r>
            <a:r>
              <a:rPr lang="fr-FR" sz="1400" dirty="0" err="1">
                <a:solidFill>
                  <a:schemeClr val="dk1"/>
                </a:solidFill>
                <a:latin typeface="Brandon Grotesque Regular" panose="020B0503020203060202" pitchFamily="34" charset="0"/>
                <a:cs typeface="Calibri"/>
              </a:rPr>
              <a:t>passephrase</a:t>
            </a:r>
            <a:endParaRPr lang="fr-FR" sz="1400" dirty="0">
              <a:solidFill>
                <a:schemeClr val="dk1"/>
              </a:solidFill>
              <a:latin typeface="Brandon Grotesque Regular" panose="020B0503020203060202" pitchFamily="34" charset="0"/>
              <a:cs typeface="Calibri"/>
            </a:endParaRP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La multi-</a:t>
            </a:r>
            <a:r>
              <a:rPr lang="fr-FR" sz="1400" dirty="0" err="1">
                <a:solidFill>
                  <a:schemeClr val="dk1"/>
                </a:solidFill>
                <a:latin typeface="Brandon Grotesque Regular" panose="020B0503020203060202" pitchFamily="34" charset="0"/>
                <a:cs typeface="Calibri"/>
              </a:rPr>
              <a:t>sign</a:t>
            </a:r>
            <a:r>
              <a:rPr lang="fr-FR" sz="1400" dirty="0">
                <a:solidFill>
                  <a:schemeClr val="dk1"/>
                </a:solidFill>
                <a:latin typeface="Brandon Grotesque Regular" panose="020B0503020203060202" pitchFamily="34" charset="0"/>
                <a:cs typeface="Calibri"/>
              </a:rPr>
              <a:t> est optimale  elle est obligatoire si vous disposez de beaucoup d’avoirs.</a:t>
            </a: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Faites un inventaire clair et simple.</a:t>
            </a:r>
          </a:p>
          <a:p>
            <a:pPr marL="285750" indent="-285750">
              <a:buClr>
                <a:schemeClr val="dk1"/>
              </a:buClr>
              <a:buSzPts val="1400"/>
              <a:buFont typeface="Arial" panose="020B0604020202020204" pitchFamily="34" charset="0"/>
              <a:buChar char="•"/>
            </a:pPr>
            <a:r>
              <a:rPr lang="fr-FR" sz="1400" dirty="0">
                <a:solidFill>
                  <a:schemeClr val="dk1"/>
                </a:solidFill>
                <a:latin typeface="Brandon Grotesque Regular" panose="020B0503020203060202" pitchFamily="34" charset="0"/>
                <a:cs typeface="Calibri"/>
              </a:rPr>
              <a:t>Revoyez votre sécurité au minimum une fois par an !</a:t>
            </a:r>
          </a:p>
        </p:txBody>
      </p:sp>
      <p:sp>
        <p:nvSpPr>
          <p:cNvPr id="12" name="Rectangle 11">
            <a:extLst>
              <a:ext uri="{FF2B5EF4-FFF2-40B4-BE49-F238E27FC236}">
                <a16:creationId xmlns:a16="http://schemas.microsoft.com/office/drawing/2014/main" id="{BF1911F6-9C6C-4B99-BE83-89B5C5FB2B0B}"/>
              </a:ext>
            </a:extLst>
          </p:cNvPr>
          <p:cNvSpPr/>
          <p:nvPr>
            <p:custDataLst>
              <p:tags r:id="rId10"/>
            </p:custDataLst>
          </p:nvPr>
        </p:nvSpPr>
        <p:spPr>
          <a:xfrm>
            <a:off x="8990786" y="4713358"/>
            <a:ext cx="210500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000000"/>
              </a:buClr>
              <a:buFont typeface="Arial"/>
            </a:pPr>
            <a:r>
              <a:rPr lang="fr-FR" sz="1400" dirty="0">
                <a:solidFill>
                  <a:schemeClr val="tx1"/>
                </a:solidFill>
                <a:latin typeface="Brandon Grotesque Regular" panose="020B0503020203060202" pitchFamily="34" charset="0"/>
                <a:cs typeface="Calibri"/>
              </a:rPr>
              <a:t>Pas de retour en arrière si vous perdez une clé privée ou si vous l’envoyez à une mauvaise adresse</a:t>
            </a:r>
            <a:endParaRPr lang="en-GB" sz="1400" dirty="0">
              <a:solidFill>
                <a:schemeClr val="tx1"/>
              </a:solidFill>
              <a:latin typeface="Brandon Grotesque Regular" panose="020B0503020203060202" pitchFamily="34" charset="0"/>
              <a:cs typeface="Calibri"/>
            </a:endParaRPr>
          </a:p>
        </p:txBody>
      </p:sp>
      <p:sp>
        <p:nvSpPr>
          <p:cNvPr id="13" name="Espace réservé du pied de page 1">
            <a:extLst>
              <a:ext uri="{FF2B5EF4-FFF2-40B4-BE49-F238E27FC236}">
                <a16:creationId xmlns:a16="http://schemas.microsoft.com/office/drawing/2014/main" id="{F8D8E8B5-8904-4B9E-B9E8-E60054554B86}"/>
              </a:ext>
            </a:extLst>
          </p:cNvPr>
          <p:cNvSpPr>
            <a:spLocks noGrp="1"/>
          </p:cNvSpPr>
          <p:nvPr>
            <p:ph type="ftr" idx="11"/>
            <p:custDataLst>
              <p:tags r:id="rId11"/>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164435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A07B11-7982-4C00-9D93-95251B296CF0}"/>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5435131" y="-770529"/>
            <a:ext cx="3823237" cy="2733986"/>
          </a:xfrm>
          <a:prstGeom prst="rect">
            <a:avLst/>
          </a:prstGeom>
        </p:spPr>
      </p:pic>
      <p:sp>
        <p:nvSpPr>
          <p:cNvPr id="3" name="Content Placeholder 2">
            <a:extLst>
              <a:ext uri="{FF2B5EF4-FFF2-40B4-BE49-F238E27FC236}">
                <a16:creationId xmlns:a16="http://schemas.microsoft.com/office/drawing/2014/main" id="{F17F1DB5-6704-4210-92D2-CBCD3E3E0C7A}"/>
              </a:ext>
            </a:extLst>
          </p:cNvPr>
          <p:cNvSpPr>
            <a:spLocks noGrp="1"/>
          </p:cNvSpPr>
          <p:nvPr>
            <p:ph idx="1"/>
            <p:custDataLst>
              <p:tags r:id="rId2"/>
            </p:custDataLst>
          </p:nvPr>
        </p:nvSpPr>
        <p:spPr>
          <a:xfrm>
            <a:off x="247166" y="57315"/>
            <a:ext cx="8631658" cy="627434"/>
          </a:xfrm>
          <a:noFill/>
          <a:ln>
            <a:noFill/>
          </a:ln>
        </p:spPr>
        <p:txBody>
          <a:bodyPr spcFirstLastPara="1" vert="horz" wrap="square" lIns="68575" tIns="34275" rIns="68575" bIns="34275" rtlCol="0" anchor="ctr" anchorCtr="0">
            <a:noAutofit/>
          </a:bodyPr>
          <a:lstStyle/>
          <a:p>
            <a:pPr marL="0">
              <a:spcBef>
                <a:spcPts val="0"/>
              </a:spcBef>
              <a:buClr>
                <a:schemeClr val="dk1"/>
              </a:buClr>
              <a:buSzPts val="1800"/>
              <a:buNone/>
            </a:pPr>
            <a:endParaRPr lang="fr-FR" sz="2000" u="sng" dirty="0">
              <a:solidFill>
                <a:schemeClr val="dk1"/>
              </a:solidFill>
              <a:latin typeface="Brandon Grotesque Medium" panose="020B0603020203060202" pitchFamily="34" charset="0"/>
              <a:ea typeface="+mj-ea"/>
              <a:cs typeface="Calibri"/>
            </a:endParaRPr>
          </a:p>
          <a:p>
            <a:pPr marL="0">
              <a:spcBef>
                <a:spcPts val="0"/>
              </a:spcBef>
              <a:buClr>
                <a:schemeClr val="dk1"/>
              </a:buClr>
              <a:buSzPts val="1800"/>
              <a:buNone/>
            </a:pPr>
            <a:r>
              <a:rPr lang="fr-FR" sz="2000" u="sng" dirty="0">
                <a:solidFill>
                  <a:schemeClr val="dk1"/>
                </a:solidFill>
                <a:latin typeface="Brandon Grotesque Medium" panose="020B0603020203060202" pitchFamily="34" charset="0"/>
                <a:ea typeface="+mj-ea"/>
                <a:cs typeface="Calibri"/>
              </a:rPr>
              <a:t>«  Si vous mourez demain, qu'adviendra-t-il de votre bitcoin? »  </a:t>
            </a:r>
          </a:p>
          <a:p>
            <a:pPr marL="0">
              <a:spcBef>
                <a:spcPts val="0"/>
              </a:spcBef>
              <a:buClr>
                <a:schemeClr val="dk1"/>
              </a:buClr>
              <a:buSzPts val="1800"/>
              <a:buNone/>
            </a:pPr>
            <a:endParaRPr lang="fr-FR" sz="2000" u="sng" dirty="0">
              <a:solidFill>
                <a:schemeClr val="dk1"/>
              </a:solidFill>
              <a:latin typeface="Brandon Grotesque Medium" panose="020B0603020203060202" pitchFamily="34" charset="0"/>
              <a:ea typeface="+mj-ea"/>
              <a:cs typeface="Calibri"/>
            </a:endParaRPr>
          </a:p>
        </p:txBody>
      </p:sp>
      <p:sp>
        <p:nvSpPr>
          <p:cNvPr id="6" name="TextBox 5">
            <a:extLst>
              <a:ext uri="{FF2B5EF4-FFF2-40B4-BE49-F238E27FC236}">
                <a16:creationId xmlns:a16="http://schemas.microsoft.com/office/drawing/2014/main" id="{A420F7C2-FF3D-47F6-A9EF-C19861A33FE5}"/>
              </a:ext>
            </a:extLst>
          </p:cNvPr>
          <p:cNvSpPr txBox="1"/>
          <p:nvPr>
            <p:custDataLst>
              <p:tags r:id="rId3"/>
            </p:custDataLst>
          </p:nvPr>
        </p:nvSpPr>
        <p:spPr>
          <a:xfrm>
            <a:off x="297687" y="847520"/>
            <a:ext cx="7485836" cy="3729913"/>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fr-FR" sz="1400" dirty="0"/>
              <a:t>Si vous ne pouvez pas garantir que votre bien-aimé aura un accès complet à vos bitcoins :</a:t>
            </a:r>
          </a:p>
          <a:p>
            <a:endParaRPr lang="fr-FR" sz="1400" dirty="0"/>
          </a:p>
          <a:p>
            <a:pPr marL="285750" indent="-285750">
              <a:buFont typeface="Arial" panose="020B0604020202020204" pitchFamily="34" charset="0"/>
              <a:buChar char="•"/>
            </a:pPr>
            <a:r>
              <a:rPr lang="fr-FR" sz="1400" dirty="0"/>
              <a:t>Physiquement (détention de  la clé privée).</a:t>
            </a:r>
          </a:p>
          <a:p>
            <a:pPr marL="285750" indent="-285750">
              <a:buFont typeface="Arial" panose="020B0604020202020204" pitchFamily="34" charset="0"/>
              <a:buChar char="•"/>
            </a:pPr>
            <a:r>
              <a:rPr lang="fr-FR" sz="1400" dirty="0"/>
              <a:t>Légalement (approuvé par un notaire). </a:t>
            </a:r>
          </a:p>
          <a:p>
            <a:pPr marL="285750" indent="-285750">
              <a:buFontTx/>
              <a:buChar char="-"/>
            </a:pPr>
            <a:endParaRPr lang="fr-FR" sz="1400" dirty="0"/>
          </a:p>
          <a:p>
            <a:pPr algn="ctr"/>
            <a:r>
              <a:rPr lang="fr-FR" sz="1400" dirty="0"/>
              <a:t>Alors vous devez sérieusement arrêter tout ce que vous faites dès que possible et commencer à faire ce qui suit : </a:t>
            </a:r>
          </a:p>
          <a:p>
            <a:endParaRPr lang="fr-FR" sz="1400" dirty="0"/>
          </a:p>
          <a:p>
            <a:r>
              <a:rPr lang="fr-FR" sz="1400" u="sng" dirty="0"/>
              <a:t>Option 1</a:t>
            </a:r>
            <a:r>
              <a:rPr lang="fr-FR" sz="1400" dirty="0"/>
              <a:t>: Acheter " </a:t>
            </a:r>
            <a:r>
              <a:rPr lang="fr-FR" sz="1400" dirty="0" err="1"/>
              <a:t>Cryptoasset</a:t>
            </a:r>
            <a:r>
              <a:rPr lang="fr-FR" sz="1400" dirty="0"/>
              <a:t> </a:t>
            </a:r>
            <a:r>
              <a:rPr lang="fr-FR" sz="1400" dirty="0" err="1"/>
              <a:t>Inheritance</a:t>
            </a:r>
            <a:r>
              <a:rPr lang="fr-FR" sz="1400" dirty="0"/>
              <a:t> Planning " par Pamela Morgan</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u="sng" dirty="0"/>
          </a:p>
          <a:p>
            <a:r>
              <a:rPr lang="fr-FR" sz="1400" u="sng" dirty="0"/>
              <a:t>Option 2</a:t>
            </a:r>
            <a:r>
              <a:rPr lang="fr-FR" sz="1400" dirty="0"/>
              <a:t>: Allez au niveau 6 de mon contenu où j'approfondis ce sujet.</a:t>
            </a:r>
          </a:p>
          <a:p>
            <a:endParaRPr lang="fr-FR" sz="1400" dirty="0"/>
          </a:p>
          <a:p>
            <a:endParaRPr lang="fr-FR" sz="1400" dirty="0"/>
          </a:p>
          <a:p>
            <a:endParaRPr lang="fr-FR" sz="1400" dirty="0"/>
          </a:p>
          <a:p>
            <a:endParaRPr lang="fr-FR" sz="1400" dirty="0"/>
          </a:p>
        </p:txBody>
      </p:sp>
      <p:pic>
        <p:nvPicPr>
          <p:cNvPr id="2" name="Image 1">
            <a:extLst>
              <a:ext uri="{FF2B5EF4-FFF2-40B4-BE49-F238E27FC236}">
                <a16:creationId xmlns:a16="http://schemas.microsoft.com/office/drawing/2014/main" id="{8845C163-3CDC-4A85-A630-1A3920EC451B}"/>
              </a:ext>
            </a:extLst>
          </p:cNvPr>
          <p:cNvPicPr>
            <a:picLocks noChangeAspect="1"/>
          </p:cNvPicPr>
          <p:nvPr>
            <p:custDataLst>
              <p:tags r:id="rId4"/>
            </p:custDataLst>
          </p:nvPr>
        </p:nvPicPr>
        <p:blipFill>
          <a:blip r:embed="rId18"/>
          <a:stretch>
            <a:fillRect/>
          </a:stretch>
        </p:blipFill>
        <p:spPr>
          <a:xfrm>
            <a:off x="7733002" y="4507486"/>
            <a:ext cx="4111562" cy="1399526"/>
          </a:xfrm>
          <a:prstGeom prst="rect">
            <a:avLst/>
          </a:prstGeom>
        </p:spPr>
        <p:style>
          <a:lnRef idx="2">
            <a:schemeClr val="dk1"/>
          </a:lnRef>
          <a:fillRef idx="1">
            <a:schemeClr val="lt1"/>
          </a:fillRef>
          <a:effectRef idx="0">
            <a:schemeClr val="dk1"/>
          </a:effectRef>
          <a:fontRef idx="minor">
            <a:schemeClr val="dk1"/>
          </a:fontRef>
        </p:style>
      </p:pic>
      <p:sp>
        <p:nvSpPr>
          <p:cNvPr id="4" name="Rectangle 3">
            <a:extLst>
              <a:ext uri="{FF2B5EF4-FFF2-40B4-BE49-F238E27FC236}">
                <a16:creationId xmlns:a16="http://schemas.microsoft.com/office/drawing/2014/main" id="{98898BA4-73D3-4D6C-A615-AD8BC62A3FD5}"/>
              </a:ext>
            </a:extLst>
          </p:cNvPr>
          <p:cNvSpPr/>
          <p:nvPr>
            <p:custDataLst>
              <p:tags r:id="rId5"/>
            </p:custDataLst>
          </p:nvPr>
        </p:nvSpPr>
        <p:spPr>
          <a:xfrm>
            <a:off x="10920586" y="5630013"/>
            <a:ext cx="837409" cy="276999"/>
          </a:xfrm>
          <a:prstGeom prst="rect">
            <a:avLst/>
          </a:prstGeom>
        </p:spPr>
        <p:txBody>
          <a:bodyPr wrap="none">
            <a:spAutoFit/>
          </a:bodyPr>
          <a:lstStyle/>
          <a:p>
            <a:r>
              <a:rPr lang="fr-FR" sz="1200" i="1" dirty="0"/>
              <a:t>wired.com</a:t>
            </a:r>
          </a:p>
        </p:txBody>
      </p:sp>
      <p:pic>
        <p:nvPicPr>
          <p:cNvPr id="8" name="Image 7">
            <a:extLst>
              <a:ext uri="{FF2B5EF4-FFF2-40B4-BE49-F238E27FC236}">
                <a16:creationId xmlns:a16="http://schemas.microsoft.com/office/drawing/2014/main" id="{9288F3B2-5C74-4D4A-9982-F765099FBE1A}"/>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9286607" y="206926"/>
            <a:ext cx="2255033" cy="3379162"/>
          </a:xfrm>
          <a:prstGeom prst="rect">
            <a:avLst/>
          </a:prstGeom>
        </p:spPr>
      </p:pic>
      <p:sp>
        <p:nvSpPr>
          <p:cNvPr id="5" name="Date Placeholder 4">
            <a:extLst>
              <a:ext uri="{FF2B5EF4-FFF2-40B4-BE49-F238E27FC236}">
                <a16:creationId xmlns:a16="http://schemas.microsoft.com/office/drawing/2014/main" id="{49A74149-DDC8-46D3-82FE-BA45D68B12BF}"/>
              </a:ext>
            </a:extLst>
          </p:cNvPr>
          <p:cNvSpPr>
            <a:spLocks noGrp="1"/>
          </p:cNvSpPr>
          <p:nvPr>
            <p:ph type="dt" sz="half" idx="10"/>
            <p:custDataLst>
              <p:tags r:id="rId7"/>
            </p:custDataLst>
          </p:nvPr>
        </p:nvSpPr>
        <p:spPr/>
        <p:txBody>
          <a:bodyPr/>
          <a:lstStyle/>
          <a:p>
            <a:fld id="{69905575-6D46-4A56-9A27-AA6D95A4FB31}" type="datetime1">
              <a:rPr lang="fr-FR" smtClean="0"/>
              <a:t>14/08/2020</a:t>
            </a:fld>
            <a:endParaRPr lang="fr-FR"/>
          </a:p>
        </p:txBody>
      </p:sp>
      <p:sp>
        <p:nvSpPr>
          <p:cNvPr id="10" name="Slide Number Placeholder 9">
            <a:extLst>
              <a:ext uri="{FF2B5EF4-FFF2-40B4-BE49-F238E27FC236}">
                <a16:creationId xmlns:a16="http://schemas.microsoft.com/office/drawing/2014/main" id="{2323E6CD-E31C-4FFB-8AAF-D6CEF0CE6BC3}"/>
              </a:ext>
            </a:extLst>
          </p:cNvPr>
          <p:cNvSpPr>
            <a:spLocks noGrp="1"/>
          </p:cNvSpPr>
          <p:nvPr>
            <p:ph type="sldNum" sz="quarter" idx="12"/>
            <p:custDataLst>
              <p:tags r:id="rId8"/>
            </p:custDataLst>
          </p:nvPr>
        </p:nvSpPr>
        <p:spPr/>
        <p:txBody>
          <a:bodyPr/>
          <a:lstStyle/>
          <a:p>
            <a:fld id="{1301DCDB-DFCD-4CA5-A00D-F5B316959578}" type="slidenum">
              <a:rPr lang="fr-FR" smtClean="0"/>
              <a:t>8</a:t>
            </a:fld>
            <a:endParaRPr lang="fr-FR"/>
          </a:p>
        </p:txBody>
      </p:sp>
      <p:pic>
        <p:nvPicPr>
          <p:cNvPr id="12" name="Picture 11">
            <a:hlinkClick r:id="rId20"/>
            <a:extLst>
              <a:ext uri="{FF2B5EF4-FFF2-40B4-BE49-F238E27FC236}">
                <a16:creationId xmlns:a16="http://schemas.microsoft.com/office/drawing/2014/main" id="{6AC4895C-3905-4213-875F-74F162EA71A9}"/>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rcRect/>
          <a:stretch/>
        </p:blipFill>
        <p:spPr>
          <a:xfrm>
            <a:off x="434005" y="4832125"/>
            <a:ext cx="2179840" cy="1207994"/>
          </a:xfrm>
          <a:prstGeom prst="rect">
            <a:avLst/>
          </a:prstGeom>
          <a:ln>
            <a:solidFill>
              <a:schemeClr val="tx1"/>
            </a:solidFill>
          </a:ln>
        </p:spPr>
      </p:pic>
      <p:pic>
        <p:nvPicPr>
          <p:cNvPr id="17" name="Picture 16">
            <a:hlinkClick r:id="rId22"/>
            <a:extLst>
              <a:ext uri="{FF2B5EF4-FFF2-40B4-BE49-F238E27FC236}">
                <a16:creationId xmlns:a16="http://schemas.microsoft.com/office/drawing/2014/main" id="{49BBD345-2B09-4D21-A469-9F5626758935}"/>
              </a:ext>
            </a:extLst>
          </p:cNvPr>
          <p:cNvPicPr>
            <a:picLocks noChangeAspect="1"/>
          </p:cNvPicPr>
          <p:nvPr>
            <p:custDataLst>
              <p:tags r:id="rId10"/>
            </p:custDataLst>
          </p:nvPr>
        </p:nvPicPr>
        <p:blipFill>
          <a:blip r:embed="rId23"/>
          <a:stretch>
            <a:fillRect/>
          </a:stretch>
        </p:blipFill>
        <p:spPr>
          <a:xfrm>
            <a:off x="793082" y="2910248"/>
            <a:ext cx="1962398" cy="1172857"/>
          </a:xfrm>
          <a:prstGeom prst="rect">
            <a:avLst/>
          </a:prstGeom>
        </p:spPr>
        <p:style>
          <a:lnRef idx="2">
            <a:schemeClr val="dk1"/>
          </a:lnRef>
          <a:fillRef idx="1">
            <a:schemeClr val="lt1"/>
          </a:fillRef>
          <a:effectRef idx="0">
            <a:schemeClr val="dk1"/>
          </a:effectRef>
          <a:fontRef idx="minor">
            <a:schemeClr val="dk1"/>
          </a:fontRef>
        </p:style>
      </p:pic>
      <p:pic>
        <p:nvPicPr>
          <p:cNvPr id="18" name="Picture 17">
            <a:hlinkClick r:id="rId24"/>
            <a:extLst>
              <a:ext uri="{FF2B5EF4-FFF2-40B4-BE49-F238E27FC236}">
                <a16:creationId xmlns:a16="http://schemas.microsoft.com/office/drawing/2014/main" id="{898AE806-E9FC-4DD0-AA77-20DAAEE31770}"/>
              </a:ext>
            </a:extLst>
          </p:cNvPr>
          <p:cNvPicPr>
            <a:picLocks noChangeAspect="1"/>
          </p:cNvPicPr>
          <p:nvPr>
            <p:custDataLst>
              <p:tags r:id="rId11"/>
            </p:custDataLst>
          </p:nvPr>
        </p:nvPicPr>
        <p:blipFill>
          <a:blip r:embed="rId25"/>
          <a:stretch>
            <a:fillRect/>
          </a:stretch>
        </p:blipFill>
        <p:spPr>
          <a:xfrm>
            <a:off x="3603538" y="2949189"/>
            <a:ext cx="1962399" cy="1094973"/>
          </a:xfrm>
          <a:prstGeom prst="rect">
            <a:avLst/>
          </a:prstGeom>
        </p:spPr>
        <p:style>
          <a:lnRef idx="2">
            <a:schemeClr val="dk1"/>
          </a:lnRef>
          <a:fillRef idx="1">
            <a:schemeClr val="lt1"/>
          </a:fillRef>
          <a:effectRef idx="0">
            <a:schemeClr val="dk1"/>
          </a:effectRef>
          <a:fontRef idx="minor">
            <a:schemeClr val="dk1"/>
          </a:fontRef>
        </p:style>
      </p:pic>
      <p:sp>
        <p:nvSpPr>
          <p:cNvPr id="19" name="Rectangle 18">
            <a:extLst>
              <a:ext uri="{FF2B5EF4-FFF2-40B4-BE49-F238E27FC236}">
                <a16:creationId xmlns:a16="http://schemas.microsoft.com/office/drawing/2014/main" id="{749D1F4A-7DF6-4D94-A876-76DAA4BCD9FD}"/>
              </a:ext>
            </a:extLst>
          </p:cNvPr>
          <p:cNvSpPr/>
          <p:nvPr>
            <p:custDataLst>
              <p:tags r:id="rId12"/>
            </p:custDataLst>
          </p:nvPr>
        </p:nvSpPr>
        <p:spPr>
          <a:xfrm>
            <a:off x="8738536" y="3631288"/>
            <a:ext cx="3351174" cy="461665"/>
          </a:xfrm>
          <a:prstGeom prst="rect">
            <a:avLst/>
          </a:prstGeom>
          <a:noFill/>
        </p:spPr>
        <p:txBody>
          <a:bodyPr wrap="square" rtlCol="0">
            <a:spAutoFit/>
          </a:bodyPr>
          <a:lstStyle/>
          <a:p>
            <a:pPr algn="ctr"/>
            <a:r>
              <a:rPr lang="fr-FR" sz="1200" i="1" dirty="0">
                <a:latin typeface="Brandon Grotesque Regular" panose="020B0503020203060202" pitchFamily="34" charset="0"/>
              </a:rPr>
              <a:t>" </a:t>
            </a:r>
            <a:r>
              <a:rPr lang="fr-FR" sz="1200" i="1" dirty="0" err="1">
                <a:latin typeface="Brandon Grotesque Regular" panose="020B0503020203060202" pitchFamily="34" charset="0"/>
              </a:rPr>
              <a:t>Cryptoasset</a:t>
            </a:r>
            <a:r>
              <a:rPr lang="fr-FR" sz="1200" i="1" dirty="0">
                <a:latin typeface="Brandon Grotesque Regular" panose="020B0503020203060202" pitchFamily="34" charset="0"/>
              </a:rPr>
              <a:t> </a:t>
            </a:r>
            <a:r>
              <a:rPr lang="fr-FR" sz="1200" i="1" dirty="0" err="1">
                <a:latin typeface="Brandon Grotesque Regular" panose="020B0503020203060202" pitchFamily="34" charset="0"/>
              </a:rPr>
              <a:t>Inheritance</a:t>
            </a:r>
            <a:r>
              <a:rPr lang="fr-FR" sz="1200" i="1" dirty="0">
                <a:latin typeface="Brandon Grotesque Regular" panose="020B0503020203060202" pitchFamily="34" charset="0"/>
              </a:rPr>
              <a:t> Planning " par Pamela Morgan</a:t>
            </a:r>
          </a:p>
        </p:txBody>
      </p:sp>
      <p:sp>
        <p:nvSpPr>
          <p:cNvPr id="20" name="Arrow: Right 19">
            <a:extLst>
              <a:ext uri="{FF2B5EF4-FFF2-40B4-BE49-F238E27FC236}">
                <a16:creationId xmlns:a16="http://schemas.microsoft.com/office/drawing/2014/main" id="{296A04F0-A9B7-482C-84A0-6F96D64D5E38}"/>
              </a:ext>
            </a:extLst>
          </p:cNvPr>
          <p:cNvSpPr/>
          <p:nvPr>
            <p:custDataLst>
              <p:tags r:id="rId13"/>
            </p:custDataLst>
          </p:nvPr>
        </p:nvSpPr>
        <p:spPr>
          <a:xfrm>
            <a:off x="6746137" y="2526302"/>
            <a:ext cx="1684234" cy="598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hlinkClick r:id="rId26"/>
            <a:extLst>
              <a:ext uri="{FF2B5EF4-FFF2-40B4-BE49-F238E27FC236}">
                <a16:creationId xmlns:a16="http://schemas.microsoft.com/office/drawing/2014/main" id="{F5B0460E-8646-4024-A081-FB54D5CCDAA2}"/>
              </a:ext>
            </a:extLst>
          </p:cNvPr>
          <p:cNvPicPr>
            <a:picLocks noChangeAspect="1"/>
          </p:cNvPicPr>
          <p:nvPr>
            <p:custDataLst>
              <p:tags r:id="rId14"/>
            </p:custDataLst>
          </p:nvPr>
        </p:nvPicPr>
        <p:blipFill>
          <a:blip r:embed="rId27"/>
          <a:stretch>
            <a:fillRect/>
          </a:stretch>
        </p:blipFill>
        <p:spPr>
          <a:xfrm>
            <a:off x="2901914" y="4946838"/>
            <a:ext cx="4364871" cy="978568"/>
          </a:xfrm>
          <a:prstGeom prst="rect">
            <a:avLst/>
          </a:prstGeom>
        </p:spPr>
      </p:pic>
      <p:sp>
        <p:nvSpPr>
          <p:cNvPr id="22" name="Espace réservé du pied de page 1">
            <a:extLst>
              <a:ext uri="{FF2B5EF4-FFF2-40B4-BE49-F238E27FC236}">
                <a16:creationId xmlns:a16="http://schemas.microsoft.com/office/drawing/2014/main" id="{F788EB9A-1336-4186-A4BF-F1D0FAD1F8C6}"/>
              </a:ext>
            </a:extLst>
          </p:cNvPr>
          <p:cNvSpPr>
            <a:spLocks noGrp="1"/>
          </p:cNvSpPr>
          <p:nvPr>
            <p:ph type="ftr" idx="11"/>
            <p:custDataLst>
              <p:tags r:id="rId15"/>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8">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213979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00BD581-E78A-498C-8393-A66453F2DF7D}"/>
              </a:ext>
            </a:extLst>
          </p:cNvPr>
          <p:cNvSpPr txBox="1"/>
          <p:nvPr>
            <p:custDataLst>
              <p:tags r:id="rId1"/>
            </p:custDataLst>
          </p:nvPr>
        </p:nvSpPr>
        <p:spPr>
          <a:xfrm>
            <a:off x="358500" y="4063862"/>
            <a:ext cx="11475000" cy="1569660"/>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Une recommandation </a:t>
            </a:r>
            <a:r>
              <a:rPr lang="fr-FR" sz="1400"/>
              <a:t>personnelle amicale:</a:t>
            </a:r>
            <a:endParaRPr lang="fr-FR" sz="1400" dirty="0"/>
          </a:p>
          <a:p>
            <a:endParaRPr lang="fr-FR" sz="1400" dirty="0"/>
          </a:p>
          <a:p>
            <a:endParaRPr lang="fr-FR" sz="1400" dirty="0"/>
          </a:p>
          <a:p>
            <a:endParaRPr lang="fr-FR" sz="1400" dirty="0"/>
          </a:p>
          <a:p>
            <a:endParaRPr lang="fr-FR" sz="1400" dirty="0"/>
          </a:p>
          <a:p>
            <a:endParaRPr lang="fr-FR" sz="1400" dirty="0"/>
          </a:p>
          <a:p>
            <a:r>
              <a:rPr lang="fr-FR" sz="1400" dirty="0"/>
              <a:t>1. Commencez par </a:t>
            </a:r>
            <a:r>
              <a:rPr lang="fr-FR" sz="1400" dirty="0" err="1"/>
              <a:t>Samourai</a:t>
            </a:r>
            <a:r>
              <a:rPr lang="fr-FR" sz="1400" dirty="0"/>
              <a:t> sur Android </a:t>
            </a:r>
          </a:p>
        </p:txBody>
      </p:sp>
      <p:sp>
        <p:nvSpPr>
          <p:cNvPr id="3" name="TextBox 2">
            <a:extLst>
              <a:ext uri="{FF2B5EF4-FFF2-40B4-BE49-F238E27FC236}">
                <a16:creationId xmlns:a16="http://schemas.microsoft.com/office/drawing/2014/main" id="{CA1185DF-3158-4272-98EE-D5E8733065F8}"/>
              </a:ext>
            </a:extLst>
          </p:cNvPr>
          <p:cNvSpPr txBox="1"/>
          <p:nvPr>
            <p:custDataLst>
              <p:tags r:id="rId2"/>
            </p:custDataLst>
          </p:nvPr>
        </p:nvSpPr>
        <p:spPr>
          <a:xfrm>
            <a:off x="396901" y="172836"/>
            <a:ext cx="1123321" cy="377026"/>
          </a:xfrm>
          <a:prstGeom prst="rect">
            <a:avLst/>
          </a:prstGeom>
          <a:noFill/>
          <a:ln>
            <a:noFill/>
          </a:ln>
        </p:spPr>
        <p:txBody>
          <a:bodyPr spcFirstLastPara="1" vert="horz" wrap="square" lIns="68575" tIns="34275" rIns="68575" bIns="34275" rtlCol="0" anchor="ctr" anchorCtr="0">
            <a:noAutofit/>
          </a:bodyPr>
          <a:lstStyle>
            <a:lvl1pPr indent="-228600">
              <a:lnSpc>
                <a:spcPct val="90000"/>
              </a:lnSpc>
              <a:spcBef>
                <a:spcPts val="0"/>
              </a:spcBef>
              <a:buClr>
                <a:schemeClr val="dk1"/>
              </a:buClr>
              <a:buSzPts val="1800"/>
              <a:buFont typeface="Arial" panose="020B0604020202020204" pitchFamily="34" charset="0"/>
              <a:buNone/>
              <a:defRPr sz="2000" u="sng">
                <a:solidFill>
                  <a:schemeClr val="dk1"/>
                </a:solidFill>
                <a:latin typeface="Brandon Grotesque Medium" panose="020B0603020203060202" pitchFamily="34" charset="0"/>
                <a:ea typeface="+mj-ea"/>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t>Recap</a:t>
            </a:r>
            <a:r>
              <a:rPr lang="fr-FR" dirty="0"/>
              <a:t>: </a:t>
            </a:r>
          </a:p>
        </p:txBody>
      </p:sp>
      <p:sp>
        <p:nvSpPr>
          <p:cNvPr id="4" name="ZoneTexte 3">
            <a:extLst>
              <a:ext uri="{FF2B5EF4-FFF2-40B4-BE49-F238E27FC236}">
                <a16:creationId xmlns:a16="http://schemas.microsoft.com/office/drawing/2014/main" id="{F5F04B7E-74A7-4B6F-A245-950831D7494E}"/>
              </a:ext>
            </a:extLst>
          </p:cNvPr>
          <p:cNvSpPr txBox="1"/>
          <p:nvPr>
            <p:custDataLst>
              <p:tags r:id="rId3"/>
            </p:custDataLst>
          </p:nvPr>
        </p:nvSpPr>
        <p:spPr>
          <a:xfrm>
            <a:off x="242092" y="619675"/>
            <a:ext cx="3877624" cy="289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algn="ctr">
              <a:buClr>
                <a:srgbClr val="000000"/>
              </a:buClr>
              <a:buFont typeface="Arial"/>
              <a:defRPr sz="1400" b="1" u="sng">
                <a:solidFill>
                  <a:schemeClr val="tx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Comment choisir un bon portefeuille </a:t>
            </a:r>
            <a:r>
              <a:rPr lang="en-US" dirty="0"/>
              <a:t>:</a:t>
            </a:r>
          </a:p>
          <a:p>
            <a:endParaRPr lang="en-US" dirty="0"/>
          </a:p>
          <a:p>
            <a:pPr marL="285750" indent="-285750" algn="l">
              <a:buFont typeface="Arial" panose="020B0604020202020204" pitchFamily="34" charset="0"/>
              <a:buChar char="•"/>
            </a:pPr>
            <a:r>
              <a:rPr lang="fr-FR" b="0" u="none" dirty="0"/>
              <a:t>Open source ( obligatoire)</a:t>
            </a:r>
          </a:p>
          <a:p>
            <a:pPr marL="285750" indent="-285750" algn="l">
              <a:buFont typeface="Arial" panose="020B0604020202020204" pitchFamily="34" charset="0"/>
              <a:buChar char="•"/>
            </a:pPr>
            <a:r>
              <a:rPr lang="fr-FR" b="0" u="none" dirty="0"/>
              <a:t>Portefeuille froid ( obligatoire)</a:t>
            </a:r>
          </a:p>
          <a:p>
            <a:pPr marL="285750" indent="-285750" algn="l">
              <a:buFont typeface="Arial" panose="020B0604020202020204" pitchFamily="34" charset="0"/>
              <a:buChar char="•"/>
            </a:pPr>
            <a:r>
              <a:rPr lang="fr-FR" b="0" u="none" dirty="0"/>
              <a:t>Caractère privé ( obligatoire )</a:t>
            </a:r>
          </a:p>
          <a:p>
            <a:pPr marL="285750" indent="-285750" algn="l">
              <a:buFont typeface="Arial" panose="020B0604020202020204" pitchFamily="34" charset="0"/>
              <a:buChar char="•"/>
            </a:pPr>
            <a:r>
              <a:rPr lang="fr-FR" b="0" u="none" dirty="0"/>
              <a:t>Option de création de transactions (Avancé)</a:t>
            </a:r>
          </a:p>
          <a:p>
            <a:pPr marL="285750" indent="-285750" algn="l">
              <a:buFont typeface="Arial" panose="020B0604020202020204" pitchFamily="34" charset="0"/>
              <a:buChar char="•"/>
            </a:pPr>
            <a:r>
              <a:rPr lang="fr-FR" b="0" u="none" dirty="0"/>
              <a:t>Support multi-</a:t>
            </a:r>
            <a:r>
              <a:rPr lang="fr-FR" b="0" u="none" dirty="0" err="1"/>
              <a:t>sign</a:t>
            </a:r>
            <a:r>
              <a:rPr lang="fr-FR" b="0" u="none" dirty="0"/>
              <a:t> et </a:t>
            </a:r>
            <a:r>
              <a:rPr lang="fr-FR" b="0" u="none" dirty="0" err="1"/>
              <a:t>passephrase</a:t>
            </a:r>
            <a:r>
              <a:rPr lang="fr-FR" b="0" u="none" dirty="0"/>
              <a:t> (Meilleur)</a:t>
            </a:r>
          </a:p>
          <a:p>
            <a:pPr marL="285750" indent="-285750" algn="l">
              <a:buFont typeface="Arial" panose="020B0604020202020204" pitchFamily="34" charset="0"/>
              <a:buChar char="•"/>
            </a:pPr>
            <a:r>
              <a:rPr lang="fr-FR" b="0" u="none" dirty="0"/>
              <a:t>Bien préparer ses arrières.( Mieux)</a:t>
            </a:r>
          </a:p>
          <a:p>
            <a:pPr marL="285750" indent="-285750" algn="l">
              <a:buFont typeface="Arial" panose="020B0604020202020204" pitchFamily="34" charset="0"/>
              <a:buChar char="•"/>
            </a:pPr>
            <a:r>
              <a:rPr lang="fr-FR" b="0" u="none" dirty="0"/>
              <a:t>Mettre en place de nouvelles fonctionnalités (</a:t>
            </a:r>
            <a:r>
              <a:rPr lang="fr-FR" b="0" u="none" dirty="0" err="1"/>
              <a:t>Segwit</a:t>
            </a:r>
            <a:r>
              <a:rPr lang="fr-FR" b="0" u="none" dirty="0"/>
              <a:t>, LN, </a:t>
            </a:r>
            <a:r>
              <a:rPr lang="fr-FR" b="0" u="none" dirty="0" err="1"/>
              <a:t>co-joint</a:t>
            </a:r>
            <a:r>
              <a:rPr lang="fr-FR" b="0" u="none" dirty="0"/>
              <a:t>, Ricochet </a:t>
            </a:r>
            <a:r>
              <a:rPr lang="fr-FR" b="0" u="none" dirty="0" err="1"/>
              <a:t>etc</a:t>
            </a:r>
            <a:r>
              <a:rPr lang="fr-FR" b="0" u="none" dirty="0"/>
              <a:t>) (Mieux)</a:t>
            </a:r>
          </a:p>
          <a:p>
            <a:pPr marL="285750" indent="-285750" algn="l">
              <a:buFont typeface="Arial" panose="020B0604020202020204" pitchFamily="34" charset="0"/>
              <a:buChar char="•"/>
            </a:pPr>
            <a:endParaRPr lang="en-US" b="0" u="none" dirty="0"/>
          </a:p>
          <a:p>
            <a:pPr algn="l"/>
            <a:r>
              <a:rPr lang="fr-FR" b="0" u="none" dirty="0"/>
              <a:t>Je vais probablement éviter tout portefeuille qui ne comporte pas 5/7 de ça.</a:t>
            </a:r>
            <a:endParaRPr lang="en-US" b="0" u="none" dirty="0"/>
          </a:p>
        </p:txBody>
      </p:sp>
      <p:pic>
        <p:nvPicPr>
          <p:cNvPr id="5" name="Picture 9">
            <a:extLst>
              <a:ext uri="{FF2B5EF4-FFF2-40B4-BE49-F238E27FC236}">
                <a16:creationId xmlns:a16="http://schemas.microsoft.com/office/drawing/2014/main" id="{D23F77D9-8E1D-4279-A785-1972CE4F2B62}"/>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4823484" y="4284178"/>
            <a:ext cx="1459892" cy="949500"/>
          </a:xfrm>
          <a:prstGeom prst="rect">
            <a:avLst/>
          </a:prstGeom>
        </p:spPr>
      </p:pic>
      <p:pic>
        <p:nvPicPr>
          <p:cNvPr id="8" name="Picture 25">
            <a:extLst>
              <a:ext uri="{FF2B5EF4-FFF2-40B4-BE49-F238E27FC236}">
                <a16:creationId xmlns:a16="http://schemas.microsoft.com/office/drawing/2014/main" id="{454DF2C2-74F3-4C80-BDC6-BBA22914147A}"/>
              </a:ext>
            </a:extLst>
          </p:cNvPr>
          <p:cNvPicPr>
            <a:picLocks noChangeAspect="1"/>
          </p:cNvPicPr>
          <p:nvPr>
            <p:custDataLst>
              <p:tags r:id="rId5"/>
            </p:custDataLst>
          </p:nvPr>
        </p:nvPicPr>
        <p:blipFill rotWithShape="1">
          <a:blip r:embed="rId19">
            <a:extLst>
              <a:ext uri="{28A0092B-C50C-407E-A947-70E740481C1C}">
                <a14:useLocalDpi xmlns:a14="http://schemas.microsoft.com/office/drawing/2010/main" val="0"/>
              </a:ext>
            </a:extLst>
          </a:blip>
          <a:srcRect l="23158" t="19357" r="20236" b="25802"/>
          <a:stretch/>
        </p:blipFill>
        <p:spPr>
          <a:xfrm>
            <a:off x="981858" y="4531111"/>
            <a:ext cx="1639041" cy="880185"/>
          </a:xfrm>
          <a:prstGeom prst="rect">
            <a:avLst/>
          </a:prstGeom>
        </p:spPr>
      </p:pic>
      <p:cxnSp>
        <p:nvCxnSpPr>
          <p:cNvPr id="10" name="Connecteur droit 9">
            <a:extLst>
              <a:ext uri="{FF2B5EF4-FFF2-40B4-BE49-F238E27FC236}">
                <a16:creationId xmlns:a16="http://schemas.microsoft.com/office/drawing/2014/main" id="{F0455E68-2C50-460D-8DCF-A131EFD01207}"/>
              </a:ext>
            </a:extLst>
          </p:cNvPr>
          <p:cNvCxnSpPr/>
          <p:nvPr>
            <p:custDataLst>
              <p:tags r:id="rId6"/>
            </p:custDataLst>
          </p:nvPr>
        </p:nvCxnSpPr>
        <p:spPr>
          <a:xfrm>
            <a:off x="3604686" y="4694989"/>
            <a:ext cx="0" cy="1078302"/>
          </a:xfrm>
          <a:prstGeom prst="line">
            <a:avLst/>
          </a:prstGeom>
        </p:spPr>
        <p:style>
          <a:lnRef idx="3">
            <a:schemeClr val="dk1"/>
          </a:lnRef>
          <a:fillRef idx="0">
            <a:schemeClr val="dk1"/>
          </a:fillRef>
          <a:effectRef idx="2">
            <a:schemeClr val="dk1"/>
          </a:effectRef>
          <a:fontRef idx="minor">
            <a:schemeClr val="tx1"/>
          </a:fontRef>
        </p:style>
      </p:cxnSp>
      <p:sp>
        <p:nvSpPr>
          <p:cNvPr id="11" name="ZoneTexte 10">
            <a:extLst>
              <a:ext uri="{FF2B5EF4-FFF2-40B4-BE49-F238E27FC236}">
                <a16:creationId xmlns:a16="http://schemas.microsoft.com/office/drawing/2014/main" id="{0EEDA5B6-218C-4414-ABA0-2BE51F39A2FB}"/>
              </a:ext>
            </a:extLst>
          </p:cNvPr>
          <p:cNvSpPr txBox="1"/>
          <p:nvPr>
            <p:custDataLst>
              <p:tags r:id="rId7"/>
            </p:custDataLst>
          </p:nvPr>
        </p:nvSpPr>
        <p:spPr>
          <a:xfrm>
            <a:off x="3922642" y="5494890"/>
            <a:ext cx="4046697" cy="613878"/>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fr-FR" sz="1400" dirty="0"/>
              <a:t>2. Passez à </a:t>
            </a:r>
            <a:r>
              <a:rPr lang="fr-FR" sz="1400" dirty="0" err="1"/>
              <a:t>Trezor</a:t>
            </a:r>
            <a:r>
              <a:rPr lang="fr-FR" sz="1400" dirty="0"/>
              <a:t> lorsque vous atteignez 500 - 1 000 $ </a:t>
            </a:r>
          </a:p>
        </p:txBody>
      </p:sp>
      <p:cxnSp>
        <p:nvCxnSpPr>
          <p:cNvPr id="12" name="Connecteur droit 11">
            <a:extLst>
              <a:ext uri="{FF2B5EF4-FFF2-40B4-BE49-F238E27FC236}">
                <a16:creationId xmlns:a16="http://schemas.microsoft.com/office/drawing/2014/main" id="{88816E03-DDE5-4C9F-BAE3-E557CB849C7D}"/>
              </a:ext>
            </a:extLst>
          </p:cNvPr>
          <p:cNvCxnSpPr>
            <a:cxnSpLocks/>
          </p:cNvCxnSpPr>
          <p:nvPr>
            <p:custDataLst>
              <p:tags r:id="rId8"/>
            </p:custDataLst>
          </p:nvPr>
        </p:nvCxnSpPr>
        <p:spPr>
          <a:xfrm>
            <a:off x="8082303" y="4579452"/>
            <a:ext cx="0" cy="1257778"/>
          </a:xfrm>
          <a:prstGeom prst="line">
            <a:avLst/>
          </a:prstGeom>
        </p:spPr>
        <p:style>
          <a:lnRef idx="3">
            <a:schemeClr val="dk1"/>
          </a:lnRef>
          <a:fillRef idx="0">
            <a:schemeClr val="dk1"/>
          </a:fillRef>
          <a:effectRef idx="2">
            <a:schemeClr val="dk1"/>
          </a:effectRef>
          <a:fontRef idx="minor">
            <a:schemeClr val="tx1"/>
          </a:fontRef>
        </p:style>
      </p:cxnSp>
      <p:pic>
        <p:nvPicPr>
          <p:cNvPr id="14" name="Picture 9">
            <a:extLst>
              <a:ext uri="{FF2B5EF4-FFF2-40B4-BE49-F238E27FC236}">
                <a16:creationId xmlns:a16="http://schemas.microsoft.com/office/drawing/2014/main" id="{15A82E94-A382-4BC6-84CF-9967629A480F}"/>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9601018" y="4527872"/>
            <a:ext cx="983139" cy="639425"/>
          </a:xfrm>
          <a:prstGeom prst="rect">
            <a:avLst/>
          </a:prstGeom>
        </p:spPr>
      </p:pic>
      <p:sp>
        <p:nvSpPr>
          <p:cNvPr id="15" name="ZoneTexte 14">
            <a:extLst>
              <a:ext uri="{FF2B5EF4-FFF2-40B4-BE49-F238E27FC236}">
                <a16:creationId xmlns:a16="http://schemas.microsoft.com/office/drawing/2014/main" id="{A4D6A57B-1178-4425-9818-D2CB5D9DF9AA}"/>
              </a:ext>
            </a:extLst>
          </p:cNvPr>
          <p:cNvSpPr txBox="1"/>
          <p:nvPr>
            <p:custDataLst>
              <p:tags r:id="rId10"/>
            </p:custDataLst>
          </p:nvPr>
        </p:nvSpPr>
        <p:spPr>
          <a:xfrm>
            <a:off x="8309067" y="5498064"/>
            <a:ext cx="3864148" cy="553099"/>
          </a:xfrm>
          <a:prstGeom prst="rect">
            <a:avLst/>
          </a:prstGeom>
          <a:noFill/>
          <a:ln>
            <a:noFill/>
          </a:ln>
        </p:spPr>
        <p:txBody>
          <a:bodyPr spcFirstLastPara="1" wrap="square" lIns="68575" tIns="34275" rIns="68575" bIns="34275" anchor="t" anchorCtr="0">
            <a:noAutofit/>
          </a:bodyPr>
          <a:lstStyle>
            <a:defPPr>
              <a:defRPr lang="fr-FR"/>
            </a:defPPr>
            <a:lvl1pPr>
              <a:buClr>
                <a:schemeClr val="dk1"/>
              </a:buClr>
              <a:buSzPts val="1400"/>
              <a:defRPr sz="1600">
                <a:solidFill>
                  <a:schemeClr val="dk1"/>
                </a:solidFill>
                <a:latin typeface="Brandon Grotesque Regular" panose="020B0503020203060202" pitchFamily="34" charset="0"/>
                <a:cs typeface="Calibri"/>
              </a:defRPr>
            </a:lvl1pPr>
          </a:lstStyle>
          <a:p>
            <a:r>
              <a:rPr lang="fr-FR" sz="1400" dirty="0"/>
              <a:t>3. Passez à Multi-</a:t>
            </a:r>
            <a:r>
              <a:rPr lang="fr-FR" sz="1400" dirty="0" err="1"/>
              <a:t>sig</a:t>
            </a:r>
            <a:r>
              <a:rPr lang="fr-FR" sz="1400" dirty="0"/>
              <a:t> 2/3 quand vous serez prêts</a:t>
            </a:r>
          </a:p>
        </p:txBody>
      </p:sp>
      <p:graphicFrame>
        <p:nvGraphicFramePr>
          <p:cNvPr id="2" name="Table 1">
            <a:extLst>
              <a:ext uri="{FF2B5EF4-FFF2-40B4-BE49-F238E27FC236}">
                <a16:creationId xmlns:a16="http://schemas.microsoft.com/office/drawing/2014/main" id="{28EA7511-E0CF-4EAC-97F9-83900F33DDA6}"/>
              </a:ext>
            </a:extLst>
          </p:cNvPr>
          <p:cNvGraphicFramePr>
            <a:graphicFrameLocks noGrp="1"/>
          </p:cNvGraphicFramePr>
          <p:nvPr>
            <p:custDataLst>
              <p:tags r:id="rId11"/>
            </p:custDataLst>
            <p:extLst>
              <p:ext uri="{D42A27DB-BD31-4B8C-83A1-F6EECF244321}">
                <p14:modId xmlns:p14="http://schemas.microsoft.com/office/powerpoint/2010/main" val="1439231642"/>
              </p:ext>
            </p:extLst>
          </p:nvPr>
        </p:nvGraphicFramePr>
        <p:xfrm>
          <a:off x="4372407" y="233619"/>
          <a:ext cx="7577503" cy="3526738"/>
        </p:xfrm>
        <a:graphic>
          <a:graphicData uri="http://schemas.openxmlformats.org/drawingml/2006/table">
            <a:tbl>
              <a:tblPr firstRow="1" bandRow="1">
                <a:tableStyleId>{85BE263C-DBD7-4A20-BB59-AAB30ACAA65A}</a:tableStyleId>
              </a:tblPr>
              <a:tblGrid>
                <a:gridCol w="818681">
                  <a:extLst>
                    <a:ext uri="{9D8B030D-6E8A-4147-A177-3AD203B41FA5}">
                      <a16:colId xmlns:a16="http://schemas.microsoft.com/office/drawing/2014/main" val="1750964624"/>
                    </a:ext>
                  </a:extLst>
                </a:gridCol>
                <a:gridCol w="965546">
                  <a:extLst>
                    <a:ext uri="{9D8B030D-6E8A-4147-A177-3AD203B41FA5}">
                      <a16:colId xmlns:a16="http://schemas.microsoft.com/office/drawing/2014/main" val="3528599423"/>
                    </a:ext>
                  </a:extLst>
                </a:gridCol>
                <a:gridCol w="965546">
                  <a:extLst>
                    <a:ext uri="{9D8B030D-6E8A-4147-A177-3AD203B41FA5}">
                      <a16:colId xmlns:a16="http://schemas.microsoft.com/office/drawing/2014/main" val="3774750666"/>
                    </a:ext>
                  </a:extLst>
                </a:gridCol>
                <a:gridCol w="965546">
                  <a:extLst>
                    <a:ext uri="{9D8B030D-6E8A-4147-A177-3AD203B41FA5}">
                      <a16:colId xmlns:a16="http://schemas.microsoft.com/office/drawing/2014/main" val="2932068234"/>
                    </a:ext>
                  </a:extLst>
                </a:gridCol>
                <a:gridCol w="965546">
                  <a:extLst>
                    <a:ext uri="{9D8B030D-6E8A-4147-A177-3AD203B41FA5}">
                      <a16:colId xmlns:a16="http://schemas.microsoft.com/office/drawing/2014/main" val="3463656418"/>
                    </a:ext>
                  </a:extLst>
                </a:gridCol>
                <a:gridCol w="965546">
                  <a:extLst>
                    <a:ext uri="{9D8B030D-6E8A-4147-A177-3AD203B41FA5}">
                      <a16:colId xmlns:a16="http://schemas.microsoft.com/office/drawing/2014/main" val="2442580340"/>
                    </a:ext>
                  </a:extLst>
                </a:gridCol>
                <a:gridCol w="965546">
                  <a:extLst>
                    <a:ext uri="{9D8B030D-6E8A-4147-A177-3AD203B41FA5}">
                      <a16:colId xmlns:a16="http://schemas.microsoft.com/office/drawing/2014/main" val="3984522317"/>
                    </a:ext>
                  </a:extLst>
                </a:gridCol>
                <a:gridCol w="965546">
                  <a:extLst>
                    <a:ext uri="{9D8B030D-6E8A-4147-A177-3AD203B41FA5}">
                      <a16:colId xmlns:a16="http://schemas.microsoft.com/office/drawing/2014/main" val="3538045902"/>
                    </a:ext>
                  </a:extLst>
                </a:gridCol>
              </a:tblGrid>
              <a:tr h="365206">
                <a:tc>
                  <a:txBody>
                    <a:bodyPr/>
                    <a:lstStyle/>
                    <a:p>
                      <a:pPr algn="ctr" fontAlgn="ctr"/>
                      <a:r>
                        <a:rPr lang="en-GB" sz="1200" u="none" strike="noStrike" dirty="0">
                          <a:solidFill>
                            <a:sysClr val="windowText" lastClr="000000"/>
                          </a:solidFill>
                          <a:effectLst/>
                        </a:rPr>
                        <a:t>Security type</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Wallet type</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Security</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Ease of set up</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Convenience</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Best use case</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ysClr val="windowText" lastClr="000000"/>
                          </a:solidFill>
                          <a:effectLst/>
                        </a:rPr>
                        <a:t>3rd party risk</a:t>
                      </a:r>
                      <a:endParaRPr lang="en-GB" sz="1200" b="1" i="0" u="none" strike="noStrike" dirty="0">
                        <a:solidFill>
                          <a:sysClr val="windowText" lastClr="000000"/>
                        </a:solidFill>
                        <a:effectLst/>
                        <a:latin typeface="Calibri" panose="020F0502020204030204" pitchFamily="34" charset="0"/>
                      </a:endParaRPr>
                    </a:p>
                  </a:txBody>
                  <a:tcPr marL="6279" marR="6279" marT="6279" marB="0" anchor="ctr">
                    <a:lnT w="12700" cap="flat" cmpd="sng" algn="ctr">
                      <a:solidFill>
                        <a:schemeClr val="tx1"/>
                      </a:solidFill>
                      <a:prstDash val="solid"/>
                      <a:round/>
                      <a:headEnd type="none" w="med" len="med"/>
                      <a:tailEnd type="none" w="med" len="med"/>
                    </a:lnT>
                  </a:tcPr>
                </a:tc>
                <a:tc>
                  <a:txBody>
                    <a:bodyPr/>
                    <a:lstStyle/>
                    <a:p>
                      <a:pPr algn="ctr" fontAlgn="ctr"/>
                      <a:r>
                        <a:rPr lang="en-GB" sz="1200" b="1" i="0" u="none" strike="noStrike" dirty="0">
                          <a:solidFill>
                            <a:sysClr val="windowText" lastClr="000000"/>
                          </a:solidFill>
                          <a:effectLst/>
                          <a:latin typeface="Calibri" panose="020F0502020204030204" pitchFamily="34" charset="0"/>
                        </a:rPr>
                        <a:t>Amount hold </a:t>
                      </a:r>
                    </a:p>
                  </a:txBody>
                  <a:tcPr marL="6279" marR="6279" marT="627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6941382"/>
                  </a:ext>
                </a:extLst>
              </a:tr>
              <a:tr h="365206">
                <a:tc>
                  <a:txBody>
                    <a:bodyPr/>
                    <a:lstStyle/>
                    <a:p>
                      <a:pPr algn="ctr" fontAlgn="ctr"/>
                      <a:r>
                        <a:rPr lang="en-GB" sz="1200" u="none" strike="noStrike" dirty="0">
                          <a:solidFill>
                            <a:sysClr val="windowText" lastClr="000000"/>
                          </a:solidFill>
                          <a:effectLst/>
                        </a:rPr>
                        <a:t>Cold Storage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err="1">
                          <a:solidFill>
                            <a:sysClr val="windowText" lastClr="000000"/>
                          </a:solidFill>
                          <a:effectLst/>
                        </a:rPr>
                        <a:t>Portefeuille</a:t>
                      </a:r>
                      <a:r>
                        <a:rPr lang="en-GB" sz="1200" u="none" strike="noStrike" dirty="0">
                          <a:solidFill>
                            <a:sysClr val="windowText" lastClr="000000"/>
                          </a:solidFill>
                          <a:effectLst/>
                        </a:rPr>
                        <a:t> physique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a:solidFill>
                            <a:sysClr val="windowText" lastClr="000000"/>
                          </a:solidFill>
                          <a:effectLst/>
                          <a:latin typeface="Calibri" panose="020F0502020204030204" pitchFamily="34" charset="0"/>
                        </a:rPr>
                        <a:t>Haut</a:t>
                      </a:r>
                    </a:p>
                  </a:txBody>
                  <a:tcPr marL="6279" marR="6279" marT="6279" marB="0" anchor="ctr"/>
                </a:tc>
                <a:tc>
                  <a:txBody>
                    <a:bodyPr/>
                    <a:lstStyle/>
                    <a:p>
                      <a:pPr algn="ctr" fontAlgn="ctr"/>
                      <a:r>
                        <a:rPr lang="en-GB" sz="1200" u="none" strike="noStrike" dirty="0">
                          <a:solidFill>
                            <a:sysClr val="windowText" lastClr="000000"/>
                          </a:solidFill>
                          <a:effectLst/>
                        </a:rPr>
                        <a:t>Facile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err="1">
                          <a:solidFill>
                            <a:sysClr val="windowText" lastClr="000000"/>
                          </a:solidFill>
                          <a:effectLst/>
                        </a:rPr>
                        <a:t>Faible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Long term</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Non</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 X &gt; 1000 $</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9396232"/>
                  </a:ext>
                </a:extLst>
              </a:tr>
              <a:tr h="661027">
                <a:tc>
                  <a:txBody>
                    <a:bodyPr/>
                    <a:lstStyle/>
                    <a:p>
                      <a:pPr algn="ctr" fontAlgn="ctr"/>
                      <a:r>
                        <a:rPr lang="fr-FR" sz="1200" u="none" strike="noStrike" dirty="0">
                          <a:solidFill>
                            <a:sysClr val="windowText" lastClr="000000"/>
                          </a:solidFill>
                          <a:effectLst/>
                        </a:rPr>
                        <a:t>Cold Storage</a:t>
                      </a:r>
                      <a:endParaRPr lang="fr-FR"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err="1">
                          <a:solidFill>
                            <a:sysClr val="windowText" lastClr="000000"/>
                          </a:solidFill>
                          <a:effectLst/>
                        </a:rPr>
                        <a:t>Portefeuille</a:t>
                      </a:r>
                      <a:r>
                        <a:rPr lang="en-GB" sz="1200" u="none" strike="noStrike" dirty="0">
                          <a:solidFill>
                            <a:sysClr val="windowText" lastClr="000000"/>
                          </a:solidFill>
                          <a:effectLst/>
                        </a:rPr>
                        <a:t> papier</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Haut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err="1">
                          <a:solidFill>
                            <a:sysClr val="windowText" lastClr="000000"/>
                          </a:solidFill>
                          <a:effectLst/>
                        </a:rPr>
                        <a:t>Difficil</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Tres </a:t>
                      </a:r>
                      <a:r>
                        <a:rPr lang="en-GB" sz="1200" u="none" strike="noStrike" dirty="0" err="1">
                          <a:solidFill>
                            <a:sysClr val="windowText" lastClr="000000"/>
                          </a:solidFill>
                          <a:effectLst/>
                        </a:rPr>
                        <a:t>faible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a:solidFill>
                            <a:sysClr val="windowText" lastClr="000000"/>
                          </a:solidFill>
                          <a:effectLst/>
                          <a:latin typeface="Calibri" panose="020F0502020204030204" pitchFamily="34" charset="0"/>
                        </a:rPr>
                        <a:t>Tres long term</a:t>
                      </a:r>
                    </a:p>
                  </a:txBody>
                  <a:tcPr marL="6279" marR="6279" marT="6279" marB="0" anchor="ctr"/>
                </a:tc>
                <a:tc>
                  <a:txBody>
                    <a:bodyPr/>
                    <a:lstStyle/>
                    <a:p>
                      <a:pPr algn="ctr" fontAlgn="ctr"/>
                      <a:r>
                        <a:rPr lang="en-GB" sz="1200" u="none" strike="noStrike" dirty="0">
                          <a:solidFill>
                            <a:sysClr val="windowText" lastClr="000000"/>
                          </a:solidFill>
                          <a:effectLst/>
                        </a:rPr>
                        <a:t>Non</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fr-FR" sz="1200" u="none" strike="noStrike" dirty="0">
                          <a:solidFill>
                            <a:sysClr val="windowText" lastClr="000000"/>
                          </a:solidFill>
                          <a:effectLst/>
                        </a:rPr>
                        <a:t>Seulement si vous savez ce que vous faites</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8628457"/>
                  </a:ext>
                </a:extLst>
              </a:tr>
              <a:tr h="661027">
                <a:tc>
                  <a:txBody>
                    <a:bodyPr/>
                    <a:lstStyle/>
                    <a:p>
                      <a:pPr algn="ctr" fontAlgn="ctr"/>
                      <a:r>
                        <a:rPr lang="en-GB" sz="1200" u="none" strike="noStrike" dirty="0">
                          <a:solidFill>
                            <a:sysClr val="windowText" lastClr="000000"/>
                          </a:solidFill>
                          <a:effectLst/>
                        </a:rPr>
                        <a:t>Hot wallet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err="1">
                          <a:solidFill>
                            <a:sysClr val="windowText" lastClr="000000"/>
                          </a:solidFill>
                          <a:effectLst/>
                        </a:rPr>
                        <a:t>Portefeuille</a:t>
                      </a:r>
                      <a:r>
                        <a:rPr lang="en-GB" sz="1200" u="none" strike="noStrike" dirty="0">
                          <a:solidFill>
                            <a:sysClr val="windowText" lastClr="000000"/>
                          </a:solidFill>
                          <a:effectLst/>
                        </a:rPr>
                        <a:t> mobile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Normal</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Tres simple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Haut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Cash</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Non</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a:solidFill>
                            <a:sysClr val="windowText" lastClr="000000"/>
                          </a:solidFill>
                          <a:effectLst/>
                          <a:latin typeface="Calibri" panose="020F0502020204030204" pitchFamily="34" charset="0"/>
                        </a:rPr>
                        <a:t>0 - 1000 $</a:t>
                      </a: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421954"/>
                  </a:ext>
                </a:extLst>
              </a:tr>
              <a:tr h="533648">
                <a:tc>
                  <a:txBody>
                    <a:bodyPr/>
                    <a:lstStyle/>
                    <a:p>
                      <a:pPr algn="ctr" fontAlgn="ctr"/>
                      <a:r>
                        <a:rPr lang="fr-FR" sz="1200" u="none" strike="noStrike" dirty="0">
                          <a:solidFill>
                            <a:sysClr val="windowText" lastClr="000000"/>
                          </a:solidFill>
                          <a:effectLst/>
                        </a:rPr>
                        <a:t>Hot </a:t>
                      </a:r>
                      <a:r>
                        <a:rPr lang="fr-FR" sz="1200" u="none" strike="noStrike" dirty="0" err="1">
                          <a:solidFill>
                            <a:sysClr val="windowText" lastClr="000000"/>
                          </a:solidFill>
                          <a:effectLst/>
                        </a:rPr>
                        <a:t>wallet</a:t>
                      </a:r>
                      <a:endParaRPr lang="fr-FR"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a:solidFill>
                            <a:sysClr val="windowText" lastClr="000000"/>
                          </a:solidFill>
                          <a:effectLst/>
                        </a:rPr>
                        <a:t>Desktop wallet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Normal</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Facile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Haut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Cash</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Non</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0 – 500 $  </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2854431"/>
                  </a:ext>
                </a:extLst>
              </a:tr>
              <a:tr h="524468">
                <a:tc>
                  <a:txBody>
                    <a:bodyPr/>
                    <a:lstStyle/>
                    <a:p>
                      <a:pPr algn="ctr" fontAlgn="ctr"/>
                      <a:r>
                        <a:rPr lang="fr-FR" sz="1200" u="none" strike="noStrike" dirty="0">
                          <a:solidFill>
                            <a:sysClr val="windowText" lastClr="000000"/>
                          </a:solidFill>
                          <a:effectLst/>
                        </a:rPr>
                        <a:t>Hot </a:t>
                      </a:r>
                      <a:r>
                        <a:rPr lang="fr-FR" sz="1200" u="none" strike="noStrike" dirty="0" err="1">
                          <a:solidFill>
                            <a:sysClr val="windowText" lastClr="000000"/>
                          </a:solidFill>
                          <a:effectLst/>
                        </a:rPr>
                        <a:t>wallet</a:t>
                      </a:r>
                      <a:endParaRPr lang="fr-FR"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a:solidFill>
                            <a:sysClr val="windowText" lastClr="000000"/>
                          </a:solidFill>
                          <a:effectLst/>
                        </a:rPr>
                        <a:t>Exchange wallet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err="1">
                          <a:solidFill>
                            <a:sysClr val="windowText" lastClr="000000"/>
                          </a:solidFill>
                          <a:effectLst/>
                        </a:rPr>
                        <a:t>Faible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Facile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Normal</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Trading</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err="1">
                          <a:solidFill>
                            <a:sysClr val="windowText" lastClr="000000"/>
                          </a:solidFill>
                          <a:effectLst/>
                        </a:rPr>
                        <a:t>Oui</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fr-FR" sz="1200" u="none" strike="noStrike" dirty="0">
                          <a:solidFill>
                            <a:sysClr val="windowText" lastClr="000000"/>
                          </a:solidFill>
                          <a:effectLst/>
                        </a:rPr>
                        <a:t>Ce que vous êtes prêt à perdre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1529251"/>
                  </a:ext>
                </a:extLst>
              </a:tr>
              <a:tr h="365206">
                <a:tc>
                  <a:txBody>
                    <a:bodyPr/>
                    <a:lstStyle/>
                    <a:p>
                      <a:pPr algn="ctr" fontAlgn="ctr"/>
                      <a:r>
                        <a:rPr lang="en-GB" sz="1200" b="0" i="0" u="none" strike="noStrike" dirty="0" err="1">
                          <a:solidFill>
                            <a:sysClr val="windowText" lastClr="000000"/>
                          </a:solidFill>
                          <a:effectLst/>
                          <a:latin typeface="Calibri" panose="020F0502020204030204" pitchFamily="34" charset="0"/>
                        </a:rPr>
                        <a:t>Dépôt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err="1">
                          <a:solidFill>
                            <a:sysClr val="windowText" lastClr="000000"/>
                          </a:solidFill>
                          <a:effectLst/>
                        </a:rPr>
                        <a:t>Intermédiaires</a:t>
                      </a:r>
                      <a:r>
                        <a:rPr lang="en-GB" sz="1200" u="none" strike="noStrike" dirty="0">
                          <a:solidFill>
                            <a:sysClr val="windowText" lastClr="000000"/>
                          </a:solidFill>
                          <a:effectLst/>
                        </a:rPr>
                        <a:t> </a:t>
                      </a:r>
                      <a:r>
                        <a:rPr lang="en-GB" sz="1200" u="none" strike="noStrike" dirty="0" err="1">
                          <a:solidFill>
                            <a:sysClr val="windowText" lastClr="000000"/>
                          </a:solidFill>
                          <a:effectLst/>
                        </a:rPr>
                        <a:t>titulaires</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err="1">
                          <a:solidFill>
                            <a:sysClr val="windowText" lastClr="000000"/>
                          </a:solidFill>
                          <a:effectLst/>
                          <a:latin typeface="Calibri" panose="020F0502020204030204" pitchFamily="34" charset="0"/>
                        </a:rPr>
                        <a:t>Faible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Normal</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err="1">
                          <a:solidFill>
                            <a:sysClr val="windowText" lastClr="000000"/>
                          </a:solidFill>
                          <a:effectLst/>
                        </a:rPr>
                        <a:t>Faible</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err="1">
                          <a:solidFill>
                            <a:sysClr val="windowText" lastClr="000000"/>
                          </a:solidFill>
                          <a:effectLst/>
                          <a:latin typeface="Calibri" panose="020F0502020204030204" pitchFamily="34" charset="0"/>
                        </a:rPr>
                        <a:t>Perte</a:t>
                      </a:r>
                      <a:r>
                        <a:rPr lang="en-GB" sz="1200" b="0" i="0" u="none" strike="noStrike" dirty="0">
                          <a:solidFill>
                            <a:sysClr val="windowText" lastClr="000000"/>
                          </a:solidFill>
                          <a:effectLst/>
                          <a:latin typeface="Calibri" panose="020F0502020204030204" pitchFamily="34" charset="0"/>
                        </a:rPr>
                        <a:t> de </a:t>
                      </a:r>
                      <a:r>
                        <a:rPr lang="en-GB" sz="1200" b="0" i="0" u="none" strike="noStrike" dirty="0" err="1">
                          <a:solidFill>
                            <a:sysClr val="windowText" lastClr="000000"/>
                          </a:solidFill>
                          <a:effectLst/>
                          <a:latin typeface="Calibri" panose="020F0502020204030204" pitchFamily="34" charset="0"/>
                        </a:rPr>
                        <a:t>l’argent</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b="0" i="0" u="none" strike="noStrike" dirty="0" err="1">
                          <a:solidFill>
                            <a:sysClr val="windowText" lastClr="000000"/>
                          </a:solidFill>
                          <a:effectLst/>
                          <a:latin typeface="Calibri" panose="020F0502020204030204" pitchFamily="34" charset="0"/>
                        </a:rPr>
                        <a:t>Oui</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tc>
                <a:tc>
                  <a:txBody>
                    <a:bodyPr/>
                    <a:lstStyle/>
                    <a:p>
                      <a:pPr algn="ctr" fontAlgn="ctr"/>
                      <a:r>
                        <a:rPr lang="en-GB" sz="1200" u="none" strike="noStrike" dirty="0">
                          <a:solidFill>
                            <a:sysClr val="windowText" lastClr="000000"/>
                          </a:solidFill>
                          <a:effectLst/>
                        </a:rPr>
                        <a:t>0 $ </a:t>
                      </a:r>
                      <a:endParaRPr lang="en-GB" sz="1200" b="0" i="0" u="none" strike="noStrike" dirty="0">
                        <a:solidFill>
                          <a:sysClr val="windowText" lastClr="000000"/>
                        </a:solidFill>
                        <a:effectLst/>
                        <a:latin typeface="Calibri" panose="020F0502020204030204" pitchFamily="34" charset="0"/>
                      </a:endParaRPr>
                    </a:p>
                  </a:txBody>
                  <a:tcPr marL="6279" marR="6279" marT="62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6075442"/>
                  </a:ext>
                </a:extLst>
              </a:tr>
            </a:tbl>
          </a:graphicData>
        </a:graphic>
      </p:graphicFrame>
      <p:sp>
        <p:nvSpPr>
          <p:cNvPr id="16" name="Date Placeholder 15">
            <a:extLst>
              <a:ext uri="{FF2B5EF4-FFF2-40B4-BE49-F238E27FC236}">
                <a16:creationId xmlns:a16="http://schemas.microsoft.com/office/drawing/2014/main" id="{F4B44234-B15C-4DA2-998D-C935CA444047}"/>
              </a:ext>
            </a:extLst>
          </p:cNvPr>
          <p:cNvSpPr>
            <a:spLocks noGrp="1"/>
          </p:cNvSpPr>
          <p:nvPr>
            <p:ph type="dt" sz="half" idx="10"/>
            <p:custDataLst>
              <p:tags r:id="rId12"/>
            </p:custDataLst>
          </p:nvPr>
        </p:nvSpPr>
        <p:spPr/>
        <p:txBody>
          <a:bodyPr/>
          <a:lstStyle/>
          <a:p>
            <a:fld id="{B0EB7525-153F-4FFD-9918-9AE4507FAC9E}" type="datetime1">
              <a:rPr lang="fr-FR" smtClean="0"/>
              <a:t>14/08/2020</a:t>
            </a:fld>
            <a:endParaRPr lang="fr-FR"/>
          </a:p>
        </p:txBody>
      </p:sp>
      <p:sp>
        <p:nvSpPr>
          <p:cNvPr id="17" name="Slide Number Placeholder 16">
            <a:extLst>
              <a:ext uri="{FF2B5EF4-FFF2-40B4-BE49-F238E27FC236}">
                <a16:creationId xmlns:a16="http://schemas.microsoft.com/office/drawing/2014/main" id="{1469DC27-BE4B-4AF4-BBF9-32EC8B72B279}"/>
              </a:ext>
            </a:extLst>
          </p:cNvPr>
          <p:cNvSpPr>
            <a:spLocks noGrp="1"/>
          </p:cNvSpPr>
          <p:nvPr>
            <p:ph type="sldNum" sz="quarter" idx="12"/>
            <p:custDataLst>
              <p:tags r:id="rId13"/>
            </p:custDataLst>
          </p:nvPr>
        </p:nvSpPr>
        <p:spPr/>
        <p:txBody>
          <a:bodyPr/>
          <a:lstStyle/>
          <a:p>
            <a:fld id="{1301DCDB-DFCD-4CA5-A00D-F5B316959578}" type="slidenum">
              <a:rPr lang="fr-FR" smtClean="0"/>
              <a:t>9</a:t>
            </a:fld>
            <a:endParaRPr lang="fr-FR" dirty="0"/>
          </a:p>
        </p:txBody>
      </p:sp>
      <p:pic>
        <p:nvPicPr>
          <p:cNvPr id="18" name="Picture 17">
            <a:extLst>
              <a:ext uri="{FF2B5EF4-FFF2-40B4-BE49-F238E27FC236}">
                <a16:creationId xmlns:a16="http://schemas.microsoft.com/office/drawing/2014/main" id="{B018993C-4598-4DA5-A9A2-9B3E4D7B46B5}"/>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10844766" y="4374711"/>
            <a:ext cx="644321" cy="940469"/>
          </a:xfrm>
          <a:prstGeom prst="rect">
            <a:avLst/>
          </a:prstGeom>
        </p:spPr>
      </p:pic>
      <p:pic>
        <p:nvPicPr>
          <p:cNvPr id="20" name="Picture 19">
            <a:extLst>
              <a:ext uri="{FF2B5EF4-FFF2-40B4-BE49-F238E27FC236}">
                <a16:creationId xmlns:a16="http://schemas.microsoft.com/office/drawing/2014/main" id="{C8BD1F3E-8079-4C35-8641-DDECEAF49D24}"/>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8443881" y="4559973"/>
            <a:ext cx="965937" cy="595570"/>
          </a:xfrm>
          <a:prstGeom prst="rect">
            <a:avLst/>
          </a:prstGeom>
        </p:spPr>
      </p:pic>
      <p:sp>
        <p:nvSpPr>
          <p:cNvPr id="19" name="Espace réservé du pied de page 1">
            <a:extLst>
              <a:ext uri="{FF2B5EF4-FFF2-40B4-BE49-F238E27FC236}">
                <a16:creationId xmlns:a16="http://schemas.microsoft.com/office/drawing/2014/main" id="{79523F02-0EFF-434B-B368-F4F16A65F3CE}"/>
              </a:ext>
            </a:extLst>
          </p:cNvPr>
          <p:cNvSpPr>
            <a:spLocks noGrp="1"/>
          </p:cNvSpPr>
          <p:nvPr>
            <p:ph type="ftr" idx="11"/>
            <p:custDataLst>
              <p:tags r:id="rId16"/>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3.2 FR V1.2 -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2">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4290563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11"/>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5"/>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13"/>
</p:tagLst>
</file>

<file path=ppt/tags/tag132.xml><?xml version="1.0" encoding="utf-8"?>
<p:tagLst xmlns:a="http://schemas.openxmlformats.org/drawingml/2006/main" xmlns:r="http://schemas.openxmlformats.org/officeDocument/2006/relationships" xmlns:p="http://schemas.openxmlformats.org/presentationml/2006/main">
  <p:tag name="NUM" val="14"/>
</p:tagLst>
</file>

<file path=ppt/tags/tag133.xml><?xml version="1.0" encoding="utf-8"?>
<p:tagLst xmlns:a="http://schemas.openxmlformats.org/drawingml/2006/main" xmlns:r="http://schemas.openxmlformats.org/officeDocument/2006/relationships" xmlns:p="http://schemas.openxmlformats.org/presentationml/2006/main">
  <p:tag name="NUM" val="15"/>
</p:tagLst>
</file>

<file path=ppt/tags/tag134.xml><?xml version="1.0" encoding="utf-8"?>
<p:tagLst xmlns:a="http://schemas.openxmlformats.org/drawingml/2006/main" xmlns:r="http://schemas.openxmlformats.org/officeDocument/2006/relationships" xmlns:p="http://schemas.openxmlformats.org/presentationml/2006/main">
  <p:tag name="NUM" val="1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7"/>
</p:tagLst>
</file>

<file path=ppt/tags/tag144.xml><?xml version="1.0" encoding="utf-8"?>
<p:tagLst xmlns:a="http://schemas.openxmlformats.org/drawingml/2006/main" xmlns:r="http://schemas.openxmlformats.org/officeDocument/2006/relationships" xmlns:p="http://schemas.openxmlformats.org/presentationml/2006/main">
  <p:tag name="NUM" val="19"/>
</p:tagLst>
</file>

<file path=ppt/tags/tag145.xml><?xml version="1.0" encoding="utf-8"?>
<p:tagLst xmlns:a="http://schemas.openxmlformats.org/drawingml/2006/main" xmlns:r="http://schemas.openxmlformats.org/officeDocument/2006/relationships" xmlns:p="http://schemas.openxmlformats.org/presentationml/2006/main">
  <p:tag name="NUM" val="20"/>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2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5"/>
</p:tagLst>
</file>

<file path=ppt/tags/tag59.xml><?xml version="1.0" encoding="utf-8"?>
<p:tagLst xmlns:a="http://schemas.openxmlformats.org/drawingml/2006/main" xmlns:r="http://schemas.openxmlformats.org/officeDocument/2006/relationships" xmlns:p="http://schemas.openxmlformats.org/presentationml/2006/main">
  <p:tag name="NUM" val="1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4"/>
</p:tagLst>
</file>

<file path=ppt/tags/tag76.xml><?xml version="1.0" encoding="utf-8"?>
<p:tagLst xmlns:a="http://schemas.openxmlformats.org/drawingml/2006/main" xmlns:r="http://schemas.openxmlformats.org/officeDocument/2006/relationships" xmlns:p="http://schemas.openxmlformats.org/presentationml/2006/main">
  <p:tag name="NUM" val="15"/>
</p:tagLst>
</file>

<file path=ppt/tags/tag77.xml><?xml version="1.0" encoding="utf-8"?>
<p:tagLst xmlns:a="http://schemas.openxmlformats.org/drawingml/2006/main" xmlns:r="http://schemas.openxmlformats.org/officeDocument/2006/relationships" xmlns:p="http://schemas.openxmlformats.org/presentationml/2006/main">
  <p:tag name="NUM" val="16"/>
</p:tagLst>
</file>

<file path=ppt/tags/tag78.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NUM" val="18"/>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19"/>
</p:tagLst>
</file>

<file path=ppt/tags/tag81.xml><?xml version="1.0" encoding="utf-8"?>
<p:tagLst xmlns:a="http://schemas.openxmlformats.org/drawingml/2006/main" xmlns:r="http://schemas.openxmlformats.org/officeDocument/2006/relationships" xmlns:p="http://schemas.openxmlformats.org/presentationml/2006/main">
  <p:tag name="NUM" val="20"/>
</p:tagLst>
</file>

<file path=ppt/tags/tag82.xml><?xml version="1.0" encoding="utf-8"?>
<p:tagLst xmlns:a="http://schemas.openxmlformats.org/drawingml/2006/main" xmlns:r="http://schemas.openxmlformats.org/officeDocument/2006/relationships" xmlns:p="http://schemas.openxmlformats.org/presentationml/2006/main">
  <p:tag name="NUM" val="21"/>
</p:tagLst>
</file>

<file path=ppt/tags/tag83.xml><?xml version="1.0" encoding="utf-8"?>
<p:tagLst xmlns:a="http://schemas.openxmlformats.org/drawingml/2006/main" xmlns:r="http://schemas.openxmlformats.org/officeDocument/2006/relationships" xmlns:p="http://schemas.openxmlformats.org/presentationml/2006/main">
  <p:tag name="NUM" val="22"/>
</p:tagLst>
</file>

<file path=ppt/tags/tag84.xml><?xml version="1.0" encoding="utf-8"?>
<p:tagLst xmlns:a="http://schemas.openxmlformats.org/drawingml/2006/main" xmlns:r="http://schemas.openxmlformats.org/officeDocument/2006/relationships" xmlns:p="http://schemas.openxmlformats.org/presentationml/2006/main">
  <p:tag name="NUM" val="23"/>
</p:tagLst>
</file>

<file path=ppt/tags/tag85.xml><?xml version="1.0" encoding="utf-8"?>
<p:tagLst xmlns:a="http://schemas.openxmlformats.org/drawingml/2006/main" xmlns:r="http://schemas.openxmlformats.org/officeDocument/2006/relationships" xmlns:p="http://schemas.openxmlformats.org/presentationml/2006/main">
  <p:tag name="NUM" val="24"/>
</p:tagLst>
</file>

<file path=ppt/tags/tag86.xml><?xml version="1.0" encoding="utf-8"?>
<p:tagLst xmlns:a="http://schemas.openxmlformats.org/drawingml/2006/main" xmlns:r="http://schemas.openxmlformats.org/officeDocument/2006/relationships" xmlns:p="http://schemas.openxmlformats.org/presentationml/2006/main">
  <p:tag name="NUM" val="26"/>
</p:tagLst>
</file>

<file path=ppt/tags/tag87.xml><?xml version="1.0" encoding="utf-8"?>
<p:tagLst xmlns:a="http://schemas.openxmlformats.org/drawingml/2006/main" xmlns:r="http://schemas.openxmlformats.org/officeDocument/2006/relationships" xmlns:p="http://schemas.openxmlformats.org/presentationml/2006/main">
  <p:tag name="NUM" val="27"/>
</p:tagLst>
</file>

<file path=ppt/tags/tag88.xml><?xml version="1.0" encoding="utf-8"?>
<p:tagLst xmlns:a="http://schemas.openxmlformats.org/drawingml/2006/main" xmlns:r="http://schemas.openxmlformats.org/officeDocument/2006/relationships" xmlns:p="http://schemas.openxmlformats.org/presentationml/2006/main">
  <p:tag name="NUM" val="28"/>
</p:tagLst>
</file>

<file path=ppt/tags/tag89.xml><?xml version="1.0" encoding="utf-8"?>
<p:tagLst xmlns:a="http://schemas.openxmlformats.org/drawingml/2006/main" xmlns:r="http://schemas.openxmlformats.org/officeDocument/2006/relationships" xmlns:p="http://schemas.openxmlformats.org/presentationml/2006/main">
  <p:tag name="NUM" val="2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0"/>
</p:tagLst>
</file>

<file path=ppt/tags/tag91.xml><?xml version="1.0" encoding="utf-8"?>
<p:tagLst xmlns:a="http://schemas.openxmlformats.org/drawingml/2006/main" xmlns:r="http://schemas.openxmlformats.org/officeDocument/2006/relationships" xmlns:p="http://schemas.openxmlformats.org/presentationml/2006/main">
  <p:tag name="NUM" val="31"/>
</p:tagLst>
</file>

<file path=ppt/tags/tag92.xml><?xml version="1.0" encoding="utf-8"?>
<p:tagLst xmlns:a="http://schemas.openxmlformats.org/drawingml/2006/main" xmlns:r="http://schemas.openxmlformats.org/officeDocument/2006/relationships" xmlns:p="http://schemas.openxmlformats.org/presentationml/2006/main">
  <p:tag name="NUM" val="32"/>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2920</Words>
  <Application>Microsoft Office PowerPoint</Application>
  <PresentationFormat>Widescreen</PresentationFormat>
  <Paragraphs>395</Paragraphs>
  <Slides>12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Brandon Grotesque Light</vt:lpstr>
      <vt:lpstr>Brandon Grotesque Medium</vt:lpstr>
      <vt:lpstr>Brandon Grotesque Regular</vt:lpstr>
      <vt:lpstr>Calibri</vt:lpstr>
      <vt:lpstr>Calibri Light</vt:lpstr>
      <vt:lpstr>Symbol</vt:lpstr>
      <vt:lpstr>Office Theme</vt:lpstr>
      <vt:lpstr>4_Office Theme</vt:lpstr>
      <vt:lpstr>Quel niveau de sécurité vous faut-il ?</vt:lpstr>
      <vt:lpstr>(Spoiler) Vous devrez décider vous-même!</vt:lpstr>
      <vt:lpstr>PowerPoint Presentation</vt:lpstr>
      <vt:lpstr>Solution de stockage à long terme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lvl of Security is right for you ?</dc:title>
  <dc:creator>clement desmettre</dc:creator>
  <cp:lastModifiedBy>Clément - CEVEX</cp:lastModifiedBy>
  <cp:revision>101</cp:revision>
  <dcterms:created xsi:type="dcterms:W3CDTF">2019-11-09T05:16:59Z</dcterms:created>
  <dcterms:modified xsi:type="dcterms:W3CDTF">2020-08-14T15:46:57Z</dcterms:modified>
</cp:coreProperties>
</file>