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Override5.xml" ContentType="application/vnd.openxmlformats-officedocument.themeOverr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theme/themeOverride6.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theme/themeOverride7.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6.xml" ContentType="application/vnd.openxmlformats-officedocument.presentationml.notesSlide+xml"/>
  <Override PartName="/ppt/theme/themeOverride8.xml" ContentType="application/vnd.openxmlformats-officedocument.themeOverr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heme/themeOverride9.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Override10.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8.xml" ContentType="application/vnd.openxmlformats-officedocument.presentationml.notesSlide+xml"/>
  <Override PartName="/ppt/theme/themeOverride11.xml" ContentType="application/vnd.openxmlformats-officedocument.themeOverr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7" r:id="rId3"/>
    <p:sldId id="258" r:id="rId4"/>
    <p:sldId id="259" r:id="rId5"/>
    <p:sldId id="271" r:id="rId6"/>
    <p:sldId id="272" r:id="rId7"/>
    <p:sldId id="260" r:id="rId8"/>
    <p:sldId id="261" r:id="rId9"/>
    <p:sldId id="273" r:id="rId10"/>
    <p:sldId id="262" r:id="rId11"/>
    <p:sldId id="280" r:id="rId12"/>
    <p:sldId id="281" r:id="rId13"/>
    <p:sldId id="278" r:id="rId14"/>
    <p:sldId id="270"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31E2E-4AA0-4ECE-A1F2-E8D3D62626FE}" type="datetimeFigureOut">
              <a:rPr lang="en-US" smtClean="0"/>
              <a:t>8/14/2020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EBCE3-0EA7-4A0D-A1CA-9843A0800D83}" type="slidenum">
              <a:rPr lang="en-US" smtClean="0"/>
              <a:t>‹#›</a:t>
            </a:fld>
            <a:endParaRPr lang="en-US"/>
          </a:p>
        </p:txBody>
      </p:sp>
    </p:spTree>
    <p:extLst>
      <p:ext uri="{BB962C8B-B14F-4D97-AF65-F5344CB8AC3E}">
        <p14:creationId xmlns:p14="http://schemas.microsoft.com/office/powerpoint/2010/main" val="347787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cc34802e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63cc34802e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3cc34802e_2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63cc34802e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3cc34802e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8" name="Google Shape;148;g63cc34802e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3cc34802e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63cc34802e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3cc34802e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63cc34802e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3cc34802e_2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63cc34802e_2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3cc34802e_2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5" name="Google Shape;195;g63cc34802e_2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3cf00940a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63cf00940a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7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879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ECA0-30F9-4DA3-9481-5A9FA07CA2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583420-A6C4-47F2-A28F-55AAF2D8C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AF1C82-0BB9-45B8-B24A-0C1EC3BE6324}"/>
              </a:ext>
            </a:extLst>
          </p:cNvPr>
          <p:cNvSpPr>
            <a:spLocks noGrp="1"/>
          </p:cNvSpPr>
          <p:nvPr>
            <p:ph type="dt" sz="half" idx="10"/>
          </p:nvPr>
        </p:nvSpPr>
        <p:spPr/>
        <p:txBody>
          <a:bodyPr/>
          <a:lstStyle/>
          <a:p>
            <a:fld id="{EFEAC51B-5038-4866-BC0F-981A0D2D9316}" type="datetime1">
              <a:rPr lang="en-US" smtClean="0"/>
              <a:t>8/14/2020</a:t>
            </a:fld>
            <a:endParaRPr lang="en-US"/>
          </a:p>
        </p:txBody>
      </p:sp>
      <p:sp>
        <p:nvSpPr>
          <p:cNvPr id="5" name="Footer Placeholder 4">
            <a:extLst>
              <a:ext uri="{FF2B5EF4-FFF2-40B4-BE49-F238E27FC236}">
                <a16:creationId xmlns:a16="http://schemas.microsoft.com/office/drawing/2014/main" id="{32352024-0701-4B92-9168-2F9D991223C5}"/>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6" name="Slide Number Placeholder 5">
            <a:extLst>
              <a:ext uri="{FF2B5EF4-FFF2-40B4-BE49-F238E27FC236}">
                <a16:creationId xmlns:a16="http://schemas.microsoft.com/office/drawing/2014/main" id="{2A1B783F-F2C2-4A01-A6D4-8CE6EBECF8E2}"/>
              </a:ext>
            </a:extLst>
          </p:cNvPr>
          <p:cNvSpPr>
            <a:spLocks noGrp="1"/>
          </p:cNvSpPr>
          <p:nvPr>
            <p:ph type="sldNum" sz="quarter" idx="12"/>
          </p:nvPr>
        </p:nvSpPr>
        <p:spPr/>
        <p:txBody>
          <a:bodyPr/>
          <a:lstStyle/>
          <a:p>
            <a:fld id="{307DBF3D-0407-429D-859A-6C91EEC08C39}" type="slidenum">
              <a:rPr lang="en-US" smtClean="0"/>
              <a:t>‹#›</a:t>
            </a:fld>
            <a:endParaRPr lang="en-US"/>
          </a:p>
        </p:txBody>
      </p:sp>
    </p:spTree>
    <p:extLst>
      <p:ext uri="{BB962C8B-B14F-4D97-AF65-F5344CB8AC3E}">
        <p14:creationId xmlns:p14="http://schemas.microsoft.com/office/powerpoint/2010/main" val="360160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B06F-40EF-46C4-9127-25E2F5C312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D57B-6FD2-49C2-80B0-6F6CDEF2AA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97237-2634-4F50-97EF-9C75078AC95A}"/>
              </a:ext>
            </a:extLst>
          </p:cNvPr>
          <p:cNvSpPr>
            <a:spLocks noGrp="1"/>
          </p:cNvSpPr>
          <p:nvPr>
            <p:ph type="dt" sz="half" idx="10"/>
          </p:nvPr>
        </p:nvSpPr>
        <p:spPr/>
        <p:txBody>
          <a:bodyPr/>
          <a:lstStyle/>
          <a:p>
            <a:fld id="{7E2FCF31-0B71-4537-A37F-3AC9A3B1B48E}" type="datetime1">
              <a:rPr lang="en-US" smtClean="0"/>
              <a:t>8/14/2020</a:t>
            </a:fld>
            <a:endParaRPr lang="en-US"/>
          </a:p>
        </p:txBody>
      </p:sp>
      <p:sp>
        <p:nvSpPr>
          <p:cNvPr id="5" name="Footer Placeholder 4">
            <a:extLst>
              <a:ext uri="{FF2B5EF4-FFF2-40B4-BE49-F238E27FC236}">
                <a16:creationId xmlns:a16="http://schemas.microsoft.com/office/drawing/2014/main" id="{BC12E55D-B17C-4146-A0C3-45FA6B4E9429}"/>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6" name="Slide Number Placeholder 5">
            <a:extLst>
              <a:ext uri="{FF2B5EF4-FFF2-40B4-BE49-F238E27FC236}">
                <a16:creationId xmlns:a16="http://schemas.microsoft.com/office/drawing/2014/main" id="{5E70F7A3-7D42-4B32-AEE1-9A528B75B7B8}"/>
              </a:ext>
            </a:extLst>
          </p:cNvPr>
          <p:cNvSpPr>
            <a:spLocks noGrp="1"/>
          </p:cNvSpPr>
          <p:nvPr>
            <p:ph type="sldNum" sz="quarter" idx="12"/>
          </p:nvPr>
        </p:nvSpPr>
        <p:spPr/>
        <p:txBody>
          <a:bodyPr/>
          <a:lstStyle/>
          <a:p>
            <a:fld id="{307DBF3D-0407-429D-859A-6C91EEC08C39}" type="slidenum">
              <a:rPr lang="en-US" smtClean="0"/>
              <a:t>‹#›</a:t>
            </a:fld>
            <a:endParaRPr lang="en-US"/>
          </a:p>
        </p:txBody>
      </p:sp>
    </p:spTree>
    <p:extLst>
      <p:ext uri="{BB962C8B-B14F-4D97-AF65-F5344CB8AC3E}">
        <p14:creationId xmlns:p14="http://schemas.microsoft.com/office/powerpoint/2010/main" val="164186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A6EAB-5872-4A05-9A04-2D39078FA3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D06E0B-093C-4E60-BE2D-1E1150BFDA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FF251-5DC0-4464-986F-B2E3E4C44869}"/>
              </a:ext>
            </a:extLst>
          </p:cNvPr>
          <p:cNvSpPr>
            <a:spLocks noGrp="1"/>
          </p:cNvSpPr>
          <p:nvPr>
            <p:ph type="dt" sz="half" idx="10"/>
          </p:nvPr>
        </p:nvSpPr>
        <p:spPr/>
        <p:txBody>
          <a:bodyPr/>
          <a:lstStyle/>
          <a:p>
            <a:fld id="{F49FD6D1-1FDA-4689-887B-410B84CC483B}" type="datetime1">
              <a:rPr lang="en-US" smtClean="0"/>
              <a:t>8/14/2020</a:t>
            </a:fld>
            <a:endParaRPr lang="en-US"/>
          </a:p>
        </p:txBody>
      </p:sp>
      <p:sp>
        <p:nvSpPr>
          <p:cNvPr id="5" name="Footer Placeholder 4">
            <a:extLst>
              <a:ext uri="{FF2B5EF4-FFF2-40B4-BE49-F238E27FC236}">
                <a16:creationId xmlns:a16="http://schemas.microsoft.com/office/drawing/2014/main" id="{8DBB6268-7BB3-4B49-9084-13F92396D7FB}"/>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6" name="Slide Number Placeholder 5">
            <a:extLst>
              <a:ext uri="{FF2B5EF4-FFF2-40B4-BE49-F238E27FC236}">
                <a16:creationId xmlns:a16="http://schemas.microsoft.com/office/drawing/2014/main" id="{0CACDD5C-D494-4C55-A5EE-F451A8D08B1E}"/>
              </a:ext>
            </a:extLst>
          </p:cNvPr>
          <p:cNvSpPr>
            <a:spLocks noGrp="1"/>
          </p:cNvSpPr>
          <p:nvPr>
            <p:ph type="sldNum" sz="quarter" idx="12"/>
          </p:nvPr>
        </p:nvSpPr>
        <p:spPr/>
        <p:txBody>
          <a:bodyPr/>
          <a:lstStyle/>
          <a:p>
            <a:fld id="{307DBF3D-0407-429D-859A-6C91EEC08C39}" type="slidenum">
              <a:rPr lang="en-US" smtClean="0"/>
              <a:t>‹#›</a:t>
            </a:fld>
            <a:endParaRPr lang="en-US"/>
          </a:p>
        </p:txBody>
      </p:sp>
    </p:spTree>
    <p:extLst>
      <p:ext uri="{BB962C8B-B14F-4D97-AF65-F5344CB8AC3E}">
        <p14:creationId xmlns:p14="http://schemas.microsoft.com/office/powerpoint/2010/main" val="328218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A5F32A65-88B5-4EB9-B5B6-FFC313DE0004}" type="datetime1">
              <a:rPr lang="en-US" smtClean="0"/>
              <a:t>8/14/2020</a:t>
            </a:fld>
            <a:endParaRPr lang="fr-FR"/>
          </a:p>
        </p:txBody>
      </p:sp>
      <p:sp>
        <p:nvSpPr>
          <p:cNvPr id="60" name="Google Shape;60;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0.3 ENG V1.1</a:t>
            </a:r>
          </a:p>
        </p:txBody>
      </p:sp>
      <p:sp>
        <p:nvSpPr>
          <p:cNvPr id="61" name="Google Shape;61;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546284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41974CBE-AC2D-4C7A-98DA-5B2202C707CE}" type="datetime1">
              <a:rPr lang="en-US" smtClean="0"/>
              <a:t>8/14/2020</a:t>
            </a:fld>
            <a:endParaRPr lang="fr-FR"/>
          </a:p>
        </p:txBody>
      </p:sp>
      <p:sp>
        <p:nvSpPr>
          <p:cNvPr id="66" name="Google Shape;66;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0.3 ENG V1.1</a:t>
            </a:r>
          </a:p>
        </p:txBody>
      </p:sp>
      <p:sp>
        <p:nvSpPr>
          <p:cNvPr id="67" name="Google Shape;67;p15"/>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19115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71" name="Google Shape;71;p16"/>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8203EC85-C437-49C8-97A4-6F8369C71875}" type="datetime1">
              <a:rPr lang="en-US" smtClean="0"/>
              <a:t>8/14/2020</a:t>
            </a:fld>
            <a:endParaRPr lang="fr-FR"/>
          </a:p>
        </p:txBody>
      </p:sp>
      <p:sp>
        <p:nvSpPr>
          <p:cNvPr id="72" name="Google Shape;72;p1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0.3 ENG V1.1</a:t>
            </a:r>
          </a:p>
        </p:txBody>
      </p:sp>
      <p:sp>
        <p:nvSpPr>
          <p:cNvPr id="73" name="Google Shape;73;p16"/>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1020389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18397BF2-48D5-4D1C-B03A-949610A5D11A}" type="datetime1">
              <a:rPr lang="en-US" smtClean="0"/>
              <a:t>8/14/2020</a:t>
            </a:fld>
            <a:endParaRPr lang="fr-FR"/>
          </a:p>
        </p:txBody>
      </p:sp>
      <p:sp>
        <p:nvSpPr>
          <p:cNvPr id="79" name="Google Shape;79;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0.3 ENG V1.1</a:t>
            </a:r>
          </a:p>
        </p:txBody>
      </p:sp>
      <p:sp>
        <p:nvSpPr>
          <p:cNvPr id="80" name="Google Shape;80;p17"/>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567128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4" name="Google Shape;84;p18"/>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6" name="Google Shape;86;p18"/>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635E2F00-7B97-46EE-AA42-C356C7250613}" type="datetime1">
              <a:rPr lang="en-US" smtClean="0"/>
              <a:t>8/14/2020</a:t>
            </a:fld>
            <a:endParaRPr lang="fr-FR"/>
          </a:p>
        </p:txBody>
      </p:sp>
      <p:sp>
        <p:nvSpPr>
          <p:cNvPr id="88" name="Google Shape;88;p18"/>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0.3 ENG V1.1</a:t>
            </a:r>
          </a:p>
        </p:txBody>
      </p:sp>
      <p:sp>
        <p:nvSpPr>
          <p:cNvPr id="89" name="Google Shape;89;p18"/>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1723220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687AE91D-132B-46C1-A62D-137CBB960E56}" type="datetime1">
              <a:rPr lang="en-US" smtClean="0"/>
              <a:t>8/14/2020</a:t>
            </a:fld>
            <a:endParaRPr lang="fr-FR"/>
          </a:p>
        </p:txBody>
      </p:sp>
      <p:sp>
        <p:nvSpPr>
          <p:cNvPr id="93" name="Google Shape;93;p19"/>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0.3 ENG V1.1</a:t>
            </a:r>
          </a:p>
        </p:txBody>
      </p:sp>
      <p:sp>
        <p:nvSpPr>
          <p:cNvPr id="94" name="Google Shape;94;p19"/>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308305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102" name="Google Shape;102;p21"/>
          <p:cNvSpPr txBox="1">
            <a:spLocks noGrp="1"/>
          </p:cNvSpPr>
          <p:nvPr>
            <p:ph type="body" idx="2"/>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03" name="Google Shape;103;p21"/>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C455A0EA-9E60-4933-BE54-3A18FF09167D}" type="datetime1">
              <a:rPr lang="en-US" smtClean="0"/>
              <a:t>8/14/2020</a:t>
            </a:fld>
            <a:endParaRPr lang="fr-FR"/>
          </a:p>
        </p:txBody>
      </p:sp>
      <p:sp>
        <p:nvSpPr>
          <p:cNvPr id="104" name="Google Shape;104;p21"/>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0.3 ENG V1.1</a:t>
            </a:r>
          </a:p>
        </p:txBody>
      </p:sp>
      <p:sp>
        <p:nvSpPr>
          <p:cNvPr id="105" name="Google Shape;105;p21"/>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620387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10" name="Google Shape;110;p2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EEECBC3E-5CFA-4E59-B6CC-3DE214953FE9}" type="datetime1">
              <a:rPr lang="en-US" smtClean="0"/>
              <a:t>8/14/2020</a:t>
            </a:fld>
            <a:endParaRPr lang="fr-FR"/>
          </a:p>
        </p:txBody>
      </p:sp>
      <p:sp>
        <p:nvSpPr>
          <p:cNvPr id="111" name="Google Shape;111;p2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0.3 ENG V1.1</a:t>
            </a:r>
          </a:p>
        </p:txBody>
      </p:sp>
      <p:sp>
        <p:nvSpPr>
          <p:cNvPr id="112" name="Google Shape;112;p22"/>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195468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7EBDF-1459-40C4-83F9-97E0083D2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970420-FAA4-4756-9FDB-79A58BADA5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CCF4D-91D5-42F1-A800-3A788ACE83C3}"/>
              </a:ext>
            </a:extLst>
          </p:cNvPr>
          <p:cNvSpPr>
            <a:spLocks noGrp="1"/>
          </p:cNvSpPr>
          <p:nvPr>
            <p:ph type="dt" sz="half" idx="10"/>
          </p:nvPr>
        </p:nvSpPr>
        <p:spPr/>
        <p:txBody>
          <a:bodyPr/>
          <a:lstStyle/>
          <a:p>
            <a:fld id="{C8FF0709-DF8F-4BD4-9936-C071DD3E8F87}" type="datetime1">
              <a:rPr lang="en-US" smtClean="0"/>
              <a:t>8/14/2020</a:t>
            </a:fld>
            <a:endParaRPr lang="en-US"/>
          </a:p>
        </p:txBody>
      </p:sp>
      <p:sp>
        <p:nvSpPr>
          <p:cNvPr id="5" name="Footer Placeholder 4">
            <a:extLst>
              <a:ext uri="{FF2B5EF4-FFF2-40B4-BE49-F238E27FC236}">
                <a16:creationId xmlns:a16="http://schemas.microsoft.com/office/drawing/2014/main" id="{BC267D7A-A1B1-4DA3-AE8F-9D411D223152}"/>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6" name="Slide Number Placeholder 5">
            <a:extLst>
              <a:ext uri="{FF2B5EF4-FFF2-40B4-BE49-F238E27FC236}">
                <a16:creationId xmlns:a16="http://schemas.microsoft.com/office/drawing/2014/main" id="{3B43DC0E-62D1-4081-A3A4-F84DD817DCE2}"/>
              </a:ext>
            </a:extLst>
          </p:cNvPr>
          <p:cNvSpPr>
            <a:spLocks noGrp="1"/>
          </p:cNvSpPr>
          <p:nvPr>
            <p:ph type="sldNum" sz="quarter" idx="12"/>
          </p:nvPr>
        </p:nvSpPr>
        <p:spPr/>
        <p:txBody>
          <a:bodyPr/>
          <a:lstStyle/>
          <a:p>
            <a:fld id="{307DBF3D-0407-429D-859A-6C91EEC08C39}" type="slidenum">
              <a:rPr lang="en-US" smtClean="0"/>
              <a:t>‹#›</a:t>
            </a:fld>
            <a:endParaRPr lang="en-US"/>
          </a:p>
        </p:txBody>
      </p:sp>
    </p:spTree>
    <p:extLst>
      <p:ext uri="{BB962C8B-B14F-4D97-AF65-F5344CB8AC3E}">
        <p14:creationId xmlns:p14="http://schemas.microsoft.com/office/powerpoint/2010/main" val="102995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920331" y="-1256505"/>
            <a:ext cx="4351339" cy="105156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1F32D388-EC01-4971-A18F-5C81211758A5}" type="datetime1">
              <a:rPr lang="en-US" smtClean="0"/>
              <a:t>8/14/2020</a:t>
            </a:fld>
            <a:endParaRPr lang="fr-FR"/>
          </a:p>
        </p:txBody>
      </p:sp>
      <p:sp>
        <p:nvSpPr>
          <p:cNvPr id="117" name="Google Shape;117;p2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0.3 ENG V1.1</a:t>
            </a:r>
          </a:p>
        </p:txBody>
      </p:sp>
      <p:sp>
        <p:nvSpPr>
          <p:cNvPr id="118" name="Google Shape;118;p2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1289220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133431" y="1956595"/>
            <a:ext cx="5811839" cy="2628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799431" y="-596105"/>
            <a:ext cx="5811839" cy="77343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5A700CF0-4889-44FD-9F9F-5FD59A63E334}" type="datetime1">
              <a:rPr lang="en-US" smtClean="0"/>
              <a:t>8/14/2020</a:t>
            </a:fld>
            <a:endParaRPr lang="fr-FR"/>
          </a:p>
        </p:txBody>
      </p:sp>
      <p:sp>
        <p:nvSpPr>
          <p:cNvPr id="123" name="Google Shape;123;p2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fr-FR"/>
              <a:t>Nous ne donnons pas de conseils financiers. Tout le contenu est destiné uniquement à un usage éducatif. Faites vos propres recherches. Ne faites pas confiance, vérifiez. BRH LvL 0.3 ENG V1.1</a:t>
            </a:r>
          </a:p>
        </p:txBody>
      </p:sp>
      <p:sp>
        <p:nvSpPr>
          <p:cNvPr id="124" name="Google Shape;124;p2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077129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3C9AD-82B1-4196-A155-8D1AC9DD93B7}"/>
              </a:ext>
            </a:extLst>
          </p:cNvPr>
          <p:cNvSpPr>
            <a:spLocks noGrp="1"/>
          </p:cNvSpPr>
          <p:nvPr>
            <p:ph type="dt" sz="half" idx="10"/>
          </p:nvPr>
        </p:nvSpPr>
        <p:spPr/>
        <p:txBody>
          <a:bodyPr/>
          <a:lstStyle/>
          <a:p>
            <a:fld id="{5820ABF6-0A44-4DB9-946D-9DB312970A1D}" type="datetime1">
              <a:rPr lang="en-US" smtClean="0"/>
              <a:t>8/14/2020</a:t>
            </a:fld>
            <a:endParaRPr lang="fr-FR"/>
          </a:p>
        </p:txBody>
      </p:sp>
      <p:sp>
        <p:nvSpPr>
          <p:cNvPr id="3" name="Footer Placeholder 2">
            <a:extLst>
              <a:ext uri="{FF2B5EF4-FFF2-40B4-BE49-F238E27FC236}">
                <a16:creationId xmlns:a16="http://schemas.microsoft.com/office/drawing/2014/main" id="{5961B4D1-41B6-4540-A599-4B943A12BDC4}"/>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p>
        </p:txBody>
      </p:sp>
      <p:sp>
        <p:nvSpPr>
          <p:cNvPr id="4" name="Slide Number Placeholder 3">
            <a:extLst>
              <a:ext uri="{FF2B5EF4-FFF2-40B4-BE49-F238E27FC236}">
                <a16:creationId xmlns:a16="http://schemas.microsoft.com/office/drawing/2014/main" id="{C9385471-DF95-4B51-A781-9F85F0ABB154}"/>
              </a:ext>
            </a:extLst>
          </p:cNvPr>
          <p:cNvSpPr>
            <a:spLocks noGrp="1"/>
          </p:cNvSpPr>
          <p:nvPr>
            <p:ph type="sldNum" sz="quarter" idx="12"/>
          </p:nvPr>
        </p:nvSpPr>
        <p:spPr/>
        <p:txBody>
          <a:bodyPr/>
          <a:lstStyle/>
          <a:p>
            <a:fld id="{6342C46F-FF72-4EA6-8768-A6D4D4DBC45D}" type="slidenum">
              <a:rPr lang="fr-FR" smtClean="0"/>
              <a:t>‹#›</a:t>
            </a:fld>
            <a:endParaRPr lang="fr-FR"/>
          </a:p>
        </p:txBody>
      </p:sp>
    </p:spTree>
    <p:extLst>
      <p:ext uri="{BB962C8B-B14F-4D97-AF65-F5344CB8AC3E}">
        <p14:creationId xmlns:p14="http://schemas.microsoft.com/office/powerpoint/2010/main" val="295275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DDFC-F94C-4B0E-82C6-4464FBA745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F79A35-5992-41CD-95EE-C4FA3B6DB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1659CA-1746-4A60-89A5-4F5870B93E69}"/>
              </a:ext>
            </a:extLst>
          </p:cNvPr>
          <p:cNvSpPr>
            <a:spLocks noGrp="1"/>
          </p:cNvSpPr>
          <p:nvPr>
            <p:ph type="dt" sz="half" idx="10"/>
          </p:nvPr>
        </p:nvSpPr>
        <p:spPr/>
        <p:txBody>
          <a:bodyPr/>
          <a:lstStyle/>
          <a:p>
            <a:fld id="{715F5F5D-AB03-40A5-AF87-8363F65B50B7}" type="datetime1">
              <a:rPr lang="en-US" smtClean="0"/>
              <a:t>8/14/2020</a:t>
            </a:fld>
            <a:endParaRPr lang="en-US"/>
          </a:p>
        </p:txBody>
      </p:sp>
      <p:sp>
        <p:nvSpPr>
          <p:cNvPr id="5" name="Footer Placeholder 4">
            <a:extLst>
              <a:ext uri="{FF2B5EF4-FFF2-40B4-BE49-F238E27FC236}">
                <a16:creationId xmlns:a16="http://schemas.microsoft.com/office/drawing/2014/main" id="{CBABDA5B-6817-40BB-B006-B4D8363B1720}"/>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6" name="Slide Number Placeholder 5">
            <a:extLst>
              <a:ext uri="{FF2B5EF4-FFF2-40B4-BE49-F238E27FC236}">
                <a16:creationId xmlns:a16="http://schemas.microsoft.com/office/drawing/2014/main" id="{CAB6791F-8A73-44A9-83F2-8CA8CD7EC3F9}"/>
              </a:ext>
            </a:extLst>
          </p:cNvPr>
          <p:cNvSpPr>
            <a:spLocks noGrp="1"/>
          </p:cNvSpPr>
          <p:nvPr>
            <p:ph type="sldNum" sz="quarter" idx="12"/>
          </p:nvPr>
        </p:nvSpPr>
        <p:spPr/>
        <p:txBody>
          <a:bodyPr/>
          <a:lstStyle/>
          <a:p>
            <a:fld id="{307DBF3D-0407-429D-859A-6C91EEC08C39}" type="slidenum">
              <a:rPr lang="en-US" smtClean="0"/>
              <a:t>‹#›</a:t>
            </a:fld>
            <a:endParaRPr lang="en-US"/>
          </a:p>
        </p:txBody>
      </p:sp>
    </p:spTree>
    <p:extLst>
      <p:ext uri="{BB962C8B-B14F-4D97-AF65-F5344CB8AC3E}">
        <p14:creationId xmlns:p14="http://schemas.microsoft.com/office/powerpoint/2010/main" val="313936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3C10-8BB2-491D-BD37-E4A001438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80685-FD54-4552-82DF-0CB6CB17B2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88F85-6F14-4EA7-853D-886F137D18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1146F3-E74E-4C96-9357-FD7DC46B6C42}"/>
              </a:ext>
            </a:extLst>
          </p:cNvPr>
          <p:cNvSpPr>
            <a:spLocks noGrp="1"/>
          </p:cNvSpPr>
          <p:nvPr>
            <p:ph type="dt" sz="half" idx="10"/>
          </p:nvPr>
        </p:nvSpPr>
        <p:spPr/>
        <p:txBody>
          <a:bodyPr/>
          <a:lstStyle/>
          <a:p>
            <a:fld id="{37E45C0E-C2D3-4F17-9B86-13ACDD69C5D0}" type="datetime1">
              <a:rPr lang="en-US" smtClean="0"/>
              <a:t>8/14/2020</a:t>
            </a:fld>
            <a:endParaRPr lang="en-US"/>
          </a:p>
        </p:txBody>
      </p:sp>
      <p:sp>
        <p:nvSpPr>
          <p:cNvPr id="6" name="Footer Placeholder 5">
            <a:extLst>
              <a:ext uri="{FF2B5EF4-FFF2-40B4-BE49-F238E27FC236}">
                <a16:creationId xmlns:a16="http://schemas.microsoft.com/office/drawing/2014/main" id="{D6A4E306-7B2E-4C77-95A8-BA62ED57168F}"/>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7" name="Slide Number Placeholder 6">
            <a:extLst>
              <a:ext uri="{FF2B5EF4-FFF2-40B4-BE49-F238E27FC236}">
                <a16:creationId xmlns:a16="http://schemas.microsoft.com/office/drawing/2014/main" id="{365A593D-FB73-4BE5-BD4A-483262035FC2}"/>
              </a:ext>
            </a:extLst>
          </p:cNvPr>
          <p:cNvSpPr>
            <a:spLocks noGrp="1"/>
          </p:cNvSpPr>
          <p:nvPr>
            <p:ph type="sldNum" sz="quarter" idx="12"/>
          </p:nvPr>
        </p:nvSpPr>
        <p:spPr/>
        <p:txBody>
          <a:bodyPr/>
          <a:lstStyle/>
          <a:p>
            <a:fld id="{307DBF3D-0407-429D-859A-6C91EEC08C39}" type="slidenum">
              <a:rPr lang="en-US" smtClean="0"/>
              <a:t>‹#›</a:t>
            </a:fld>
            <a:endParaRPr lang="en-US"/>
          </a:p>
        </p:txBody>
      </p:sp>
    </p:spTree>
    <p:extLst>
      <p:ext uri="{BB962C8B-B14F-4D97-AF65-F5344CB8AC3E}">
        <p14:creationId xmlns:p14="http://schemas.microsoft.com/office/powerpoint/2010/main" val="17595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B707-3C6B-4126-B815-15E37584F0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F3BA14-1BCA-48BB-A479-246D725A1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9A1973-709A-4A32-9F7F-10F7A1A345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74A253-B552-4E4E-A906-F36A5A920C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90C13A-1A29-490C-BF9B-D556E4E739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09BC1D-5067-4171-96F8-A37CCB2A752D}"/>
              </a:ext>
            </a:extLst>
          </p:cNvPr>
          <p:cNvSpPr>
            <a:spLocks noGrp="1"/>
          </p:cNvSpPr>
          <p:nvPr>
            <p:ph type="dt" sz="half" idx="10"/>
          </p:nvPr>
        </p:nvSpPr>
        <p:spPr/>
        <p:txBody>
          <a:bodyPr/>
          <a:lstStyle/>
          <a:p>
            <a:fld id="{1C237FAF-31DF-4E24-9DA5-E7D6EEFAFCD0}" type="datetime1">
              <a:rPr lang="en-US" smtClean="0"/>
              <a:t>8/14/2020</a:t>
            </a:fld>
            <a:endParaRPr lang="en-US"/>
          </a:p>
        </p:txBody>
      </p:sp>
      <p:sp>
        <p:nvSpPr>
          <p:cNvPr id="8" name="Footer Placeholder 7">
            <a:extLst>
              <a:ext uri="{FF2B5EF4-FFF2-40B4-BE49-F238E27FC236}">
                <a16:creationId xmlns:a16="http://schemas.microsoft.com/office/drawing/2014/main" id="{D3C4641B-3EC7-43D6-9522-CF4EB7BABDFA}"/>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9" name="Slide Number Placeholder 8">
            <a:extLst>
              <a:ext uri="{FF2B5EF4-FFF2-40B4-BE49-F238E27FC236}">
                <a16:creationId xmlns:a16="http://schemas.microsoft.com/office/drawing/2014/main" id="{C9B837CB-16AB-48B0-AEE3-274C43C49462}"/>
              </a:ext>
            </a:extLst>
          </p:cNvPr>
          <p:cNvSpPr>
            <a:spLocks noGrp="1"/>
          </p:cNvSpPr>
          <p:nvPr>
            <p:ph type="sldNum" sz="quarter" idx="12"/>
          </p:nvPr>
        </p:nvSpPr>
        <p:spPr/>
        <p:txBody>
          <a:bodyPr/>
          <a:lstStyle/>
          <a:p>
            <a:fld id="{307DBF3D-0407-429D-859A-6C91EEC08C39}" type="slidenum">
              <a:rPr lang="en-US" smtClean="0"/>
              <a:t>‹#›</a:t>
            </a:fld>
            <a:endParaRPr lang="en-US"/>
          </a:p>
        </p:txBody>
      </p:sp>
    </p:spTree>
    <p:extLst>
      <p:ext uri="{BB962C8B-B14F-4D97-AF65-F5344CB8AC3E}">
        <p14:creationId xmlns:p14="http://schemas.microsoft.com/office/powerpoint/2010/main" val="292136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F204-DA86-44C2-9502-B0CAF8311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612855-5FE5-4CF2-9370-43A089A0150D}"/>
              </a:ext>
            </a:extLst>
          </p:cNvPr>
          <p:cNvSpPr>
            <a:spLocks noGrp="1"/>
          </p:cNvSpPr>
          <p:nvPr>
            <p:ph type="dt" sz="half" idx="10"/>
          </p:nvPr>
        </p:nvSpPr>
        <p:spPr/>
        <p:txBody>
          <a:bodyPr/>
          <a:lstStyle/>
          <a:p>
            <a:fld id="{3DD005E2-9EAA-43DD-8BC9-0754881AE0A0}" type="datetime1">
              <a:rPr lang="en-US" smtClean="0"/>
              <a:t>8/14/2020</a:t>
            </a:fld>
            <a:endParaRPr lang="en-US"/>
          </a:p>
        </p:txBody>
      </p:sp>
      <p:sp>
        <p:nvSpPr>
          <p:cNvPr id="4" name="Footer Placeholder 3">
            <a:extLst>
              <a:ext uri="{FF2B5EF4-FFF2-40B4-BE49-F238E27FC236}">
                <a16:creationId xmlns:a16="http://schemas.microsoft.com/office/drawing/2014/main" id="{D347C141-59D6-448E-B499-109C69F91CC2}"/>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5" name="Slide Number Placeholder 4">
            <a:extLst>
              <a:ext uri="{FF2B5EF4-FFF2-40B4-BE49-F238E27FC236}">
                <a16:creationId xmlns:a16="http://schemas.microsoft.com/office/drawing/2014/main" id="{583D2AA0-D015-4104-8142-8F9A2A0BC5D0}"/>
              </a:ext>
            </a:extLst>
          </p:cNvPr>
          <p:cNvSpPr>
            <a:spLocks noGrp="1"/>
          </p:cNvSpPr>
          <p:nvPr>
            <p:ph type="sldNum" sz="quarter" idx="12"/>
          </p:nvPr>
        </p:nvSpPr>
        <p:spPr/>
        <p:txBody>
          <a:bodyPr/>
          <a:lstStyle/>
          <a:p>
            <a:fld id="{307DBF3D-0407-429D-859A-6C91EEC08C39}" type="slidenum">
              <a:rPr lang="en-US" smtClean="0"/>
              <a:t>‹#›</a:t>
            </a:fld>
            <a:endParaRPr lang="en-US"/>
          </a:p>
        </p:txBody>
      </p:sp>
    </p:spTree>
    <p:extLst>
      <p:ext uri="{BB962C8B-B14F-4D97-AF65-F5344CB8AC3E}">
        <p14:creationId xmlns:p14="http://schemas.microsoft.com/office/powerpoint/2010/main" val="124871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D8C6DD-7B0B-4D50-BFE9-4696120D0E3C}"/>
              </a:ext>
            </a:extLst>
          </p:cNvPr>
          <p:cNvSpPr>
            <a:spLocks noGrp="1"/>
          </p:cNvSpPr>
          <p:nvPr>
            <p:ph type="dt" sz="half" idx="10"/>
          </p:nvPr>
        </p:nvSpPr>
        <p:spPr/>
        <p:txBody>
          <a:bodyPr/>
          <a:lstStyle/>
          <a:p>
            <a:fld id="{68AA0392-D7F0-4E20-8BE3-0D8B87D69F66}" type="datetime1">
              <a:rPr lang="en-US" smtClean="0"/>
              <a:t>8/14/2020</a:t>
            </a:fld>
            <a:endParaRPr lang="en-US"/>
          </a:p>
        </p:txBody>
      </p:sp>
      <p:sp>
        <p:nvSpPr>
          <p:cNvPr id="3" name="Footer Placeholder 2">
            <a:extLst>
              <a:ext uri="{FF2B5EF4-FFF2-40B4-BE49-F238E27FC236}">
                <a16:creationId xmlns:a16="http://schemas.microsoft.com/office/drawing/2014/main" id="{F71483A8-7281-433B-890A-1BA7CE1DA88C}"/>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4" name="Slide Number Placeholder 3">
            <a:extLst>
              <a:ext uri="{FF2B5EF4-FFF2-40B4-BE49-F238E27FC236}">
                <a16:creationId xmlns:a16="http://schemas.microsoft.com/office/drawing/2014/main" id="{88FBAFFD-F124-4C80-8423-F9B24B28AFE1}"/>
              </a:ext>
            </a:extLst>
          </p:cNvPr>
          <p:cNvSpPr>
            <a:spLocks noGrp="1"/>
          </p:cNvSpPr>
          <p:nvPr>
            <p:ph type="sldNum" sz="quarter" idx="12"/>
          </p:nvPr>
        </p:nvSpPr>
        <p:spPr/>
        <p:txBody>
          <a:bodyPr/>
          <a:lstStyle/>
          <a:p>
            <a:fld id="{307DBF3D-0407-429D-859A-6C91EEC08C39}" type="slidenum">
              <a:rPr lang="en-US" smtClean="0"/>
              <a:t>‹#›</a:t>
            </a:fld>
            <a:endParaRPr lang="en-US"/>
          </a:p>
        </p:txBody>
      </p:sp>
    </p:spTree>
    <p:extLst>
      <p:ext uri="{BB962C8B-B14F-4D97-AF65-F5344CB8AC3E}">
        <p14:creationId xmlns:p14="http://schemas.microsoft.com/office/powerpoint/2010/main" val="300777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CEA5-A596-4BD7-BD60-526B79D59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9C3334-27A3-483C-9C90-9B1C5108F3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5465B2-332B-42A4-83C7-C68ED3D88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A628E0-320C-4AC0-AAE8-E38E0BC60FAF}"/>
              </a:ext>
            </a:extLst>
          </p:cNvPr>
          <p:cNvSpPr>
            <a:spLocks noGrp="1"/>
          </p:cNvSpPr>
          <p:nvPr>
            <p:ph type="dt" sz="half" idx="10"/>
          </p:nvPr>
        </p:nvSpPr>
        <p:spPr/>
        <p:txBody>
          <a:bodyPr/>
          <a:lstStyle/>
          <a:p>
            <a:fld id="{6003D7B9-6E74-48F4-B43E-548F3FB34D48}" type="datetime1">
              <a:rPr lang="en-US" smtClean="0"/>
              <a:t>8/14/2020</a:t>
            </a:fld>
            <a:endParaRPr lang="en-US"/>
          </a:p>
        </p:txBody>
      </p:sp>
      <p:sp>
        <p:nvSpPr>
          <p:cNvPr id="6" name="Footer Placeholder 5">
            <a:extLst>
              <a:ext uri="{FF2B5EF4-FFF2-40B4-BE49-F238E27FC236}">
                <a16:creationId xmlns:a16="http://schemas.microsoft.com/office/drawing/2014/main" id="{59DC49C6-B309-454E-AEDE-FC8D25EDC594}"/>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7" name="Slide Number Placeholder 6">
            <a:extLst>
              <a:ext uri="{FF2B5EF4-FFF2-40B4-BE49-F238E27FC236}">
                <a16:creationId xmlns:a16="http://schemas.microsoft.com/office/drawing/2014/main" id="{5A386E21-52F8-49B3-9FF3-ED823826F765}"/>
              </a:ext>
            </a:extLst>
          </p:cNvPr>
          <p:cNvSpPr>
            <a:spLocks noGrp="1"/>
          </p:cNvSpPr>
          <p:nvPr>
            <p:ph type="sldNum" sz="quarter" idx="12"/>
          </p:nvPr>
        </p:nvSpPr>
        <p:spPr/>
        <p:txBody>
          <a:bodyPr/>
          <a:lstStyle/>
          <a:p>
            <a:fld id="{307DBF3D-0407-429D-859A-6C91EEC08C39}" type="slidenum">
              <a:rPr lang="en-US" smtClean="0"/>
              <a:t>‹#›</a:t>
            </a:fld>
            <a:endParaRPr lang="en-US"/>
          </a:p>
        </p:txBody>
      </p:sp>
    </p:spTree>
    <p:extLst>
      <p:ext uri="{BB962C8B-B14F-4D97-AF65-F5344CB8AC3E}">
        <p14:creationId xmlns:p14="http://schemas.microsoft.com/office/powerpoint/2010/main" val="201167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7EFE-4254-4C29-8303-0FF72CA7B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06771-EF75-479D-B528-6F21FE85D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3567F1-5E5E-4E20-A060-7580FF4BE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E7806-D53E-4C00-A5FF-24BD48F1A15E}"/>
              </a:ext>
            </a:extLst>
          </p:cNvPr>
          <p:cNvSpPr>
            <a:spLocks noGrp="1"/>
          </p:cNvSpPr>
          <p:nvPr>
            <p:ph type="dt" sz="half" idx="10"/>
          </p:nvPr>
        </p:nvSpPr>
        <p:spPr/>
        <p:txBody>
          <a:bodyPr/>
          <a:lstStyle/>
          <a:p>
            <a:fld id="{3C190C47-3D29-4F62-BC9A-00FF694118DE}" type="datetime1">
              <a:rPr lang="en-US" smtClean="0"/>
              <a:t>8/14/2020</a:t>
            </a:fld>
            <a:endParaRPr lang="en-US"/>
          </a:p>
        </p:txBody>
      </p:sp>
      <p:sp>
        <p:nvSpPr>
          <p:cNvPr id="6" name="Footer Placeholder 5">
            <a:extLst>
              <a:ext uri="{FF2B5EF4-FFF2-40B4-BE49-F238E27FC236}">
                <a16:creationId xmlns:a16="http://schemas.microsoft.com/office/drawing/2014/main" id="{F47B149D-3493-4DAF-9399-13876508BEBC}"/>
              </a:ext>
            </a:extLst>
          </p:cNvPr>
          <p:cNvSpPr>
            <a:spLocks noGrp="1"/>
          </p:cNvSpPr>
          <p:nvPr>
            <p:ph type="ftr" sz="quarter" idx="11"/>
          </p:nvPr>
        </p:nvSpPr>
        <p:spPr/>
        <p:txBody>
          <a:body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7" name="Slide Number Placeholder 6">
            <a:extLst>
              <a:ext uri="{FF2B5EF4-FFF2-40B4-BE49-F238E27FC236}">
                <a16:creationId xmlns:a16="http://schemas.microsoft.com/office/drawing/2014/main" id="{DEED8D52-4FE7-4738-A057-5072BEA5735B}"/>
              </a:ext>
            </a:extLst>
          </p:cNvPr>
          <p:cNvSpPr>
            <a:spLocks noGrp="1"/>
          </p:cNvSpPr>
          <p:nvPr>
            <p:ph type="sldNum" sz="quarter" idx="12"/>
          </p:nvPr>
        </p:nvSpPr>
        <p:spPr/>
        <p:txBody>
          <a:bodyPr/>
          <a:lstStyle/>
          <a:p>
            <a:fld id="{307DBF3D-0407-429D-859A-6C91EEC08C39}" type="slidenum">
              <a:rPr lang="en-US" smtClean="0"/>
              <a:t>‹#›</a:t>
            </a:fld>
            <a:endParaRPr lang="en-US"/>
          </a:p>
        </p:txBody>
      </p:sp>
    </p:spTree>
    <p:extLst>
      <p:ext uri="{BB962C8B-B14F-4D97-AF65-F5344CB8AC3E}">
        <p14:creationId xmlns:p14="http://schemas.microsoft.com/office/powerpoint/2010/main" val="403379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7864D-04EA-477C-AFC4-47BB58481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648FA0-0E08-4278-A352-70EFABFC7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6E12E-1BFA-40FF-BCCF-81CB7BBB4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026FA-A633-4908-BDE3-7CAC4357F7B9}" type="datetime1">
              <a:rPr lang="en-US" smtClean="0"/>
              <a:t>8/14/2020</a:t>
            </a:fld>
            <a:endParaRPr lang="en-US"/>
          </a:p>
        </p:txBody>
      </p:sp>
      <p:sp>
        <p:nvSpPr>
          <p:cNvPr id="5" name="Footer Placeholder 4">
            <a:extLst>
              <a:ext uri="{FF2B5EF4-FFF2-40B4-BE49-F238E27FC236}">
                <a16:creationId xmlns:a16="http://schemas.microsoft.com/office/drawing/2014/main" id="{F67BE972-4F92-4023-92E9-842C6A77C6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Nous ne donnons pas de conseils financiers. Tout le contenu est destiné uniquement à un usage éducatif. Faites vos propres recherches. Ne faites pas confiance, vérifiez. BRH LvL 0.3 ENG V1.1</a:t>
            </a:r>
            <a:endParaRPr lang="en-US"/>
          </a:p>
        </p:txBody>
      </p:sp>
      <p:sp>
        <p:nvSpPr>
          <p:cNvPr id="6" name="Slide Number Placeholder 5">
            <a:extLst>
              <a:ext uri="{FF2B5EF4-FFF2-40B4-BE49-F238E27FC236}">
                <a16:creationId xmlns:a16="http://schemas.microsoft.com/office/drawing/2014/main" id="{84ADFA96-48DF-48ED-84A9-5F68092E7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DBF3D-0407-429D-859A-6C91EEC08C39}" type="slidenum">
              <a:rPr lang="en-US" smtClean="0"/>
              <a:t>‹#›</a:t>
            </a:fld>
            <a:endParaRPr lang="en-US"/>
          </a:p>
        </p:txBody>
      </p:sp>
    </p:spTree>
    <p:extLst>
      <p:ext uri="{BB962C8B-B14F-4D97-AF65-F5344CB8AC3E}">
        <p14:creationId xmlns:p14="http://schemas.microsoft.com/office/powerpoint/2010/main" val="89742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fld id="{B4D2EC65-FD2F-476E-823D-FFDF8027E8DB}" type="datetime1">
              <a:rPr lang="en-US" smtClean="0"/>
              <a:t>8/14/2020</a:t>
            </a:fld>
            <a:endParaRPr lang="fr-F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r>
              <a:rPr lang="fr-FR"/>
              <a:t>Nous ne donnons pas de conseils financiers. Tout le contenu est destiné uniquement à un usage éducatif. Faites vos propres recherches. Ne faites pas confiance, vérifiez. BRH LvL 0.3 ENG V1.1</a:t>
            </a: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143611459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3.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2.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tags" Target="../tags/tag5.xml"/><Relationship Id="rId11" Type="http://schemas.openxmlformats.org/officeDocument/2006/relationships/image" Target="../media/image1.png"/><Relationship Id="rId5" Type="http://schemas.openxmlformats.org/officeDocument/2006/relationships/tags" Target="../tags/tag4.xml"/><Relationship Id="rId10" Type="http://schemas.openxmlformats.org/officeDocument/2006/relationships/notesSlide" Target="../notesSlides/notesSlide1.xml"/><Relationship Id="rId4" Type="http://schemas.openxmlformats.org/officeDocument/2006/relationships/tags" Target="../tags/tag3.xml"/><Relationship Id="rId9" Type="http://schemas.openxmlformats.org/officeDocument/2006/relationships/slideLayout" Target="../slideLayouts/slideLayout12.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hyperlink" Target="https://www.whatbitcoindid.com/the-beginners-guide-to-bitcoin" TargetMode="External"/><Relationship Id="rId3" Type="http://schemas.openxmlformats.org/officeDocument/2006/relationships/tags" Target="../tags/tag101.xml"/><Relationship Id="rId21" Type="http://schemas.openxmlformats.org/officeDocument/2006/relationships/image" Target="../media/image24.png"/><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image" Target="../media/image26.png"/><Relationship Id="rId2" Type="http://schemas.openxmlformats.org/officeDocument/2006/relationships/tags" Target="../tags/tag100.xml"/><Relationship Id="rId16" Type="http://schemas.openxmlformats.org/officeDocument/2006/relationships/hyperlink" Target="https://www.youtube.com/playlist?list=PLPQwGV1aLnTuN6kdNWlElfr2tzigB9Nnj" TargetMode="External"/><Relationship Id="rId20" Type="http://schemas.openxmlformats.org/officeDocument/2006/relationships/image" Target="../media/image12.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22.xml"/><Relationship Id="rId23" Type="http://schemas.openxmlformats.org/officeDocument/2006/relationships/hyperlink" Target="https://creativecommons.org/licenses/by-sa/4.0/" TargetMode="External"/><Relationship Id="rId10" Type="http://schemas.openxmlformats.org/officeDocument/2006/relationships/tags" Target="../tags/tag108.xml"/><Relationship Id="rId19" Type="http://schemas.openxmlformats.org/officeDocument/2006/relationships/image" Target="../media/image27.png"/><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hyperlink" Target="https://www.youtube.com/c/ukspreadbetting/playlists" TargetMode="Externa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slideLayout" Target="../slideLayouts/slideLayout22.xml"/><Relationship Id="rId17" Type="http://schemas.openxmlformats.org/officeDocument/2006/relationships/hyperlink" Target="https://creativecommons.org/licenses/by-sa/4.0/" TargetMode="External"/><Relationship Id="rId2" Type="http://schemas.openxmlformats.org/officeDocument/2006/relationships/tags" Target="../tags/tag114.xml"/><Relationship Id="rId16" Type="http://schemas.openxmlformats.org/officeDocument/2006/relationships/image" Target="../media/image31.jfif"/><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image" Target="../media/image30.jfif"/><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image" Target="../media/image24.png"/><Relationship Id="rId21" Type="http://schemas.openxmlformats.org/officeDocument/2006/relationships/tags" Target="../tags/tag143.xml"/><Relationship Id="rId34" Type="http://schemas.openxmlformats.org/officeDocument/2006/relationships/hyperlink" Target="https://www.dropbox.com/s/0qmvcz18a4r6tj9/LVL%200.1%20-%20Fraude%20et%20anrnaques%20financi%C3%A8res%20-%20FR.pdf?dl=0" TargetMode="External"/><Relationship Id="rId42" Type="http://schemas.openxmlformats.org/officeDocument/2006/relationships/image" Target="../media/image37.png"/><Relationship Id="rId47" Type="http://schemas.openxmlformats.org/officeDocument/2006/relationships/hyperlink" Target="https://www.flexiquiz.com/SC/N/Decouvrebitcoin_conseilspourdebutants" TargetMode="External"/><Relationship Id="rId50" Type="http://schemas.openxmlformats.org/officeDocument/2006/relationships/hyperlink" Target="http://www.thebitcoinrabbithole.com/" TargetMode="External"/><Relationship Id="rId7" Type="http://schemas.openxmlformats.org/officeDocument/2006/relationships/tags" Target="../tags/tag129.xml"/><Relationship Id="rId2" Type="http://schemas.openxmlformats.org/officeDocument/2006/relationships/tags" Target="../tags/tag124.xml"/><Relationship Id="rId16" Type="http://schemas.openxmlformats.org/officeDocument/2006/relationships/tags" Target="../tags/tag138.xml"/><Relationship Id="rId29" Type="http://schemas.openxmlformats.org/officeDocument/2006/relationships/tags" Target="../tags/tag151.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hyperlink" Target="https://www.dropbox.com/s/r1rnz0o8eppg4w6/LVL%200.2%20-%20S%C3%A9curit%C3%A9%20En%20ligne%20-%20FR.pdf?dl=0" TargetMode="External"/><Relationship Id="rId37" Type="http://schemas.openxmlformats.org/officeDocument/2006/relationships/image" Target="../media/image35.png"/><Relationship Id="rId40" Type="http://schemas.openxmlformats.org/officeDocument/2006/relationships/image" Target="../media/image36.png"/><Relationship Id="rId45" Type="http://schemas.openxmlformats.org/officeDocument/2006/relationships/image" Target="../media/image39.png"/><Relationship Id="rId53" Type="http://schemas.openxmlformats.org/officeDocument/2006/relationships/image" Target="../media/image42.jpg"/><Relationship Id="rId5" Type="http://schemas.openxmlformats.org/officeDocument/2006/relationships/tags" Target="../tags/tag127.xml"/><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notesSlide" Target="../notesSlides/notesSlide8.xml"/><Relationship Id="rId44" Type="http://schemas.openxmlformats.org/officeDocument/2006/relationships/image" Target="../media/image38.png"/><Relationship Id="rId52" Type="http://schemas.openxmlformats.org/officeDocument/2006/relationships/hyperlink" Target="https://decouvrebitcoin.com/le-terrier-du-bitcoin/lvl-1-les-fondamentaux-du-bitcoin/" TargetMode="Externa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slideLayout" Target="../slideLayouts/slideLayout22.xml"/><Relationship Id="rId35" Type="http://schemas.openxmlformats.org/officeDocument/2006/relationships/image" Target="../media/image33.PNG"/><Relationship Id="rId43" Type="http://schemas.openxmlformats.org/officeDocument/2006/relationships/hyperlink" Target="https://www.youtube.com/channel/UCANjJ55UmYmoXm_SW--psXQ?view_as=subscriber" TargetMode="External"/><Relationship Id="rId48" Type="http://schemas.openxmlformats.org/officeDocument/2006/relationships/image" Target="../media/image41.png"/><Relationship Id="rId8" Type="http://schemas.openxmlformats.org/officeDocument/2006/relationships/tags" Target="../tags/tag130.xml"/><Relationship Id="rId51" Type="http://schemas.openxmlformats.org/officeDocument/2006/relationships/hyperlink" Target="http://www.decouvrebitcoin.fr/" TargetMode="External"/><Relationship Id="rId3" Type="http://schemas.openxmlformats.org/officeDocument/2006/relationships/tags" Target="../tags/tag125.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image" Target="../media/image32.PNG"/><Relationship Id="rId38" Type="http://schemas.openxmlformats.org/officeDocument/2006/relationships/image" Target="../media/image12.png"/><Relationship Id="rId46" Type="http://schemas.openxmlformats.org/officeDocument/2006/relationships/image" Target="../media/image40.png"/><Relationship Id="rId20" Type="http://schemas.openxmlformats.org/officeDocument/2006/relationships/tags" Target="../tags/tag142.xml"/><Relationship Id="rId41" Type="http://schemas.openxmlformats.org/officeDocument/2006/relationships/hyperlink" Target="https://twitter.com/DecouvreBitcoin" TargetMode="External"/><Relationship Id="rId54" Type="http://schemas.openxmlformats.org/officeDocument/2006/relationships/hyperlink" Target="https://creativecommons.org/licenses/by-sa/4.0/" TargetMode="External"/><Relationship Id="rId1" Type="http://schemas.openxmlformats.org/officeDocument/2006/relationships/themeOverride" Target="../theme/themeOverride10.xml"/><Relationship Id="rId6" Type="http://schemas.openxmlformats.org/officeDocument/2006/relationships/tags" Target="../tags/tag128.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image" Target="../media/image34.png"/><Relationship Id="rId4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hyperlink" Target="https://bitcoin.org/" TargetMode="External"/><Relationship Id="rId18" Type="http://schemas.openxmlformats.org/officeDocument/2006/relationships/hyperlink" Target="https://keys.casa/" TargetMode="External"/><Relationship Id="rId26" Type="http://schemas.openxmlformats.org/officeDocument/2006/relationships/hyperlink" Target="https://creativecommons.org/licenses/by-sa/4.0/" TargetMode="External"/><Relationship Id="rId3" Type="http://schemas.openxmlformats.org/officeDocument/2006/relationships/tags" Target="../tags/tag153.xml"/><Relationship Id="rId21" Type="http://schemas.openxmlformats.org/officeDocument/2006/relationships/hyperlink" Target="https://www.blockchain.com/explorer" TargetMode="External"/><Relationship Id="rId7" Type="http://schemas.openxmlformats.org/officeDocument/2006/relationships/tags" Target="../tags/tag157.xml"/><Relationship Id="rId12" Type="http://schemas.openxmlformats.org/officeDocument/2006/relationships/hyperlink" Target="https://www.youtube.com/user/ukspreadbetting" TargetMode="External"/><Relationship Id="rId17" Type="http://schemas.openxmlformats.org/officeDocument/2006/relationships/hyperlink" Target="https://www.investopedia.com/" TargetMode="External"/><Relationship Id="rId25" Type="http://schemas.openxmlformats.org/officeDocument/2006/relationships/hyperlink" Target="https://bit.ly/3gXPrtH" TargetMode="External"/><Relationship Id="rId2" Type="http://schemas.openxmlformats.org/officeDocument/2006/relationships/tags" Target="../tags/tag152.xml"/><Relationship Id="rId16" Type="http://schemas.openxmlformats.org/officeDocument/2006/relationships/hyperlink" Target="https://www.irs.gov/" TargetMode="External"/><Relationship Id="rId20" Type="http://schemas.openxmlformats.org/officeDocument/2006/relationships/hyperlink" Target="https://charts.woobull.com/" TargetMode="External"/><Relationship Id="rId1" Type="http://schemas.openxmlformats.org/officeDocument/2006/relationships/themeOverride" Target="../theme/themeOverride11.xml"/><Relationship Id="rId6" Type="http://schemas.openxmlformats.org/officeDocument/2006/relationships/tags" Target="../tags/tag156.xml"/><Relationship Id="rId11" Type="http://schemas.openxmlformats.org/officeDocument/2006/relationships/hyperlink" Target="https://www.youtube.com/user/aantonop" TargetMode="External"/><Relationship Id="rId24" Type="http://schemas.openxmlformats.org/officeDocument/2006/relationships/hyperlink" Target="mailto:contact@decouvrebitcoin.com" TargetMode="External"/><Relationship Id="rId5" Type="http://schemas.openxmlformats.org/officeDocument/2006/relationships/tags" Target="../tags/tag155.xml"/><Relationship Id="rId15" Type="http://schemas.openxmlformats.org/officeDocument/2006/relationships/hyperlink" Target="https://www.theinvestorspodcast.com/" TargetMode="External"/><Relationship Id="rId23" Type="http://schemas.openxmlformats.org/officeDocument/2006/relationships/image" Target="../media/image43.jpg"/><Relationship Id="rId28" Type="http://schemas.openxmlformats.org/officeDocument/2006/relationships/hyperlink" Target="https://whyprivacymatters.org/" TargetMode="External"/><Relationship Id="rId10" Type="http://schemas.openxmlformats.org/officeDocument/2006/relationships/slideLayout" Target="../slideLayouts/slideLayout22.xml"/><Relationship Id="rId19" Type="http://schemas.openxmlformats.org/officeDocument/2006/relationships/hyperlink" Target="https://www.tradingview.com/" TargetMode="Externa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hyperlink" Target="https://www.investopedia.com/financial-term-dictionary-4769738" TargetMode="External"/><Relationship Id="rId22" Type="http://schemas.openxmlformats.org/officeDocument/2006/relationships/hyperlink" Target="https://decouvrebitcoin.com/la-librairie/" TargetMode="External"/><Relationship Id="rId27" Type="http://schemas.openxmlformats.org/officeDocument/2006/relationships/hyperlink" Target="https://github.com/jlopp/physical-bitcoin-attacks?mc_cid=f198bff0a0&amp;mc_eid=e245cfa3e2" TargetMode="Externa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hyperlink" Target="https://creativecommons.org/licenses/by-sa/4.0/" TargetMode="External"/><Relationship Id="rId3" Type="http://schemas.openxmlformats.org/officeDocument/2006/relationships/tags" Target="../tags/tag162.xml"/><Relationship Id="rId7" Type="http://schemas.openxmlformats.org/officeDocument/2006/relationships/slideLayout" Target="../slideLayouts/slideLayout1.xml"/><Relationship Id="rId12" Type="http://schemas.openxmlformats.org/officeDocument/2006/relationships/image" Target="../media/image45.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hyperlink" Target="mailto:contact@decouvrebitcoin.com" TargetMode="External"/><Relationship Id="rId5" Type="http://schemas.openxmlformats.org/officeDocument/2006/relationships/tags" Target="../tags/tag164.xml"/><Relationship Id="rId10" Type="http://schemas.openxmlformats.org/officeDocument/2006/relationships/hyperlink" Target="http://www.thebitcoinrabbithole.com/" TargetMode="External"/><Relationship Id="rId4" Type="http://schemas.openxmlformats.org/officeDocument/2006/relationships/tags" Target="../tags/tag163.xml"/><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image" Target="../media/image5.png"/><Relationship Id="rId3" Type="http://schemas.openxmlformats.org/officeDocument/2006/relationships/tags" Target="../tags/tag9.xml"/><Relationship Id="rId21" Type="http://schemas.openxmlformats.org/officeDocument/2006/relationships/image" Target="../media/image7.png"/><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notesSlide" Target="../notesSlides/notesSlide2.xml"/><Relationship Id="rId2" Type="http://schemas.openxmlformats.org/officeDocument/2006/relationships/tags" Target="../tags/tag8.xml"/><Relationship Id="rId16" Type="http://schemas.openxmlformats.org/officeDocument/2006/relationships/slideLayout" Target="../slideLayouts/slideLayout13.xml"/><Relationship Id="rId20" Type="http://schemas.openxmlformats.org/officeDocument/2006/relationships/hyperlink" Target="https://www.google.com/imgres?imgurl=https://www.howtogeek.com/wp-content/uploads/2013/05/windows-8-blue-screen-header.png&amp;imgrefurl=https://www.howtogeek.com/222730/how-to-find-out-why-your-windows-pc-crashed-or-froze/&amp;docid=agIkwOpEBKGhJM&amp;tbnid=FcBaZvdNaFfRvM:&amp;vet=10ahUKEwijwbiVze7kAhXUVsAKHQzHAl8QMwhKKAAwAA..i&amp;w=650&amp;h=269&amp;client=firefox-b-d&amp;bih=862&amp;biw=1873&amp;q=pc%20crashing&amp;ved=0ahUKEwijwbiVze7kAhXUVsAKHQzHAl8QMwhKKAAwAA&amp;iact=mrc&amp;uact=8" TargetMode="External"/><Relationship Id="rId1" Type="http://schemas.openxmlformats.org/officeDocument/2006/relationships/themeOverride" Target="../theme/themeOverride2.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hyperlink" Target="https://creativecommons.org/licenses/by-sa/4.0/" TargetMode="External"/><Relationship Id="rId10" Type="http://schemas.openxmlformats.org/officeDocument/2006/relationships/tags" Target="../tags/tag16.xml"/><Relationship Id="rId19" Type="http://schemas.openxmlformats.org/officeDocument/2006/relationships/image" Target="../media/image6.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image" Target="../media/image12.png"/><Relationship Id="rId3" Type="http://schemas.openxmlformats.org/officeDocument/2006/relationships/tags" Target="../tags/tag23.xml"/><Relationship Id="rId21" Type="http://schemas.openxmlformats.org/officeDocument/2006/relationships/hyperlink" Target="https://creativecommons.org/licenses/by-sa/4.0/" TargetMode="Externa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image" Target="../media/image2.png"/><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notesSlide" Target="../notesSlides/notesSlide3.xml"/><Relationship Id="rId1" Type="http://schemas.openxmlformats.org/officeDocument/2006/relationships/themeOverride" Target="../theme/themeOverride3.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image" Target="../media/image11.png"/><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image" Target="../media/image10.png"/><Relationship Id="rId10" Type="http://schemas.openxmlformats.org/officeDocument/2006/relationships/tags" Target="../tags/tag30.xml"/><Relationship Id="rId19" Type="http://schemas.openxmlformats.org/officeDocument/2006/relationships/slideLayout" Target="../slideLayouts/slideLayout22.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image" Target="../media/image9.png"/><Relationship Id="rId27"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hyperlink" Target="https://creativecommons.org/licenses/by-sa/4.0/" TargetMode="External"/><Relationship Id="rId2" Type="http://schemas.openxmlformats.org/officeDocument/2006/relationships/tags" Target="../tags/tag39.xml"/><Relationship Id="rId1" Type="http://schemas.openxmlformats.org/officeDocument/2006/relationships/themeOverride" Target="../theme/themeOverride4.xml"/><Relationship Id="rId6" Type="http://schemas.openxmlformats.org/officeDocument/2006/relationships/tags" Target="../tags/tag43.xml"/><Relationship Id="rId11" Type="http://schemas.openxmlformats.org/officeDocument/2006/relationships/image" Target="../media/image1.png"/><Relationship Id="rId5" Type="http://schemas.openxmlformats.org/officeDocument/2006/relationships/tags" Target="../tags/tag42.xml"/><Relationship Id="rId10" Type="http://schemas.openxmlformats.org/officeDocument/2006/relationships/slideLayout" Target="../slideLayouts/slideLayout22.xml"/><Relationship Id="rId4" Type="http://schemas.openxmlformats.org/officeDocument/2006/relationships/tags" Target="../tags/tag41.xml"/><Relationship Id="rId9" Type="http://schemas.openxmlformats.org/officeDocument/2006/relationships/tags" Target="../tags/tag46.xml"/></Relationships>
</file>

<file path=ppt/slides/_rels/slide5.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notesSlide" Target="../notesSlides/notesSlide4.xml"/><Relationship Id="rId18" Type="http://schemas.openxmlformats.org/officeDocument/2006/relationships/image" Target="../media/image15.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slideLayout" Target="../slideLayouts/slideLayout22.xml"/><Relationship Id="rId17" Type="http://schemas.openxmlformats.org/officeDocument/2006/relationships/image" Target="../media/image14.png"/><Relationship Id="rId2" Type="http://schemas.openxmlformats.org/officeDocument/2006/relationships/tags" Target="../tags/tag47.xml"/><Relationship Id="rId16" Type="http://schemas.openxmlformats.org/officeDocument/2006/relationships/hyperlink" Target="https://bitcoin.org/files/bitcoin-paper/bitcoin_fr.pdf" TargetMode="External"/><Relationship Id="rId1" Type="http://schemas.openxmlformats.org/officeDocument/2006/relationships/themeOverride" Target="../theme/themeOverride5.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hyperlink" Target="https://decouvrebitcoin.com/la-librairie/" TargetMode="External"/><Relationship Id="rId10" Type="http://schemas.openxmlformats.org/officeDocument/2006/relationships/tags" Target="../tags/tag55.xml"/><Relationship Id="rId19" Type="http://schemas.openxmlformats.org/officeDocument/2006/relationships/hyperlink" Target="https://creativecommons.org/licenses/by-sa/4.0/" TargetMode="Externa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hyperlink" Target="http://www.decouvrebitcoin.fr/"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16.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notesSlide" Target="../notesSlides/notesSlide5.xml"/><Relationship Id="rId2" Type="http://schemas.openxmlformats.org/officeDocument/2006/relationships/tags" Target="../tags/tag57.xml"/><Relationship Id="rId1" Type="http://schemas.openxmlformats.org/officeDocument/2006/relationships/themeOverride" Target="../theme/themeOverride6.xml"/><Relationship Id="rId6" Type="http://schemas.openxmlformats.org/officeDocument/2006/relationships/tags" Target="../tags/tag61.xml"/><Relationship Id="rId11" Type="http://schemas.openxmlformats.org/officeDocument/2006/relationships/slideLayout" Target="../slideLayouts/slideLayout22.xml"/><Relationship Id="rId5" Type="http://schemas.openxmlformats.org/officeDocument/2006/relationships/tags" Target="../tags/tag60.xml"/><Relationship Id="rId15" Type="http://schemas.openxmlformats.org/officeDocument/2006/relationships/hyperlink" Target="https://creativecommons.org/licenses/by-sa/4.0/" TargetMode="External"/><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slideLayout" Target="../slideLayouts/slideLayout22.xml"/><Relationship Id="rId18" Type="http://schemas.openxmlformats.org/officeDocument/2006/relationships/image" Target="../media/image19.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hyperlink" Target="https://www.dropbox.com/s/a1ksqndeu8fp4va/3.1%20-%20Portefeuille%20Bitcoin%20%26%20gestion%20de%20cl%C3%A9%20priv%C3%A9%20FR.pdf?dl=0" TargetMode="External"/><Relationship Id="rId2" Type="http://schemas.openxmlformats.org/officeDocument/2006/relationships/tags" Target="../tags/tag66.xml"/><Relationship Id="rId16" Type="http://schemas.openxmlformats.org/officeDocument/2006/relationships/image" Target="../media/image18.png"/><Relationship Id="rId1" Type="http://schemas.openxmlformats.org/officeDocument/2006/relationships/themeOverride" Target="../theme/themeOverride7.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image" Target="../media/image3.png"/><Relationship Id="rId10" Type="http://schemas.openxmlformats.org/officeDocument/2006/relationships/tags" Target="../tags/tag74.xml"/><Relationship Id="rId19" Type="http://schemas.openxmlformats.org/officeDocument/2006/relationships/hyperlink" Target="https://creativecommons.org/licenses/by-sa/4.0/" TargetMode="Externa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20.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hyperlink" Target="https://www.dropbox.com/s/bht5ckjlan1kf26/3.2%20-%20Quel%20niveau%20de%20s%C3%A9curit%C3%A9%20pour%20vous%20FR.pdf?dl=0" TargetMode="External"/><Relationship Id="rId17" Type="http://schemas.openxmlformats.org/officeDocument/2006/relationships/image" Target="../media/image22.png"/><Relationship Id="rId2" Type="http://schemas.openxmlformats.org/officeDocument/2006/relationships/tags" Target="../tags/tag77.xml"/><Relationship Id="rId16" Type="http://schemas.openxmlformats.org/officeDocument/2006/relationships/hyperlink" Target="https://creativecommons.org/licenses/by-sa/4.0/" TargetMode="External"/><Relationship Id="rId1" Type="http://schemas.openxmlformats.org/officeDocument/2006/relationships/themeOverride" Target="../theme/themeOverride8.xml"/><Relationship Id="rId6" Type="http://schemas.openxmlformats.org/officeDocument/2006/relationships/tags" Target="../tags/tag81.xml"/><Relationship Id="rId11" Type="http://schemas.openxmlformats.org/officeDocument/2006/relationships/slideLayout" Target="../slideLayouts/slideLayout22.xml"/><Relationship Id="rId5" Type="http://schemas.openxmlformats.org/officeDocument/2006/relationships/tags" Target="../tags/tag80.xml"/><Relationship Id="rId15" Type="http://schemas.openxmlformats.org/officeDocument/2006/relationships/image" Target="../media/image21.PNG"/><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hyperlink" Target="https://www.dropbox.com/s/ku8s0nmmoykd0se/Lvl%206.1%20-%20Plan%20H%C3%A9ritage%20Bitcoin%20FR.pdf?dl=0"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image" Target="../media/image12.png"/><Relationship Id="rId3" Type="http://schemas.openxmlformats.org/officeDocument/2006/relationships/tags" Target="../tags/tag87.xml"/><Relationship Id="rId21" Type="http://schemas.openxmlformats.org/officeDocument/2006/relationships/image" Target="../media/image25.PNG"/><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23.jpg"/><Relationship Id="rId2" Type="http://schemas.openxmlformats.org/officeDocument/2006/relationships/tags" Target="../tags/tag86.xml"/><Relationship Id="rId16" Type="http://schemas.openxmlformats.org/officeDocument/2006/relationships/notesSlide" Target="../notesSlides/notesSlide7.xml"/><Relationship Id="rId20" Type="http://schemas.openxmlformats.org/officeDocument/2006/relationships/hyperlink" Target="https://creativecommons.org/licenses/by-sa/4.0/" TargetMode="External"/><Relationship Id="rId1" Type="http://schemas.openxmlformats.org/officeDocument/2006/relationships/themeOverride" Target="../theme/themeOverride9.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22.xml"/><Relationship Id="rId10" Type="http://schemas.openxmlformats.org/officeDocument/2006/relationships/tags" Target="../tags/tag94.xml"/><Relationship Id="rId19" Type="http://schemas.openxmlformats.org/officeDocument/2006/relationships/image" Target="../media/image24.png"/><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28"/>
        <p:cNvGrpSpPr/>
        <p:nvPr/>
      </p:nvGrpSpPr>
      <p:grpSpPr>
        <a:xfrm>
          <a:off x="0" y="0"/>
          <a:ext cx="0" cy="0"/>
          <a:chOff x="0" y="0"/>
          <a:chExt cx="0" cy="0"/>
        </a:xfrm>
      </p:grpSpPr>
      <p:sp>
        <p:nvSpPr>
          <p:cNvPr id="129" name="Google Shape;129;p25"/>
          <p:cNvSpPr txBox="1">
            <a:spLocks noGrp="1"/>
          </p:cNvSpPr>
          <p:nvPr>
            <p:ph type="ctrTitle"/>
            <p:custDataLst>
              <p:tags r:id="rId2"/>
            </p:custDataLst>
          </p:nvPr>
        </p:nvSpPr>
        <p:spPr>
          <a:xfrm>
            <a:off x="1636358" y="1674948"/>
            <a:ext cx="9363528" cy="1001827"/>
          </a:xfrm>
          <a:prstGeom prst="rect">
            <a:avLst/>
          </a:prstGeom>
          <a:noFill/>
          <a:ln>
            <a:noFill/>
          </a:ln>
        </p:spPr>
        <p:txBody>
          <a:bodyPr spcFirstLastPara="1" vert="horz" wrap="square" lIns="91433" tIns="45700" rIns="91433" bIns="45700" rtlCol="0" anchor="b" anchorCtr="0">
            <a:noAutofit/>
          </a:bodyPr>
          <a:lstStyle/>
          <a:p>
            <a:pPr>
              <a:spcBef>
                <a:spcPts val="0"/>
              </a:spcBef>
              <a:buClr>
                <a:schemeClr val="dk1"/>
              </a:buClr>
              <a:buSzPts val="4500"/>
            </a:pPr>
            <a:r>
              <a:rPr lang="en-US" sz="5867" dirty="0">
                <a:latin typeface="Brandon Grotesque Medium" panose="020B0603020203060202" pitchFamily="34" charset="0"/>
              </a:rPr>
              <a:t>Conseils pour </a:t>
            </a:r>
            <a:r>
              <a:rPr lang="en-US" sz="5867" dirty="0" err="1">
                <a:latin typeface="Brandon Grotesque Medium" panose="020B0603020203060202" pitchFamily="34" charset="0"/>
              </a:rPr>
              <a:t>Débutants</a:t>
            </a:r>
            <a:endParaRPr lang="en-US" sz="5867" dirty="0">
              <a:latin typeface="Brandon Grotesque Medium" panose="020B0603020203060202" pitchFamily="34" charset="0"/>
            </a:endParaRPr>
          </a:p>
        </p:txBody>
      </p:sp>
      <p:sp>
        <p:nvSpPr>
          <p:cNvPr id="130" name="Google Shape;130;p25"/>
          <p:cNvSpPr txBox="1"/>
          <p:nvPr>
            <p:custDataLst>
              <p:tags r:id="rId3"/>
            </p:custDataLst>
          </p:nvPr>
        </p:nvSpPr>
        <p:spPr>
          <a:xfrm>
            <a:off x="1001135" y="3608341"/>
            <a:ext cx="184731" cy="369332"/>
          </a:xfrm>
          <a:prstGeom prst="rect">
            <a:avLst/>
          </a:prstGeom>
          <a:noFill/>
          <a:ln>
            <a:noFill/>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pic>
        <p:nvPicPr>
          <p:cNvPr id="131" name="Google Shape;131;p25"/>
          <p:cNvPicPr preferRelativeResize="0"/>
          <p:nvPr>
            <p:custDataLst>
              <p:tags r:id="rId4"/>
            </p:custDataLst>
          </p:nvPr>
        </p:nvPicPr>
        <p:blipFill rotWithShape="1">
          <a:blip r:embed="rId11">
            <a:alphaModFix/>
          </a:blip>
          <a:srcRect/>
          <a:stretch/>
        </p:blipFill>
        <p:spPr>
          <a:xfrm>
            <a:off x="3556879" y="4060046"/>
            <a:ext cx="4499991" cy="2249996"/>
          </a:xfrm>
          <a:prstGeom prst="rect">
            <a:avLst/>
          </a:prstGeom>
          <a:solidFill>
            <a:schemeClr val="lt1"/>
          </a:solidFill>
          <a:ln w="12700" cap="flat" cmpd="sng">
            <a:solidFill>
              <a:schemeClr val="dk1"/>
            </a:solidFill>
            <a:prstDash val="solid"/>
            <a:miter lim="800000"/>
            <a:headEnd type="none" w="sm" len="sm"/>
            <a:tailEnd type="none" w="sm" len="sm"/>
          </a:ln>
        </p:spPr>
      </p:pic>
      <p:pic>
        <p:nvPicPr>
          <p:cNvPr id="132" name="Google Shape;132;p25"/>
          <p:cNvPicPr preferRelativeResize="0"/>
          <p:nvPr>
            <p:custDataLst>
              <p:tags r:id="rId5"/>
            </p:custDataLst>
          </p:nvPr>
        </p:nvPicPr>
        <p:blipFill rotWithShape="1">
          <a:blip r:embed="rId12">
            <a:alphaModFix/>
          </a:blip>
          <a:srcRect l="16856" t="17450" r="28196" b="11150"/>
          <a:stretch/>
        </p:blipFill>
        <p:spPr>
          <a:xfrm>
            <a:off x="414591" y="3375959"/>
            <a:ext cx="2443535" cy="2637467"/>
          </a:xfrm>
          <a:prstGeom prst="rect">
            <a:avLst/>
          </a:prstGeom>
          <a:noFill/>
          <a:ln>
            <a:noFill/>
          </a:ln>
        </p:spPr>
      </p:pic>
      <p:pic>
        <p:nvPicPr>
          <p:cNvPr id="4" name="Image 3">
            <a:extLst>
              <a:ext uri="{FF2B5EF4-FFF2-40B4-BE49-F238E27FC236}">
                <a16:creationId xmlns:a16="http://schemas.microsoft.com/office/drawing/2014/main" id="{DC299747-AE72-4DE1-9BDF-0E9F914F5806}"/>
              </a:ext>
            </a:extLst>
          </p:cNvPr>
          <p:cNvPicPr>
            <a:picLocks noChangeAspect="1"/>
          </p:cNvPicPr>
          <p:nvPr>
            <p:custDataLst>
              <p:tags r:id="rId6"/>
            </p:custDataLst>
          </p:nvPr>
        </p:nvPicPr>
        <p:blipFill>
          <a:blip r:embed="rId13"/>
          <a:stretch>
            <a:fillRect/>
          </a:stretch>
        </p:blipFill>
        <p:spPr>
          <a:xfrm>
            <a:off x="8149234" y="3097937"/>
            <a:ext cx="4042767" cy="3032075"/>
          </a:xfrm>
          <a:prstGeom prst="rect">
            <a:avLst/>
          </a:prstGeom>
        </p:spPr>
      </p:pic>
      <p:sp>
        <p:nvSpPr>
          <p:cNvPr id="7" name="Google Shape;129;p25"/>
          <p:cNvSpPr txBox="1">
            <a:spLocks/>
          </p:cNvSpPr>
          <p:nvPr>
            <p:custDataLst>
              <p:tags r:id="rId7"/>
            </p:custDataLst>
          </p:nvPr>
        </p:nvSpPr>
        <p:spPr>
          <a:xfrm>
            <a:off x="3634388" y="2149242"/>
            <a:ext cx="4923221" cy="1226717"/>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GB" sz="2133" dirty="0">
                <a:latin typeface="Brandon Grotesque Medium" panose="020B0603020203060202" pitchFamily="34" charset="0"/>
              </a:rPr>
              <a:t>LVL 0.3 BRH – Par Rogzy</a:t>
            </a:r>
          </a:p>
        </p:txBody>
      </p:sp>
      <p:pic>
        <p:nvPicPr>
          <p:cNvPr id="6" name="Picture 5">
            <a:extLst>
              <a:ext uri="{FF2B5EF4-FFF2-40B4-BE49-F238E27FC236}">
                <a16:creationId xmlns:a16="http://schemas.microsoft.com/office/drawing/2014/main" id="{FD7408C9-C2B6-4C36-8492-87B01FA402EF}"/>
              </a:ext>
            </a:extLst>
          </p:cNvPr>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5126226" y="-5754"/>
            <a:ext cx="1939543" cy="1733834"/>
          </a:xfrm>
          <a:prstGeom prst="rect">
            <a:avLst/>
          </a:prstGeom>
        </p:spPr>
      </p:pic>
    </p:spTree>
  </p:cSld>
  <p:clrMapOvr>
    <a:overrideClrMapping bg1="lt1" tx1="dk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AFB033-5B8A-46C6-8CBA-EE22BA3EC556}"/>
              </a:ext>
            </a:extLst>
          </p:cNvPr>
          <p:cNvSpPr>
            <a:spLocks noGrp="1"/>
          </p:cNvSpPr>
          <p:nvPr>
            <p:ph type="dt" sz="half" idx="10"/>
            <p:custDataLst>
              <p:tags r:id="rId1"/>
            </p:custDataLst>
          </p:nvPr>
        </p:nvSpPr>
        <p:spPr/>
        <p:txBody>
          <a:bodyPr/>
          <a:lstStyle/>
          <a:p>
            <a:fld id="{0A93F0D7-3237-4DA2-9DED-1C1349B3EC4B}" type="datetime1">
              <a:rPr lang="en-US" smtClean="0"/>
              <a:t>8/14/2020</a:t>
            </a:fld>
            <a:endParaRPr lang="fr-FR"/>
          </a:p>
        </p:txBody>
      </p:sp>
      <p:sp>
        <p:nvSpPr>
          <p:cNvPr id="4" name="Slide Number Placeholder 3">
            <a:extLst>
              <a:ext uri="{FF2B5EF4-FFF2-40B4-BE49-F238E27FC236}">
                <a16:creationId xmlns:a16="http://schemas.microsoft.com/office/drawing/2014/main" id="{0B57A1F5-E189-4FEA-8A21-C76E0F80C7DD}"/>
              </a:ext>
            </a:extLst>
          </p:cNvPr>
          <p:cNvSpPr>
            <a:spLocks noGrp="1"/>
          </p:cNvSpPr>
          <p:nvPr>
            <p:ph type="sldNum" sz="quarter" idx="12"/>
            <p:custDataLst>
              <p:tags r:id="rId2"/>
            </p:custDataLst>
          </p:nvPr>
        </p:nvSpPr>
        <p:spPr/>
        <p:txBody>
          <a:bodyPr/>
          <a:lstStyle/>
          <a:p>
            <a:fld id="{6342C46F-FF72-4EA6-8768-A6D4D4DBC45D}" type="slidenum">
              <a:rPr lang="fr-FR" smtClean="0"/>
              <a:t>10</a:t>
            </a:fld>
            <a:endParaRPr lang="fr-FR"/>
          </a:p>
        </p:txBody>
      </p:sp>
      <p:sp>
        <p:nvSpPr>
          <p:cNvPr id="5" name="Google Shape;197;p31">
            <a:extLst>
              <a:ext uri="{FF2B5EF4-FFF2-40B4-BE49-F238E27FC236}">
                <a16:creationId xmlns:a16="http://schemas.microsoft.com/office/drawing/2014/main" id="{82C02D4B-5562-488C-9E49-C0F4E3080538}"/>
              </a:ext>
            </a:extLst>
          </p:cNvPr>
          <p:cNvSpPr txBox="1"/>
          <p:nvPr>
            <p:custDataLst>
              <p:tags r:id="rId3"/>
            </p:custDataLst>
          </p:nvPr>
        </p:nvSpPr>
        <p:spPr>
          <a:xfrm>
            <a:off x="372107" y="254501"/>
            <a:ext cx="3839166" cy="46166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nSpc>
                <a:spcPct val="90000"/>
              </a:lnSpc>
              <a:spcBef>
                <a:spcPts val="0"/>
              </a:spcBef>
              <a:spcAft>
                <a:spcPts val="0"/>
              </a:spcAft>
              <a:buClr>
                <a:schemeClr val="dk1"/>
              </a:buClr>
              <a:buSzPts val="1800"/>
              <a:buFont typeface="Calibri"/>
              <a:buNone/>
              <a:defRPr sz="2000" b="0" i="0" u="sng" strike="noStrike" cap="none">
                <a:solidFill>
                  <a:schemeClr val="dk1"/>
                </a:solidFill>
                <a:latin typeface="Brandon Grotesque Medium" panose="020B0603020203060202" pitchFamily="34" charset="0"/>
                <a:ea typeface="Calibri"/>
                <a:cs typeface="Calibri"/>
                <a:sym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dirty="0"/>
              <a:t>Guide du Bitcoin pour </a:t>
            </a:r>
            <a:r>
              <a:rPr lang="en-US" dirty="0" err="1"/>
              <a:t>débutants</a:t>
            </a:r>
            <a:endParaRPr lang="en-US" dirty="0"/>
          </a:p>
          <a:p>
            <a:r>
              <a:rPr lang="en-US" dirty="0"/>
              <a:t> </a:t>
            </a:r>
            <a:endParaRPr dirty="0"/>
          </a:p>
        </p:txBody>
      </p:sp>
      <p:pic>
        <p:nvPicPr>
          <p:cNvPr id="6" name="Picture 5">
            <a:hlinkClick r:id="rId16"/>
            <a:extLst>
              <a:ext uri="{FF2B5EF4-FFF2-40B4-BE49-F238E27FC236}">
                <a16:creationId xmlns:a16="http://schemas.microsoft.com/office/drawing/2014/main" id="{AADF1DCE-772D-4B9C-9FA6-1ADEEFB2D876}"/>
              </a:ext>
            </a:extLst>
          </p:cNvPr>
          <p:cNvPicPr>
            <a:picLocks noChangeAspect="1"/>
          </p:cNvPicPr>
          <p:nvPr>
            <p:custDataLst>
              <p:tags r:id="rId4"/>
            </p:custDataLst>
          </p:nvPr>
        </p:nvPicPr>
        <p:blipFill>
          <a:blip r:embed="rId17"/>
          <a:stretch>
            <a:fillRect/>
          </a:stretch>
        </p:blipFill>
        <p:spPr>
          <a:xfrm>
            <a:off x="3850646" y="3179182"/>
            <a:ext cx="2468670" cy="2110222"/>
          </a:xfrm>
          <a:prstGeom prst="rect">
            <a:avLst/>
          </a:prstGeom>
        </p:spPr>
        <p:style>
          <a:lnRef idx="2">
            <a:schemeClr val="dk1"/>
          </a:lnRef>
          <a:fillRef idx="1">
            <a:schemeClr val="lt1"/>
          </a:fillRef>
          <a:effectRef idx="0">
            <a:schemeClr val="dk1"/>
          </a:effectRef>
          <a:fontRef idx="minor">
            <a:schemeClr val="dk1"/>
          </a:fontRef>
        </p:style>
      </p:pic>
      <p:pic>
        <p:nvPicPr>
          <p:cNvPr id="7" name="Picture 6">
            <a:hlinkClick r:id="rId18"/>
            <a:extLst>
              <a:ext uri="{FF2B5EF4-FFF2-40B4-BE49-F238E27FC236}">
                <a16:creationId xmlns:a16="http://schemas.microsoft.com/office/drawing/2014/main" id="{E8003525-D396-479F-A264-76B347467C52}"/>
              </a:ext>
            </a:extLst>
          </p:cNvPr>
          <p:cNvPicPr>
            <a:picLocks noChangeAspect="1"/>
          </p:cNvPicPr>
          <p:nvPr>
            <p:custDataLst>
              <p:tags r:id="rId5"/>
            </p:custDataLst>
          </p:nvPr>
        </p:nvPicPr>
        <p:blipFill rotWithShape="1">
          <a:blip r:embed="rId19"/>
          <a:srcRect l="1761" r="1213"/>
          <a:stretch/>
        </p:blipFill>
        <p:spPr>
          <a:xfrm>
            <a:off x="7800301" y="3156887"/>
            <a:ext cx="3655334" cy="2110222"/>
          </a:xfrm>
          <a:prstGeom prst="rect">
            <a:avLst/>
          </a:prstGeom>
        </p:spPr>
      </p:pic>
      <p:sp>
        <p:nvSpPr>
          <p:cNvPr id="8" name="TextBox 7">
            <a:extLst>
              <a:ext uri="{FF2B5EF4-FFF2-40B4-BE49-F238E27FC236}">
                <a16:creationId xmlns:a16="http://schemas.microsoft.com/office/drawing/2014/main" id="{17856205-04A3-49AC-B32C-B388171E61F3}"/>
              </a:ext>
            </a:extLst>
          </p:cNvPr>
          <p:cNvSpPr txBox="1"/>
          <p:nvPr>
            <p:custDataLst>
              <p:tags r:id="rId6"/>
            </p:custDataLst>
          </p:nvPr>
        </p:nvSpPr>
        <p:spPr>
          <a:xfrm>
            <a:off x="372107" y="553819"/>
            <a:ext cx="5947209" cy="2652283"/>
          </a:xfrm>
          <a:prstGeom prst="rect">
            <a:avLst/>
          </a:prstGeom>
          <a:noFill/>
          <a:ln>
            <a:noFill/>
          </a:ln>
        </p:spPr>
        <p:txBody>
          <a:bodyPr spcFirstLastPara="1" wrap="square" lIns="68575" tIns="34275" rIns="68575" bIns="34275" anchor="t" anchorCtr="0">
            <a:noAutofit/>
          </a:bodyPr>
          <a:lstStyle>
            <a:defPPr>
              <a:defRPr lang="en-US"/>
            </a:defPPr>
            <a:lvl1pPr marL="285750" marR="0" lvl="0" indent="-285750" algn="just" fontAlgn="auto">
              <a:lnSpc>
                <a:spcPct val="90000"/>
              </a:lnSpc>
              <a:spcBef>
                <a:spcPts val="1067"/>
              </a:spcBef>
              <a:spcAft>
                <a:spcPts val="0"/>
              </a:spcAft>
              <a:buClr>
                <a:prstClr val="black"/>
              </a:buClr>
              <a:buSzPts val="1400"/>
              <a:buFont typeface="Wingdings" panose="05000000000000000000" pitchFamily="2" charset="2"/>
              <a:buChar char="Ø"/>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R="0" lvl="1" indent="0" algn="just" fontAlgn="auto">
              <a:lnSpc>
                <a:spcPct val="90000"/>
              </a:lnSpc>
              <a:spcBef>
                <a:spcPts val="1067"/>
              </a:spcBef>
              <a:spcAft>
                <a:spcPts val="0"/>
              </a:spcAft>
              <a:buClr>
                <a:prstClr val="black"/>
              </a:buClr>
              <a:buSzPts val="1400"/>
              <a:buFont typeface="Arial" panose="020B0604020202020204" pitchFamily="34" charset="0"/>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marL="0" indent="0" algn="l">
              <a:buNone/>
            </a:pPr>
            <a:r>
              <a:rPr lang="fr-FR" sz="1400" dirty="0"/>
              <a:t>Si c'est votre première fois dans l'espace Bitcoin. Je vous recommande de lire, regarder ou écouter certaines œuvres d'Andreas </a:t>
            </a:r>
            <a:r>
              <a:rPr lang="fr-FR" sz="1400" dirty="0" err="1"/>
              <a:t>Antonopoulos</a:t>
            </a:r>
            <a:r>
              <a:rPr lang="fr-FR" sz="1400" dirty="0"/>
              <a:t>. </a:t>
            </a:r>
          </a:p>
          <a:p>
            <a:pPr marL="0" indent="0" algn="l">
              <a:buNone/>
            </a:pPr>
            <a:r>
              <a:rPr lang="fr-FR" sz="1400" dirty="0"/>
              <a:t>Il a été un éducateur de bitcoin pendant de nombreuses années et a plus de 500 vidéos sur le sujet. Il vous donnera une explication claire et facile à comprendre sur ce qu'est le bitcoin et pourquoi nous en avons besoin. </a:t>
            </a:r>
          </a:p>
          <a:p>
            <a:pPr marL="0" indent="0" algn="l">
              <a:buNone/>
            </a:pPr>
            <a:r>
              <a:rPr lang="fr-FR" sz="1400" dirty="0"/>
              <a:t>Andreas a été mon point d'entrée dans l'industrie du bitcoin et m'a donné une bonne base sur laquelle je peux m'appuyer. Découvrez-le/ @anntonop</a:t>
            </a:r>
          </a:p>
          <a:p>
            <a:pPr marL="0" indent="0" algn="l">
              <a:buNone/>
            </a:pPr>
            <a:endParaRPr lang="en-US" sz="1400" dirty="0"/>
          </a:p>
        </p:txBody>
      </p:sp>
      <p:sp>
        <p:nvSpPr>
          <p:cNvPr id="11" name="TextBox 10">
            <a:extLst>
              <a:ext uri="{FF2B5EF4-FFF2-40B4-BE49-F238E27FC236}">
                <a16:creationId xmlns:a16="http://schemas.microsoft.com/office/drawing/2014/main" id="{869D9CBE-9C32-410B-A2DE-032112016440}"/>
              </a:ext>
            </a:extLst>
          </p:cNvPr>
          <p:cNvSpPr txBox="1"/>
          <p:nvPr>
            <p:custDataLst>
              <p:tags r:id="rId7"/>
            </p:custDataLst>
          </p:nvPr>
        </p:nvSpPr>
        <p:spPr>
          <a:xfrm>
            <a:off x="4110879" y="5348218"/>
            <a:ext cx="2468671" cy="320088"/>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 typeface="Wingdings" panose="05000000000000000000" pitchFamily="2" charset="2"/>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R="0" lvl="1" indent="0" algn="just" fontAlgn="auto">
              <a:lnSpc>
                <a:spcPct val="90000"/>
              </a:lnSpc>
              <a:spcBef>
                <a:spcPts val="1067"/>
              </a:spcBef>
              <a:spcAft>
                <a:spcPts val="0"/>
              </a:spcAft>
              <a:buClr>
                <a:prstClr val="black"/>
              </a:buClr>
              <a:buSzPts val="1400"/>
              <a:buFont typeface="Arial" panose="020B0604020202020204" pitchFamily="34" charset="0"/>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algn="l"/>
            <a:r>
              <a:rPr lang="en-US" sz="1400" u="sng" dirty="0" err="1"/>
              <a:t>Regardez</a:t>
            </a:r>
            <a:r>
              <a:rPr lang="en-US" sz="1400" u="sng" dirty="0"/>
              <a:t> la Play-</a:t>
            </a:r>
            <a:r>
              <a:rPr lang="en-US" sz="1400" u="sng" dirty="0" err="1"/>
              <a:t>liste</a:t>
            </a:r>
            <a:r>
              <a:rPr lang="en-US" sz="1400" u="sng" dirty="0"/>
              <a:t> pour </a:t>
            </a:r>
            <a:r>
              <a:rPr lang="en-US" sz="1400" u="sng" dirty="0" err="1"/>
              <a:t>débutants</a:t>
            </a:r>
            <a:r>
              <a:rPr lang="en-US" sz="1400" u="sng" dirty="0"/>
              <a:t> </a:t>
            </a:r>
            <a:r>
              <a:rPr lang="en-US" sz="1400" u="sng" dirty="0" err="1"/>
              <a:t>d’Andreas</a:t>
            </a:r>
            <a:r>
              <a:rPr lang="en-US" sz="1400" u="sng" dirty="0"/>
              <a:t>:</a:t>
            </a:r>
          </a:p>
        </p:txBody>
      </p:sp>
      <p:sp>
        <p:nvSpPr>
          <p:cNvPr id="12" name="TextBox 11">
            <a:extLst>
              <a:ext uri="{FF2B5EF4-FFF2-40B4-BE49-F238E27FC236}">
                <a16:creationId xmlns:a16="http://schemas.microsoft.com/office/drawing/2014/main" id="{B74B0F5C-2973-4CB3-B901-F1276A38AED0}"/>
              </a:ext>
            </a:extLst>
          </p:cNvPr>
          <p:cNvSpPr txBox="1"/>
          <p:nvPr>
            <p:custDataLst>
              <p:tags r:id="rId8"/>
            </p:custDataLst>
          </p:nvPr>
        </p:nvSpPr>
        <p:spPr>
          <a:xfrm>
            <a:off x="7440105" y="5335372"/>
            <a:ext cx="4599529" cy="320088"/>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 typeface="Wingdings" panose="05000000000000000000" pitchFamily="2" charset="2"/>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R="0" lvl="1" indent="0" algn="just" fontAlgn="auto">
              <a:lnSpc>
                <a:spcPct val="90000"/>
              </a:lnSpc>
              <a:spcBef>
                <a:spcPts val="1067"/>
              </a:spcBef>
              <a:spcAft>
                <a:spcPts val="0"/>
              </a:spcAft>
              <a:buClr>
                <a:prstClr val="black"/>
              </a:buClr>
              <a:buSzPts val="1400"/>
              <a:buFont typeface="Arial" panose="020B0604020202020204" pitchFamily="34" charset="0"/>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r>
              <a:rPr lang="en-US" sz="1400" u="sng" dirty="0" err="1"/>
              <a:t>Ecoutez</a:t>
            </a:r>
            <a:r>
              <a:rPr lang="en-US" sz="1400" u="sng" dirty="0"/>
              <a:t> Peter </a:t>
            </a:r>
            <a:r>
              <a:rPr lang="en-US" sz="1400" u="sng" dirty="0" err="1"/>
              <a:t>Mccormack</a:t>
            </a:r>
            <a:r>
              <a:rPr lang="en-US" sz="1400" u="sng" dirty="0"/>
              <a:t>: Beginner’s guide to Bitcoin</a:t>
            </a:r>
          </a:p>
        </p:txBody>
      </p:sp>
      <p:pic>
        <p:nvPicPr>
          <p:cNvPr id="13" name="Image 29">
            <a:extLst>
              <a:ext uri="{FF2B5EF4-FFF2-40B4-BE49-F238E27FC236}">
                <a16:creationId xmlns:a16="http://schemas.microsoft.com/office/drawing/2014/main" id="{05CA12B7-468B-4019-9820-7A88A004B8A3}"/>
              </a:ext>
            </a:extLst>
          </p:cNvPr>
          <p:cNvPicPr>
            <a:picLocks noChangeAspect="1"/>
          </p:cNvPicPr>
          <p:nvPr>
            <p:custDataLst>
              <p:tags r:id="rId9"/>
            </p:custDataLst>
          </p:nvPr>
        </p:nvPicPr>
        <p:blipFill>
          <a:blip r:embed="rId20"/>
          <a:stretch>
            <a:fillRect/>
          </a:stretch>
        </p:blipFill>
        <p:spPr>
          <a:xfrm flipH="1">
            <a:off x="6678276" y="0"/>
            <a:ext cx="4777359" cy="2610497"/>
          </a:xfrm>
          <a:prstGeom prst="rect">
            <a:avLst/>
          </a:prstGeom>
        </p:spPr>
      </p:pic>
      <p:pic>
        <p:nvPicPr>
          <p:cNvPr id="14" name="Picture 13" descr="A close up of a logo&#10;&#10;Description automatically generated">
            <a:extLst>
              <a:ext uri="{FF2B5EF4-FFF2-40B4-BE49-F238E27FC236}">
                <a16:creationId xmlns:a16="http://schemas.microsoft.com/office/drawing/2014/main" id="{3EC197C3-5B1C-42D8-92CB-9502239BC2CB}"/>
              </a:ext>
            </a:extLst>
          </p:cNvPr>
          <p:cNvPicPr>
            <a:picLocks noChangeAspect="1"/>
          </p:cNvPicPr>
          <p:nvPr>
            <p:custDataLst>
              <p:tags r:id="rId10"/>
            </p:custDataLst>
          </p:nvPr>
        </p:nvPicPr>
        <p:blipFill>
          <a:blip r:embed="rId21">
            <a:extLst>
              <a:ext uri="{28A0092B-C50C-407E-A947-70E740481C1C}">
                <a14:useLocalDpi xmlns:a14="http://schemas.microsoft.com/office/drawing/2010/main" val="0"/>
              </a:ext>
            </a:extLst>
          </a:blip>
          <a:stretch>
            <a:fillRect/>
          </a:stretch>
        </p:blipFill>
        <p:spPr>
          <a:xfrm>
            <a:off x="10109624" y="1879961"/>
            <a:ext cx="1346011" cy="1308879"/>
          </a:xfrm>
          <a:prstGeom prst="rect">
            <a:avLst/>
          </a:prstGeom>
        </p:spPr>
      </p:pic>
      <p:sp>
        <p:nvSpPr>
          <p:cNvPr id="15" name="TextBox 14">
            <a:extLst>
              <a:ext uri="{FF2B5EF4-FFF2-40B4-BE49-F238E27FC236}">
                <a16:creationId xmlns:a16="http://schemas.microsoft.com/office/drawing/2014/main" id="{E57410EE-B214-4832-A10C-7F89E64942B6}"/>
              </a:ext>
            </a:extLst>
          </p:cNvPr>
          <p:cNvSpPr txBox="1"/>
          <p:nvPr>
            <p:custDataLst>
              <p:tags r:id="rId11"/>
            </p:custDataLst>
          </p:nvPr>
        </p:nvSpPr>
        <p:spPr>
          <a:xfrm>
            <a:off x="7305225" y="331288"/>
            <a:ext cx="3523459" cy="1901470"/>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 typeface="Wingdings" panose="05000000000000000000" pitchFamily="2" charset="2"/>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R="0" lvl="1" indent="0" algn="just" fontAlgn="auto">
              <a:lnSpc>
                <a:spcPct val="90000"/>
              </a:lnSpc>
              <a:spcBef>
                <a:spcPts val="1067"/>
              </a:spcBef>
              <a:spcAft>
                <a:spcPts val="0"/>
              </a:spcAft>
              <a:buClr>
                <a:prstClr val="black"/>
              </a:buClr>
              <a:buSzPts val="1400"/>
              <a:buFont typeface="Arial" panose="020B0604020202020204" pitchFamily="34" charset="0"/>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algn="ctr"/>
            <a:r>
              <a:rPr lang="en-US" sz="1400" b="1" u="sng" dirty="0"/>
              <a:t>Chez </a:t>
            </a:r>
            <a:r>
              <a:rPr lang="en-US" sz="1400" b="1" u="sng" dirty="0" err="1"/>
              <a:t>Découvre</a:t>
            </a:r>
            <a:r>
              <a:rPr lang="en-US" sz="1400" b="1" u="sng" dirty="0"/>
              <a:t> Bitcoin, Je </a:t>
            </a:r>
            <a:r>
              <a:rPr lang="en-US" sz="1400" b="1" u="sng" dirty="0" err="1"/>
              <a:t>vous</a:t>
            </a:r>
            <a:r>
              <a:rPr lang="en-US" sz="1400" b="1" u="sng" dirty="0"/>
              <a:t> </a:t>
            </a:r>
            <a:r>
              <a:rPr lang="en-US" sz="1400" b="1" u="sng" dirty="0" err="1"/>
              <a:t>aiderai</a:t>
            </a:r>
            <a:r>
              <a:rPr lang="en-US" sz="1400" b="1" u="sng" dirty="0"/>
              <a:t>:</a:t>
            </a:r>
          </a:p>
          <a:p>
            <a:pPr marL="342900" indent="-342900" algn="l">
              <a:buFont typeface="+mj-lt"/>
              <a:buAutoNum type="arabicPeriod"/>
            </a:pPr>
            <a:r>
              <a:rPr lang="en-US" sz="1400" dirty="0" err="1"/>
              <a:t>Choisir</a:t>
            </a:r>
            <a:r>
              <a:rPr lang="en-US" sz="1400" dirty="0"/>
              <a:t> le </a:t>
            </a:r>
            <a:r>
              <a:rPr lang="en-US" sz="1400" dirty="0" err="1"/>
              <a:t>portefeuille</a:t>
            </a:r>
            <a:r>
              <a:rPr lang="en-US" sz="1400" dirty="0"/>
              <a:t> </a:t>
            </a:r>
            <a:r>
              <a:rPr lang="en-US" sz="1400" dirty="0" err="1"/>
              <a:t>adapté</a:t>
            </a:r>
            <a:r>
              <a:rPr lang="en-US" sz="1400" dirty="0"/>
              <a:t> à </a:t>
            </a:r>
            <a:r>
              <a:rPr lang="en-US" sz="1400" dirty="0" err="1"/>
              <a:t>vos</a:t>
            </a:r>
            <a:r>
              <a:rPr lang="en-US" sz="1400" dirty="0"/>
              <a:t> </a:t>
            </a:r>
            <a:r>
              <a:rPr lang="en-US" sz="1400" dirty="0" err="1"/>
              <a:t>besoins</a:t>
            </a:r>
            <a:endParaRPr lang="en-US" sz="1400" dirty="0"/>
          </a:p>
          <a:p>
            <a:pPr marL="342900" indent="-342900" algn="l">
              <a:buFont typeface="+mj-lt"/>
              <a:buAutoNum type="arabicPeriod"/>
            </a:pPr>
            <a:r>
              <a:rPr lang="en-US" sz="1400" dirty="0" err="1"/>
              <a:t>Créer</a:t>
            </a:r>
            <a:r>
              <a:rPr lang="en-US" sz="1400" dirty="0"/>
              <a:t> </a:t>
            </a:r>
            <a:r>
              <a:rPr lang="en-US" sz="1400" dirty="0" err="1"/>
              <a:t>une</a:t>
            </a:r>
            <a:r>
              <a:rPr lang="en-US" sz="1400" dirty="0"/>
              <a:t> </a:t>
            </a:r>
            <a:r>
              <a:rPr lang="en-US" sz="1400" dirty="0" err="1"/>
              <a:t>sécuritée</a:t>
            </a:r>
            <a:r>
              <a:rPr lang="en-US" sz="1400" dirty="0"/>
              <a:t> </a:t>
            </a:r>
            <a:r>
              <a:rPr lang="en-US" sz="1400" dirty="0" err="1"/>
              <a:t>adéquate</a:t>
            </a:r>
            <a:endParaRPr lang="en-US" sz="1400" dirty="0"/>
          </a:p>
          <a:p>
            <a:pPr marL="342900" indent="-342900" algn="l">
              <a:buFont typeface="+mj-lt"/>
              <a:buAutoNum type="arabicPeriod"/>
            </a:pPr>
            <a:r>
              <a:rPr lang="fr-FR" sz="1400" dirty="0"/>
              <a:t>Créer un plan d'héritage Bitcoin</a:t>
            </a:r>
            <a:r>
              <a:rPr lang="en-US" sz="1400" dirty="0"/>
              <a:t>.</a:t>
            </a:r>
          </a:p>
        </p:txBody>
      </p:sp>
      <p:pic>
        <p:nvPicPr>
          <p:cNvPr id="19" name="Picture 18">
            <a:extLst>
              <a:ext uri="{FF2B5EF4-FFF2-40B4-BE49-F238E27FC236}">
                <a16:creationId xmlns:a16="http://schemas.microsoft.com/office/drawing/2014/main" id="{B96F3665-33B1-488A-8C16-DF589DD775EC}"/>
              </a:ext>
            </a:extLst>
          </p:cNvPr>
          <p:cNvPicPr>
            <a:picLocks noChangeAspect="1"/>
          </p:cNvPicPr>
          <p:nvPr>
            <p:custDataLst>
              <p:tags r:id="rId12"/>
            </p:custDataLst>
          </p:nvPr>
        </p:nvPicPr>
        <p:blipFill rotWithShape="1">
          <a:blip r:embed="rId22">
            <a:extLst>
              <a:ext uri="{28A0092B-C50C-407E-A947-70E740481C1C}">
                <a14:useLocalDpi xmlns:a14="http://schemas.microsoft.com/office/drawing/2010/main" val="0"/>
              </a:ext>
            </a:extLst>
          </a:blip>
          <a:srcRect t="7484"/>
          <a:stretch/>
        </p:blipFill>
        <p:spPr>
          <a:xfrm>
            <a:off x="588176" y="2850078"/>
            <a:ext cx="2344062" cy="3321447"/>
          </a:xfrm>
          <a:prstGeom prst="rect">
            <a:avLst/>
          </a:prstGeom>
        </p:spPr>
      </p:pic>
      <p:sp>
        <p:nvSpPr>
          <p:cNvPr id="20" name="TextBox 19">
            <a:extLst>
              <a:ext uri="{FF2B5EF4-FFF2-40B4-BE49-F238E27FC236}">
                <a16:creationId xmlns:a16="http://schemas.microsoft.com/office/drawing/2014/main" id="{94EB6216-7CCC-4851-B6F8-46166F9955D7}"/>
              </a:ext>
            </a:extLst>
          </p:cNvPr>
          <p:cNvSpPr txBox="1"/>
          <p:nvPr>
            <p:custDataLst>
              <p:tags r:id="rId13"/>
            </p:custDataLst>
          </p:nvPr>
        </p:nvSpPr>
        <p:spPr>
          <a:xfrm>
            <a:off x="557687" y="5406246"/>
            <a:ext cx="3093989" cy="320088"/>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 typeface="Wingdings" panose="05000000000000000000" pitchFamily="2" charset="2"/>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R="0" lvl="1" indent="0" algn="just" fontAlgn="auto">
              <a:lnSpc>
                <a:spcPct val="90000"/>
              </a:lnSpc>
              <a:spcBef>
                <a:spcPts val="1067"/>
              </a:spcBef>
              <a:spcAft>
                <a:spcPts val="0"/>
              </a:spcAft>
              <a:buClr>
                <a:prstClr val="black"/>
              </a:buClr>
              <a:buSzPts val="1400"/>
              <a:buFont typeface="Arial" panose="020B0604020202020204" pitchFamily="34" charset="0"/>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r>
              <a:rPr lang="en-US" sz="1400" u="sng" dirty="0" err="1"/>
              <a:t>Procurez-vous</a:t>
            </a:r>
            <a:r>
              <a:rPr lang="en-US" sz="1400" u="sng" dirty="0"/>
              <a:t> les livres </a:t>
            </a:r>
            <a:r>
              <a:rPr lang="en-US" sz="1400" u="sng" dirty="0" err="1"/>
              <a:t>d’Andreas</a:t>
            </a:r>
            <a:r>
              <a:rPr lang="en-US" sz="1400" u="sng" dirty="0"/>
              <a:t>.</a:t>
            </a:r>
          </a:p>
        </p:txBody>
      </p:sp>
      <p:sp>
        <p:nvSpPr>
          <p:cNvPr id="16" name="Espace réservé du pied de page 1">
            <a:extLst>
              <a:ext uri="{FF2B5EF4-FFF2-40B4-BE49-F238E27FC236}">
                <a16:creationId xmlns:a16="http://schemas.microsoft.com/office/drawing/2014/main" id="{3BAB59E4-02BB-4694-9ECD-9AC1B8BD981E}"/>
              </a:ext>
            </a:extLst>
          </p:cNvPr>
          <p:cNvSpPr>
            <a:spLocks noGrp="1"/>
          </p:cNvSpPr>
          <p:nvPr>
            <p:ph type="ftr" idx="11"/>
            <p:custDataLst>
              <p:tags r:id="rId14"/>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23">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81443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FEE7B75-CB6D-493E-BFBB-351DB55E1DC9}"/>
              </a:ext>
            </a:extLst>
          </p:cNvPr>
          <p:cNvSpPr txBox="1"/>
          <p:nvPr>
            <p:custDataLst>
              <p:tags r:id="rId1"/>
            </p:custDataLst>
          </p:nvPr>
        </p:nvSpPr>
        <p:spPr>
          <a:xfrm>
            <a:off x="403250" y="3781484"/>
            <a:ext cx="5372904" cy="1361881"/>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defPPr>
              <a:defRPr lang="en-US"/>
            </a:defPPr>
            <a:lvl1pPr algn="ctr">
              <a:buClr>
                <a:srgbClr val="000000"/>
              </a:buClr>
              <a:buSzPts val="1400"/>
              <a:defRPr sz="1400" b="0" u="none">
                <a:solidFill>
                  <a:prstClr val="black"/>
                </a:solidFill>
                <a:latin typeface="Brandon Grotesque Regular" panose="020B0503020203060202" pitchFamily="3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b="1" u="sng" dirty="0"/>
              <a:t>Vous ne devriez pas faire de trading.</a:t>
            </a:r>
          </a:p>
          <a:p>
            <a:r>
              <a:rPr lang="fr-FR" dirty="0"/>
              <a:t>Le trading (négoce) est un travail à plein temps qui implique beaucoup de stress, de risques et de maîtrise de soi. Il n'est pas fait pour tout le monde et pourrait vous faire courir de sérieux risques. Si vous voulez quand même l'essayer, alors, suivez au moins quelqu'un avec de la dignité et du bon sens comme Mark à </a:t>
            </a:r>
            <a:r>
              <a:rPr lang="fr-FR" dirty="0" err="1"/>
              <a:t>Ukspreadbetting</a:t>
            </a:r>
            <a:r>
              <a:rPr lang="fr-FR" dirty="0"/>
              <a:t>. </a:t>
            </a:r>
            <a:endParaRPr lang="en-US" dirty="0"/>
          </a:p>
        </p:txBody>
      </p:sp>
      <p:sp>
        <p:nvSpPr>
          <p:cNvPr id="2" name="Date Placeholder 1">
            <a:extLst>
              <a:ext uri="{FF2B5EF4-FFF2-40B4-BE49-F238E27FC236}">
                <a16:creationId xmlns:a16="http://schemas.microsoft.com/office/drawing/2014/main" id="{6087E82F-6D1F-44FB-8DD8-9A0AF7CEC65A}"/>
              </a:ext>
            </a:extLst>
          </p:cNvPr>
          <p:cNvSpPr>
            <a:spLocks noGrp="1"/>
          </p:cNvSpPr>
          <p:nvPr>
            <p:ph type="dt" sz="half" idx="10"/>
            <p:custDataLst>
              <p:tags r:id="rId2"/>
            </p:custDataLst>
          </p:nvPr>
        </p:nvSpPr>
        <p:spPr/>
        <p:txBody>
          <a:bodyPr/>
          <a:lstStyle/>
          <a:p>
            <a:fld id="{CCE65B67-CF62-4EF5-8688-1EBF0269F0E5}" type="datetime1">
              <a:rPr lang="en-US" smtClean="0"/>
              <a:t>8/14/2020</a:t>
            </a:fld>
            <a:endParaRPr lang="fr-FR"/>
          </a:p>
        </p:txBody>
      </p:sp>
      <p:sp>
        <p:nvSpPr>
          <p:cNvPr id="4" name="Slide Number Placeholder 3">
            <a:extLst>
              <a:ext uri="{FF2B5EF4-FFF2-40B4-BE49-F238E27FC236}">
                <a16:creationId xmlns:a16="http://schemas.microsoft.com/office/drawing/2014/main" id="{2E330DA7-818D-42D8-B86B-C24E63F198D0}"/>
              </a:ext>
            </a:extLst>
          </p:cNvPr>
          <p:cNvSpPr>
            <a:spLocks noGrp="1"/>
          </p:cNvSpPr>
          <p:nvPr>
            <p:ph type="sldNum" sz="quarter" idx="12"/>
            <p:custDataLst>
              <p:tags r:id="rId3"/>
            </p:custDataLst>
          </p:nvPr>
        </p:nvSpPr>
        <p:spPr/>
        <p:txBody>
          <a:bodyPr/>
          <a:lstStyle/>
          <a:p>
            <a:fld id="{6342C46F-FF72-4EA6-8768-A6D4D4DBC45D}" type="slidenum">
              <a:rPr lang="fr-FR" smtClean="0"/>
              <a:t>11</a:t>
            </a:fld>
            <a:endParaRPr lang="fr-FR" dirty="0"/>
          </a:p>
        </p:txBody>
      </p:sp>
      <p:sp>
        <p:nvSpPr>
          <p:cNvPr id="5" name="Google Shape;197;p31">
            <a:extLst>
              <a:ext uri="{FF2B5EF4-FFF2-40B4-BE49-F238E27FC236}">
                <a16:creationId xmlns:a16="http://schemas.microsoft.com/office/drawing/2014/main" id="{D12051A5-7342-4DC5-8C14-43AAE9E09BEE}"/>
              </a:ext>
            </a:extLst>
          </p:cNvPr>
          <p:cNvSpPr txBox="1"/>
          <p:nvPr>
            <p:custDataLst>
              <p:tags r:id="rId4"/>
            </p:custDataLst>
          </p:nvPr>
        </p:nvSpPr>
        <p:spPr>
          <a:xfrm>
            <a:off x="539058" y="111156"/>
            <a:ext cx="4885332" cy="46166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nSpc>
                <a:spcPct val="90000"/>
              </a:lnSpc>
              <a:spcBef>
                <a:spcPts val="0"/>
              </a:spcBef>
              <a:spcAft>
                <a:spcPts val="0"/>
              </a:spcAft>
              <a:buClr>
                <a:schemeClr val="dk1"/>
              </a:buClr>
              <a:buSzPts val="1800"/>
              <a:buFont typeface="Calibri"/>
              <a:buNone/>
              <a:defRPr sz="2000" b="0" i="0" u="sng" strike="noStrike" cap="none">
                <a:solidFill>
                  <a:schemeClr val="dk1"/>
                </a:solidFill>
                <a:latin typeface="Brandon Grotesque Medium" panose="020B0603020203060202" pitchFamily="34" charset="0"/>
                <a:ea typeface="Calibri"/>
                <a:cs typeface="Calibri"/>
                <a:sym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dirty="0"/>
              <a:t>Guide de </a:t>
            </a:r>
            <a:r>
              <a:rPr lang="en-US" dirty="0" err="1"/>
              <a:t>l’investissement</a:t>
            </a:r>
            <a:r>
              <a:rPr lang="en-US" dirty="0"/>
              <a:t> pour </a:t>
            </a:r>
            <a:r>
              <a:rPr lang="en-US" dirty="0" err="1"/>
              <a:t>débutants</a:t>
            </a:r>
            <a:endParaRPr dirty="0"/>
          </a:p>
        </p:txBody>
      </p:sp>
      <p:sp>
        <p:nvSpPr>
          <p:cNvPr id="6" name="TextBox 5">
            <a:extLst>
              <a:ext uri="{FF2B5EF4-FFF2-40B4-BE49-F238E27FC236}">
                <a16:creationId xmlns:a16="http://schemas.microsoft.com/office/drawing/2014/main" id="{876F4A14-4094-4734-AEBA-C2D768008BFD}"/>
              </a:ext>
            </a:extLst>
          </p:cNvPr>
          <p:cNvSpPr txBox="1"/>
          <p:nvPr>
            <p:custDataLst>
              <p:tags r:id="rId5"/>
            </p:custDataLst>
          </p:nvPr>
        </p:nvSpPr>
        <p:spPr>
          <a:xfrm>
            <a:off x="539058" y="599572"/>
            <a:ext cx="5372904" cy="3600583"/>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 typeface="Wingdings" panose="05000000000000000000" pitchFamily="2" charset="2"/>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R="0" lvl="1" indent="0" algn="just" fontAlgn="auto">
              <a:lnSpc>
                <a:spcPct val="90000"/>
              </a:lnSpc>
              <a:spcBef>
                <a:spcPts val="1067"/>
              </a:spcBef>
              <a:spcAft>
                <a:spcPts val="0"/>
              </a:spcAft>
              <a:buClr>
                <a:prstClr val="black"/>
              </a:buClr>
              <a:buSzPts val="1400"/>
              <a:buFont typeface="Arial" panose="020B0604020202020204" pitchFamily="34" charset="0"/>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algn="l"/>
            <a:r>
              <a:rPr lang="fr-FR" sz="1400" dirty="0"/>
              <a:t>On n’apprend pas à investir à l'école. C'est pourquoi c’est souvent considéré comme fou, risqué et inaccessible par le citoyen moyen. Pour vous protéger, il est préférable de demander l'aide d'un banquier ... </a:t>
            </a:r>
          </a:p>
          <a:p>
            <a:pPr algn="l"/>
            <a:r>
              <a:rPr lang="fr-FR" sz="1400" dirty="0"/>
              <a:t>C’est une erreur.</a:t>
            </a:r>
          </a:p>
          <a:p>
            <a:pPr algn="l"/>
            <a:r>
              <a:rPr lang="fr-FR" sz="1400" dirty="0"/>
              <a:t>Il n'y a pas d'âge pour commencer à suivre une formation en matière d'investissement et apprendre comment fonctionnent l'argent et le système financier. Il n'est pas nécessaire d'aller en profondeur, il suffit d'avoir une idée générale pour pouvoir prendre une décision adéquate basée sur des faits et non sur l'ignorance. </a:t>
            </a:r>
          </a:p>
          <a:p>
            <a:pPr algn="l"/>
            <a:r>
              <a:rPr lang="fr-FR" sz="1400" dirty="0"/>
              <a:t>Cela vous aidera beaucoup au cours de votre vie, car vous vous rendrez compte quand quelqu'un vous escroque de l'argent avec un mauvais produit d'investissement (comme une banque).</a:t>
            </a:r>
          </a:p>
        </p:txBody>
      </p:sp>
      <p:pic>
        <p:nvPicPr>
          <p:cNvPr id="7" name="Picture 6">
            <a:hlinkClick r:id="rId13"/>
            <a:extLst>
              <a:ext uri="{FF2B5EF4-FFF2-40B4-BE49-F238E27FC236}">
                <a16:creationId xmlns:a16="http://schemas.microsoft.com/office/drawing/2014/main" id="{1B485C14-2EF8-4D28-910A-E24E82E30208}"/>
              </a:ext>
            </a:extLst>
          </p:cNvPr>
          <p:cNvPicPr>
            <a:picLocks noChangeAspect="1"/>
          </p:cNvPicPr>
          <p:nvPr>
            <p:custDataLst>
              <p:tags r:id="rId6"/>
            </p:custDataLst>
          </p:nvPr>
        </p:nvPicPr>
        <p:blipFill>
          <a:blip r:embed="rId14"/>
          <a:stretch>
            <a:fillRect/>
          </a:stretch>
        </p:blipFill>
        <p:spPr>
          <a:xfrm>
            <a:off x="1806107" y="5312813"/>
            <a:ext cx="2351233" cy="670832"/>
          </a:xfrm>
          <a:prstGeom prst="rect">
            <a:avLst/>
          </a:prstGeom>
          <a:ln w="12700"/>
        </p:spPr>
        <p:style>
          <a:lnRef idx="2">
            <a:schemeClr val="dk1"/>
          </a:lnRef>
          <a:fillRef idx="1">
            <a:schemeClr val="lt1"/>
          </a:fillRef>
          <a:effectRef idx="0">
            <a:schemeClr val="dk1"/>
          </a:effectRef>
          <a:fontRef idx="minor">
            <a:schemeClr val="dk1"/>
          </a:fontRef>
        </p:style>
      </p:pic>
      <p:pic>
        <p:nvPicPr>
          <p:cNvPr id="9" name="Picture 8">
            <a:extLst>
              <a:ext uri="{FF2B5EF4-FFF2-40B4-BE49-F238E27FC236}">
                <a16:creationId xmlns:a16="http://schemas.microsoft.com/office/drawing/2014/main" id="{CCA78F7A-A90D-4114-9781-4FB7B90E8E27}"/>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6133996" y="637362"/>
            <a:ext cx="2698638" cy="4068618"/>
          </a:xfrm>
          <a:prstGeom prst="rect">
            <a:avLst/>
          </a:prstGeom>
        </p:spPr>
      </p:pic>
      <p:pic>
        <p:nvPicPr>
          <p:cNvPr id="11" name="Picture 10">
            <a:extLst>
              <a:ext uri="{FF2B5EF4-FFF2-40B4-BE49-F238E27FC236}">
                <a16:creationId xmlns:a16="http://schemas.microsoft.com/office/drawing/2014/main" id="{489043AC-BEF1-4D32-AE27-0D54B6828A4E}"/>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a:off x="8998517" y="891655"/>
            <a:ext cx="2523836" cy="2523836"/>
          </a:xfrm>
          <a:prstGeom prst="rect">
            <a:avLst/>
          </a:prstGeom>
          <a:ln>
            <a:solidFill>
              <a:schemeClr val="tx1"/>
            </a:solidFill>
          </a:ln>
        </p:spPr>
      </p:pic>
      <p:sp>
        <p:nvSpPr>
          <p:cNvPr id="13" name="TextBox 12">
            <a:extLst>
              <a:ext uri="{FF2B5EF4-FFF2-40B4-BE49-F238E27FC236}">
                <a16:creationId xmlns:a16="http://schemas.microsoft.com/office/drawing/2014/main" id="{66F12DA5-6B2A-4F0B-9065-342999C4B90F}"/>
              </a:ext>
            </a:extLst>
          </p:cNvPr>
          <p:cNvSpPr txBox="1"/>
          <p:nvPr>
            <p:custDataLst>
              <p:tags r:id="rId9"/>
            </p:custDataLst>
          </p:nvPr>
        </p:nvSpPr>
        <p:spPr>
          <a:xfrm>
            <a:off x="6164071" y="4705980"/>
            <a:ext cx="2698638" cy="775061"/>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 typeface="Wingdings" panose="05000000000000000000" pitchFamily="2" charset="2"/>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R="0" lvl="1" indent="0" algn="just" fontAlgn="auto">
              <a:lnSpc>
                <a:spcPct val="90000"/>
              </a:lnSpc>
              <a:spcBef>
                <a:spcPts val="1067"/>
              </a:spcBef>
              <a:spcAft>
                <a:spcPts val="0"/>
              </a:spcAft>
              <a:buClr>
                <a:prstClr val="black"/>
              </a:buClr>
              <a:buSzPts val="1400"/>
              <a:buFont typeface="Arial" panose="020B0604020202020204" pitchFamily="34" charset="0"/>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r>
              <a:rPr lang="en-US" sz="1200" i="1" dirty="0"/>
              <a:t>Rich Dad, Poor dad – Robert T Kiyosaki</a:t>
            </a:r>
          </a:p>
          <a:p>
            <a:r>
              <a:rPr lang="en-US" sz="1200" i="1" dirty="0"/>
              <a:t>Bonne première introduction au monde de </a:t>
            </a:r>
            <a:r>
              <a:rPr lang="en-US" sz="1200" i="1" dirty="0" err="1"/>
              <a:t>l’investissement</a:t>
            </a:r>
            <a:r>
              <a:rPr lang="en-US" sz="1200" i="1" dirty="0"/>
              <a:t>. Parfait pour </a:t>
            </a:r>
            <a:r>
              <a:rPr lang="en-US" sz="1200" i="1" dirty="0" err="1"/>
              <a:t>tous</a:t>
            </a:r>
            <a:r>
              <a:rPr lang="en-US" sz="1200" i="1" dirty="0"/>
              <a:t>.</a:t>
            </a:r>
          </a:p>
        </p:txBody>
      </p:sp>
      <p:sp>
        <p:nvSpPr>
          <p:cNvPr id="15" name="TextBox 14">
            <a:extLst>
              <a:ext uri="{FF2B5EF4-FFF2-40B4-BE49-F238E27FC236}">
                <a16:creationId xmlns:a16="http://schemas.microsoft.com/office/drawing/2014/main" id="{24217B02-7C75-43EF-AD36-1479CAF94DBE}"/>
              </a:ext>
            </a:extLst>
          </p:cNvPr>
          <p:cNvSpPr txBox="1"/>
          <p:nvPr>
            <p:custDataLst>
              <p:tags r:id="rId10"/>
            </p:custDataLst>
          </p:nvPr>
        </p:nvSpPr>
        <p:spPr>
          <a:xfrm>
            <a:off x="8998517" y="3426603"/>
            <a:ext cx="2831534" cy="2631297"/>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 typeface="Wingdings" panose="05000000000000000000" pitchFamily="2" charset="2"/>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R="0" lvl="1" indent="0" algn="just" fontAlgn="auto">
              <a:lnSpc>
                <a:spcPct val="90000"/>
              </a:lnSpc>
              <a:spcBef>
                <a:spcPts val="1067"/>
              </a:spcBef>
              <a:spcAft>
                <a:spcPts val="0"/>
              </a:spcAft>
              <a:buClr>
                <a:prstClr val="black"/>
              </a:buClr>
              <a:buSzPts val="1400"/>
              <a:buFont typeface="Arial" panose="020B0604020202020204" pitchFamily="34" charset="0"/>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r>
              <a:rPr lang="en-US" sz="1200" i="1" dirty="0"/>
              <a:t>The Investors Podcast – </a:t>
            </a:r>
          </a:p>
          <a:p>
            <a:r>
              <a:rPr lang="en-US" sz="1200" i="1" dirty="0" err="1"/>
              <a:t>C’est</a:t>
            </a:r>
            <a:r>
              <a:rPr lang="en-US" sz="1200" i="1" dirty="0"/>
              <a:t> plus </a:t>
            </a:r>
            <a:r>
              <a:rPr lang="en-US" sz="1200" i="1" dirty="0" err="1"/>
              <a:t>poussé</a:t>
            </a:r>
            <a:endParaRPr lang="en-US" sz="1200" i="1" dirty="0"/>
          </a:p>
          <a:p>
            <a:r>
              <a:rPr lang="en-US" sz="1200" i="1" dirty="0" err="1"/>
              <a:t>Mais</a:t>
            </a:r>
            <a:r>
              <a:rPr lang="en-US" sz="1200" i="1" dirty="0"/>
              <a:t> </a:t>
            </a:r>
            <a:r>
              <a:rPr lang="en-US" sz="1200" i="1" dirty="0" err="1"/>
              <a:t>ça</a:t>
            </a:r>
            <a:r>
              <a:rPr lang="en-US" sz="1200" i="1" dirty="0"/>
              <a:t> </a:t>
            </a:r>
            <a:r>
              <a:rPr lang="en-US" sz="1200" i="1" dirty="0" err="1"/>
              <a:t>vous</a:t>
            </a:r>
            <a:r>
              <a:rPr lang="en-US" sz="1200" i="1" dirty="0"/>
              <a:t> </a:t>
            </a:r>
            <a:r>
              <a:rPr lang="en-US" sz="1200" i="1" dirty="0" err="1"/>
              <a:t>donnera</a:t>
            </a:r>
            <a:r>
              <a:rPr lang="en-US" sz="1200" i="1" dirty="0"/>
              <a:t> </a:t>
            </a:r>
            <a:r>
              <a:rPr lang="en-US" sz="1200" i="1" dirty="0" err="1"/>
              <a:t>une</a:t>
            </a:r>
            <a:r>
              <a:rPr lang="en-US" sz="1200" i="1" dirty="0"/>
              <a:t> bonne idée du </a:t>
            </a:r>
            <a:r>
              <a:rPr lang="en-US" sz="1200" i="1" dirty="0" err="1"/>
              <a:t>degré</a:t>
            </a:r>
            <a:r>
              <a:rPr lang="en-US" sz="1200" i="1" dirty="0"/>
              <a:t> de </a:t>
            </a:r>
            <a:r>
              <a:rPr lang="en-US" sz="1200" i="1" dirty="0" err="1"/>
              <a:t>complexité</a:t>
            </a:r>
            <a:r>
              <a:rPr lang="en-US" sz="1200" i="1" dirty="0"/>
              <a:t> du monde de la finance. </a:t>
            </a:r>
          </a:p>
          <a:p>
            <a:r>
              <a:rPr lang="en-US" sz="1200" i="1" dirty="0"/>
              <a:t>Si </a:t>
            </a:r>
            <a:r>
              <a:rPr lang="en-US" sz="1200" i="1" dirty="0" err="1"/>
              <a:t>vous</a:t>
            </a:r>
            <a:r>
              <a:rPr lang="en-US" sz="1200" i="1" dirty="0"/>
              <a:t> </a:t>
            </a:r>
            <a:r>
              <a:rPr lang="en-US" sz="1200" i="1" dirty="0" err="1"/>
              <a:t>êtes</a:t>
            </a:r>
            <a:r>
              <a:rPr lang="en-US" sz="1200" i="1" dirty="0"/>
              <a:t> </a:t>
            </a:r>
            <a:r>
              <a:rPr lang="en-US" sz="1200" i="1" dirty="0" err="1"/>
              <a:t>déja</a:t>
            </a:r>
            <a:r>
              <a:rPr lang="en-US" sz="1200" i="1" dirty="0"/>
              <a:t> dans la finance </a:t>
            </a:r>
            <a:r>
              <a:rPr lang="en-US" sz="1200" i="1" dirty="0" err="1"/>
              <a:t>ou</a:t>
            </a:r>
            <a:r>
              <a:rPr lang="en-US" sz="1200" i="1" dirty="0"/>
              <a:t> </a:t>
            </a:r>
            <a:r>
              <a:rPr lang="en-US" sz="1200" i="1" dirty="0" err="1"/>
              <a:t>si</a:t>
            </a:r>
            <a:r>
              <a:rPr lang="en-US" sz="1200" i="1" dirty="0"/>
              <a:t> </a:t>
            </a:r>
            <a:r>
              <a:rPr lang="en-US" sz="1200" i="1" dirty="0" err="1"/>
              <a:t>vous</a:t>
            </a:r>
            <a:r>
              <a:rPr lang="en-US" sz="1200" i="1" dirty="0"/>
              <a:t> </a:t>
            </a:r>
            <a:r>
              <a:rPr lang="en-US" sz="1200" i="1" dirty="0" err="1"/>
              <a:t>aimez</a:t>
            </a:r>
            <a:r>
              <a:rPr lang="en-US" sz="1200" i="1" dirty="0"/>
              <a:t> </a:t>
            </a:r>
            <a:r>
              <a:rPr lang="en-US" sz="1200" i="1" dirty="0" err="1"/>
              <a:t>beacoup</a:t>
            </a:r>
            <a:r>
              <a:rPr lang="en-US" sz="1200" i="1" dirty="0"/>
              <a:t> </a:t>
            </a:r>
            <a:r>
              <a:rPr lang="en-US" sz="1200" i="1" dirty="0" err="1"/>
              <a:t>ça</a:t>
            </a:r>
            <a:r>
              <a:rPr lang="en-US" sz="1200" i="1" dirty="0"/>
              <a:t>, </a:t>
            </a:r>
            <a:r>
              <a:rPr lang="en-US" sz="1200" i="1" dirty="0" err="1"/>
              <a:t>écoutez</a:t>
            </a:r>
            <a:r>
              <a:rPr lang="en-US" sz="1200" i="1" dirty="0"/>
              <a:t> </a:t>
            </a:r>
            <a:r>
              <a:rPr lang="en-US" sz="1200" i="1" dirty="0" err="1"/>
              <a:t>quelques-uns</a:t>
            </a:r>
            <a:r>
              <a:rPr lang="en-US" sz="1200" i="1" dirty="0"/>
              <a:t> de </a:t>
            </a:r>
            <a:r>
              <a:rPr lang="en-US" sz="1200" i="1" dirty="0" err="1"/>
              <a:t>leurs</a:t>
            </a:r>
            <a:r>
              <a:rPr lang="en-US" sz="1200" i="1" dirty="0"/>
              <a:t> </a:t>
            </a:r>
            <a:r>
              <a:rPr lang="en-US" sz="1200" i="1" dirty="0" err="1"/>
              <a:t>épisodes</a:t>
            </a:r>
            <a:r>
              <a:rPr lang="en-US" sz="1200" i="1" dirty="0"/>
              <a:t>. </a:t>
            </a:r>
            <a:r>
              <a:rPr lang="en-US" sz="1200" i="1" dirty="0" err="1"/>
              <a:t>Certains</a:t>
            </a:r>
            <a:r>
              <a:rPr lang="en-US" sz="1200" i="1" dirty="0"/>
              <a:t> </a:t>
            </a:r>
            <a:r>
              <a:rPr lang="en-US" sz="1200" i="1" dirty="0" err="1"/>
              <a:t>parlent</a:t>
            </a:r>
            <a:r>
              <a:rPr lang="en-US" sz="1200" i="1" dirty="0"/>
              <a:t> de Bitcoin.</a:t>
            </a:r>
          </a:p>
          <a:p>
            <a:endParaRPr lang="en-US" sz="1200" i="1" dirty="0"/>
          </a:p>
        </p:txBody>
      </p:sp>
      <p:sp>
        <p:nvSpPr>
          <p:cNvPr id="16" name="Espace réservé du pied de page 1">
            <a:extLst>
              <a:ext uri="{FF2B5EF4-FFF2-40B4-BE49-F238E27FC236}">
                <a16:creationId xmlns:a16="http://schemas.microsoft.com/office/drawing/2014/main" id="{6EB11999-6A0F-49D4-A936-B76C1CD33BEA}"/>
              </a:ext>
            </a:extLst>
          </p:cNvPr>
          <p:cNvSpPr>
            <a:spLocks noGrp="1"/>
          </p:cNvSpPr>
          <p:nvPr>
            <p:ph type="ftr" idx="11"/>
            <p:custDataLst>
              <p:tags r:id="rId11"/>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7">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398395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243"/>
        <p:cNvGrpSpPr/>
        <p:nvPr/>
      </p:nvGrpSpPr>
      <p:grpSpPr>
        <a:xfrm>
          <a:off x="0" y="0"/>
          <a:ext cx="0" cy="0"/>
          <a:chOff x="0" y="0"/>
          <a:chExt cx="0" cy="0"/>
        </a:xfrm>
      </p:grpSpPr>
      <p:sp>
        <p:nvSpPr>
          <p:cNvPr id="245" name="Google Shape;245;p32"/>
          <p:cNvSpPr txBox="1"/>
          <p:nvPr>
            <p:custDataLst>
              <p:tags r:id="rId2"/>
            </p:custDataLst>
          </p:nvPr>
        </p:nvSpPr>
        <p:spPr>
          <a:xfrm>
            <a:off x="368117" y="320249"/>
            <a:ext cx="2735763" cy="628361"/>
          </a:xfrm>
          <a:prstGeom prst="rect">
            <a:avLst/>
          </a:prstGeom>
          <a:noFill/>
          <a:ln>
            <a:noFill/>
          </a:ln>
        </p:spPr>
        <p:txBody>
          <a:bodyPr spcFirstLastPara="1" wrap="square" lIns="91433" tIns="45700" rIns="91433" bIns="45700" anchor="t" anchorCtr="0">
            <a:noAutofit/>
          </a:bodyPr>
          <a:lstStyle/>
          <a:p>
            <a:r>
              <a:rPr lang="en-US" sz="2000" u="sng" dirty="0">
                <a:solidFill>
                  <a:schemeClr val="dk1"/>
                </a:solidFill>
                <a:latin typeface="Brandon Grotesque Medium" panose="020B0603020203060202" pitchFamily="34" charset="0"/>
                <a:ea typeface="Calibri"/>
                <a:cs typeface="Calibri"/>
                <a:sym typeface="Calibri"/>
              </a:rPr>
              <a:t>Pour </a:t>
            </a:r>
            <a:r>
              <a:rPr lang="en-US" sz="2000" u="sng" dirty="0" err="1">
                <a:solidFill>
                  <a:schemeClr val="dk1"/>
                </a:solidFill>
                <a:latin typeface="Brandon Grotesque Medium" panose="020B0603020203060202" pitchFamily="34" charset="0"/>
                <a:ea typeface="Calibri"/>
                <a:cs typeface="Calibri"/>
                <a:sym typeface="Calibri"/>
              </a:rPr>
              <a:t>aller</a:t>
            </a:r>
            <a:r>
              <a:rPr lang="en-US" sz="2000" u="sng" dirty="0">
                <a:solidFill>
                  <a:schemeClr val="dk1"/>
                </a:solidFill>
                <a:latin typeface="Brandon Grotesque Medium" panose="020B0603020203060202" pitchFamily="34" charset="0"/>
                <a:ea typeface="Calibri"/>
                <a:cs typeface="Calibri"/>
                <a:sym typeface="Calibri"/>
              </a:rPr>
              <a:t> plus loin :</a:t>
            </a:r>
          </a:p>
        </p:txBody>
      </p:sp>
      <p:sp>
        <p:nvSpPr>
          <p:cNvPr id="248" name="Google Shape;248;p32"/>
          <p:cNvSpPr txBox="1"/>
          <p:nvPr>
            <p:custDataLst>
              <p:tags r:id="rId3"/>
            </p:custDataLst>
          </p:nvPr>
        </p:nvSpPr>
        <p:spPr>
          <a:xfrm>
            <a:off x="5362730" y="332177"/>
            <a:ext cx="3329781" cy="369200"/>
          </a:xfrm>
          <a:prstGeom prst="rect">
            <a:avLst/>
          </a:prstGeom>
          <a:noFill/>
          <a:ln>
            <a:noFill/>
          </a:ln>
        </p:spPr>
        <p:txBody>
          <a:bodyPr spcFirstLastPara="1" wrap="square" lIns="91433" tIns="45700" rIns="91433" bIns="45700" anchor="t" anchorCtr="0">
            <a:noAutofit/>
          </a:bodyPr>
          <a:lstStyle>
            <a:defPPr>
              <a:defRPr lang="en-US"/>
            </a:defPPr>
            <a:lvl1pPr>
              <a:defRPr sz="2667" u="sng">
                <a:solidFill>
                  <a:schemeClr val="dk1"/>
                </a:solidFill>
                <a:latin typeface="Brandon Grotesque Medium" panose="020B0603020203060202" pitchFamily="34" charset="0"/>
                <a:ea typeface="Calibri"/>
                <a:cs typeface="Calibri"/>
              </a:defRPr>
            </a:lvl1pPr>
          </a:lstStyle>
          <a:p>
            <a:r>
              <a:rPr lang="fr-FR" sz="2000" dirty="0">
                <a:sym typeface="Calibri"/>
              </a:rPr>
              <a:t>Sur le même sujet: </a:t>
            </a:r>
            <a:endParaRPr sz="2000" dirty="0">
              <a:sym typeface="Calibri"/>
            </a:endParaRPr>
          </a:p>
        </p:txBody>
      </p:sp>
      <p:sp>
        <p:nvSpPr>
          <p:cNvPr id="249" name="Google Shape;249;p32"/>
          <p:cNvSpPr txBox="1"/>
          <p:nvPr>
            <p:custDataLst>
              <p:tags r:id="rId4"/>
            </p:custDataLst>
          </p:nvPr>
        </p:nvSpPr>
        <p:spPr>
          <a:xfrm>
            <a:off x="299154" y="2548367"/>
            <a:ext cx="5374927" cy="369200"/>
          </a:xfrm>
          <a:prstGeom prst="rect">
            <a:avLst/>
          </a:prstGeom>
          <a:noFill/>
          <a:ln>
            <a:noFill/>
          </a:ln>
        </p:spPr>
        <p:txBody>
          <a:bodyPr spcFirstLastPara="1" wrap="square" lIns="91433" tIns="45700" rIns="91433" bIns="45700" anchor="t" anchorCtr="0">
            <a:noAutofit/>
          </a:bodyPr>
          <a:lstStyle>
            <a:defPPr>
              <a:defRPr lang="en-US"/>
            </a:defPPr>
            <a:lvl1pPr>
              <a:defRPr sz="2667" u="sng">
                <a:solidFill>
                  <a:schemeClr val="dk1"/>
                </a:solidFill>
                <a:latin typeface="Brandon Grotesque Medium" panose="020B0603020203060202" pitchFamily="34" charset="0"/>
                <a:ea typeface="Calibri"/>
                <a:cs typeface="Calibri"/>
              </a:defRPr>
            </a:lvl1pPr>
          </a:lstStyle>
          <a:p>
            <a:pPr defTabSz="1219170">
              <a:buClr>
                <a:srgbClr val="000000"/>
              </a:buClr>
            </a:pPr>
            <a:r>
              <a:rPr lang="en-US" sz="2000" kern="0" dirty="0" err="1">
                <a:solidFill>
                  <a:prstClr val="black"/>
                </a:solidFill>
                <a:sym typeface="Calibri"/>
              </a:rPr>
              <a:t>Plongez</a:t>
            </a:r>
            <a:r>
              <a:rPr lang="en-US" sz="2000" kern="0" dirty="0">
                <a:solidFill>
                  <a:prstClr val="black"/>
                </a:solidFill>
                <a:sym typeface="Calibri"/>
              </a:rPr>
              <a:t> dans le terrier du lapin Bitcoin: </a:t>
            </a:r>
          </a:p>
        </p:txBody>
      </p:sp>
      <p:sp>
        <p:nvSpPr>
          <p:cNvPr id="253" name="Google Shape;253;p32"/>
          <p:cNvSpPr txBox="1"/>
          <p:nvPr>
            <p:custDataLst>
              <p:tags r:id="rId5"/>
            </p:custDataLst>
          </p:nvPr>
        </p:nvSpPr>
        <p:spPr>
          <a:xfrm>
            <a:off x="9348831" y="315764"/>
            <a:ext cx="3051888" cy="751476"/>
          </a:xfrm>
          <a:prstGeom prst="rect">
            <a:avLst/>
          </a:prstGeom>
          <a:noFill/>
          <a:ln>
            <a:noFill/>
          </a:ln>
        </p:spPr>
        <p:txBody>
          <a:bodyPr spcFirstLastPara="1" wrap="square" lIns="91433" tIns="45700" rIns="91433" bIns="45700" anchor="t" anchorCtr="0">
            <a:noAutofit/>
          </a:bodyPr>
          <a:lstStyle>
            <a:defPPr>
              <a:defRPr lang="en-US"/>
            </a:defPPr>
            <a:lvl1pPr>
              <a:defRPr sz="2000" u="sng">
                <a:solidFill>
                  <a:schemeClr val="dk1"/>
                </a:solidFill>
                <a:latin typeface="Brandon Grotesque Medium" panose="020B0603020203060202" pitchFamily="34" charset="0"/>
                <a:ea typeface="Calibri"/>
                <a:cs typeface="Calibri"/>
              </a:defRPr>
            </a:lvl1pPr>
          </a:lstStyle>
          <a:p>
            <a:r>
              <a:rPr lang="en-US" dirty="0" err="1">
                <a:sym typeface="Calibri"/>
              </a:rPr>
              <a:t>Animé</a:t>
            </a:r>
            <a:r>
              <a:rPr lang="en-US" dirty="0">
                <a:sym typeface="Calibri"/>
              </a:rPr>
              <a:t> du jour:</a:t>
            </a:r>
            <a:endParaRPr dirty="0"/>
          </a:p>
        </p:txBody>
      </p:sp>
      <p:sp>
        <p:nvSpPr>
          <p:cNvPr id="4" name="Date Placeholder 3">
            <a:extLst>
              <a:ext uri="{FF2B5EF4-FFF2-40B4-BE49-F238E27FC236}">
                <a16:creationId xmlns:a16="http://schemas.microsoft.com/office/drawing/2014/main" id="{84B2F497-7396-4284-8825-E2DFF698C0EF}"/>
              </a:ext>
            </a:extLst>
          </p:cNvPr>
          <p:cNvSpPr>
            <a:spLocks noGrp="1"/>
          </p:cNvSpPr>
          <p:nvPr>
            <p:ph type="dt" sz="half" idx="10"/>
            <p:custDataLst>
              <p:tags r:id="rId6"/>
            </p:custDataLst>
          </p:nvPr>
        </p:nvSpPr>
        <p:spPr/>
        <p:txBody>
          <a:bodyPr/>
          <a:lstStyle/>
          <a:p>
            <a:fld id="{5A501100-D4BD-4627-B972-8472C0778C00}" type="datetime1">
              <a:rPr lang="en-US" smtClean="0"/>
              <a:t>8/14/2020</a:t>
            </a:fld>
            <a:endParaRPr lang="en-GB"/>
          </a:p>
        </p:txBody>
      </p:sp>
      <p:sp>
        <p:nvSpPr>
          <p:cNvPr id="6" name="Slide Number Placeholder 5">
            <a:extLst>
              <a:ext uri="{FF2B5EF4-FFF2-40B4-BE49-F238E27FC236}">
                <a16:creationId xmlns:a16="http://schemas.microsoft.com/office/drawing/2014/main" id="{A2AFD9E0-4292-494C-ACEE-1C8B41D09351}"/>
              </a:ext>
            </a:extLst>
          </p:cNvPr>
          <p:cNvSpPr>
            <a:spLocks noGrp="1"/>
          </p:cNvSpPr>
          <p:nvPr>
            <p:ph type="sldNum" sz="quarter" idx="12"/>
            <p:custDataLst>
              <p:tags r:id="rId7"/>
            </p:custDataLst>
          </p:nvPr>
        </p:nvSpPr>
        <p:spPr/>
        <p:txBody>
          <a:bodyPr/>
          <a:lstStyle/>
          <a:p>
            <a:fld id="{EF249D87-9E8E-4917-BF2C-761EFBF2A258}" type="slidenum">
              <a:rPr lang="en-GB" smtClean="0"/>
              <a:t>12</a:t>
            </a:fld>
            <a:endParaRPr lang="en-GB"/>
          </a:p>
        </p:txBody>
      </p:sp>
      <p:sp>
        <p:nvSpPr>
          <p:cNvPr id="19" name="TextBox 18">
            <a:extLst>
              <a:ext uri="{FF2B5EF4-FFF2-40B4-BE49-F238E27FC236}">
                <a16:creationId xmlns:a16="http://schemas.microsoft.com/office/drawing/2014/main" id="{F7288FB7-EDA1-4323-8469-E95ED83E7BBE}"/>
              </a:ext>
            </a:extLst>
          </p:cNvPr>
          <p:cNvSpPr txBox="1"/>
          <p:nvPr>
            <p:custDataLst>
              <p:tags r:id="rId8"/>
            </p:custDataLst>
          </p:nvPr>
        </p:nvSpPr>
        <p:spPr>
          <a:xfrm>
            <a:off x="9220754" y="663019"/>
            <a:ext cx="1911485" cy="338554"/>
          </a:xfrm>
          <a:prstGeom prst="rect">
            <a:avLst/>
          </a:prstGeom>
          <a:noFill/>
        </p:spPr>
        <p:txBody>
          <a:bodyPr wrap="none" rtlCol="0">
            <a:spAutoFit/>
          </a:bodyPr>
          <a:lstStyle/>
          <a:p>
            <a:r>
              <a:rPr lang="fr-FR" sz="1600" i="1" dirty="0">
                <a:latin typeface="Brandon Grotesque Medium" panose="020B0603020203060202" pitchFamily="34" charset="0"/>
              </a:rPr>
              <a:t>« </a:t>
            </a:r>
            <a:r>
              <a:rPr lang="fr-FR" sz="1600" i="1" dirty="0" err="1">
                <a:latin typeface="Brandon Grotesque Medium" panose="020B0603020203060202" pitchFamily="34" charset="0"/>
              </a:rPr>
              <a:t>Terror</a:t>
            </a:r>
            <a:r>
              <a:rPr lang="fr-FR" sz="1600" i="1" dirty="0">
                <a:latin typeface="Brandon Grotesque Medium" panose="020B0603020203060202" pitchFamily="34" charset="0"/>
              </a:rPr>
              <a:t> in </a:t>
            </a:r>
            <a:r>
              <a:rPr lang="fr-FR" sz="1600" i="1" dirty="0" err="1">
                <a:latin typeface="Brandon Grotesque Medium" panose="020B0603020203060202" pitchFamily="34" charset="0"/>
              </a:rPr>
              <a:t>Resonance</a:t>
            </a:r>
            <a:r>
              <a:rPr lang="fr-FR" sz="1600" i="1" dirty="0">
                <a:latin typeface="Brandon Grotesque Medium" panose="020B0603020203060202" pitchFamily="34" charset="0"/>
              </a:rPr>
              <a:t>»</a:t>
            </a:r>
            <a:endParaRPr lang="en-GB" sz="1600" i="1" dirty="0">
              <a:latin typeface="Brandon Grotesque Medium" panose="020B0603020203060202" pitchFamily="34" charset="0"/>
            </a:endParaRPr>
          </a:p>
        </p:txBody>
      </p:sp>
      <p:pic>
        <p:nvPicPr>
          <p:cNvPr id="24" name="Image 7">
            <a:hlinkClick r:id="rId32"/>
          </p:cNvPr>
          <p:cNvPicPr>
            <a:picLocks noChangeAspect="1"/>
          </p:cNvPicPr>
          <p:nvPr>
            <p:custDataLst>
              <p:tags r:id="rId9"/>
            </p:custDataLst>
          </p:nvPr>
        </p:nvPicPr>
        <p:blipFill>
          <a:blip r:embed="rId33">
            <a:extLst>
              <a:ext uri="{28A0092B-C50C-407E-A947-70E740481C1C}">
                <a14:useLocalDpi xmlns:a14="http://schemas.microsoft.com/office/drawing/2010/main" val="0"/>
              </a:ext>
            </a:extLst>
          </a:blip>
          <a:srcRect/>
          <a:stretch/>
        </p:blipFill>
        <p:spPr>
          <a:xfrm>
            <a:off x="6540271" y="791413"/>
            <a:ext cx="1827054" cy="1028944"/>
          </a:xfrm>
          <a:prstGeom prst="rect">
            <a:avLst/>
          </a:prstGeom>
          <a:ln w="12700">
            <a:solidFill>
              <a:schemeClr val="tx1"/>
            </a:solidFill>
          </a:ln>
        </p:spPr>
      </p:pic>
      <p:pic>
        <p:nvPicPr>
          <p:cNvPr id="26" name="Image 22">
            <a:hlinkClick r:id="rId34"/>
          </p:cNvPr>
          <p:cNvPicPr>
            <a:picLocks noChangeAspect="1"/>
          </p:cNvPicPr>
          <p:nvPr>
            <p:custDataLst>
              <p:tags r:id="rId10"/>
            </p:custDataLst>
          </p:nvPr>
        </p:nvPicPr>
        <p:blipFill>
          <a:blip r:embed="rId35">
            <a:extLst>
              <a:ext uri="{28A0092B-C50C-407E-A947-70E740481C1C}">
                <a14:useLocalDpi xmlns:a14="http://schemas.microsoft.com/office/drawing/2010/main" val="0"/>
              </a:ext>
            </a:extLst>
          </a:blip>
          <a:srcRect/>
          <a:stretch/>
        </p:blipFill>
        <p:spPr>
          <a:xfrm>
            <a:off x="4511643" y="829434"/>
            <a:ext cx="1867112" cy="973684"/>
          </a:xfrm>
          <a:prstGeom prst="rect">
            <a:avLst/>
          </a:prstGeom>
          <a:ln w="12700">
            <a:solidFill>
              <a:schemeClr val="tx1"/>
            </a:solidFill>
          </a:ln>
        </p:spPr>
      </p:pic>
      <p:pic>
        <p:nvPicPr>
          <p:cNvPr id="27" name="Google Shape;216;p32"/>
          <p:cNvPicPr preferRelativeResize="0"/>
          <p:nvPr>
            <p:custDataLst>
              <p:tags r:id="rId11"/>
            </p:custDataLst>
          </p:nvPr>
        </p:nvPicPr>
        <p:blipFill>
          <a:blip r:embed="rId36">
            <a:alphaModFix/>
          </a:blip>
          <a:stretch>
            <a:fillRect/>
          </a:stretch>
        </p:blipFill>
        <p:spPr>
          <a:xfrm>
            <a:off x="10289136" y="1039742"/>
            <a:ext cx="863244" cy="1409216"/>
          </a:xfrm>
          <a:prstGeom prst="rect">
            <a:avLst/>
          </a:prstGeom>
          <a:noFill/>
          <a:ln>
            <a:noFill/>
          </a:ln>
        </p:spPr>
      </p:pic>
      <p:pic>
        <p:nvPicPr>
          <p:cNvPr id="28" name="Google Shape;217;p32"/>
          <p:cNvPicPr preferRelativeResize="0"/>
          <p:nvPr>
            <p:custDataLst>
              <p:tags r:id="rId12"/>
            </p:custDataLst>
          </p:nvPr>
        </p:nvPicPr>
        <p:blipFill>
          <a:blip r:embed="rId37">
            <a:alphaModFix/>
          </a:blip>
          <a:stretch>
            <a:fillRect/>
          </a:stretch>
        </p:blipFill>
        <p:spPr>
          <a:xfrm>
            <a:off x="9222457" y="1055416"/>
            <a:ext cx="1085325" cy="1409219"/>
          </a:xfrm>
          <a:prstGeom prst="rect">
            <a:avLst/>
          </a:prstGeom>
          <a:noFill/>
          <a:ln>
            <a:noFill/>
          </a:ln>
        </p:spPr>
      </p:pic>
      <p:pic>
        <p:nvPicPr>
          <p:cNvPr id="32" name="Image 29">
            <a:extLst>
              <a:ext uri="{FF2B5EF4-FFF2-40B4-BE49-F238E27FC236}">
                <a16:creationId xmlns:a16="http://schemas.microsoft.com/office/drawing/2014/main" id="{CAA78761-2AF3-429E-82BE-44EC5F395D05}"/>
              </a:ext>
            </a:extLst>
          </p:cNvPr>
          <p:cNvPicPr>
            <a:picLocks noChangeAspect="1"/>
          </p:cNvPicPr>
          <p:nvPr>
            <p:custDataLst>
              <p:tags r:id="rId13"/>
            </p:custDataLst>
          </p:nvPr>
        </p:nvPicPr>
        <p:blipFill>
          <a:blip r:embed="rId38"/>
          <a:stretch>
            <a:fillRect/>
          </a:stretch>
        </p:blipFill>
        <p:spPr>
          <a:xfrm flipH="1">
            <a:off x="7918098" y="1964093"/>
            <a:ext cx="4189718" cy="3143825"/>
          </a:xfrm>
          <a:prstGeom prst="rect">
            <a:avLst/>
          </a:prstGeom>
        </p:spPr>
      </p:pic>
      <p:pic>
        <p:nvPicPr>
          <p:cNvPr id="34" name="Picture 33" descr="A close up of a logo&#10;&#10;Description automatically generated">
            <a:extLst>
              <a:ext uri="{FF2B5EF4-FFF2-40B4-BE49-F238E27FC236}">
                <a16:creationId xmlns:a16="http://schemas.microsoft.com/office/drawing/2014/main" id="{099B5467-E1B0-44E7-92F5-4B9D70E61500}"/>
              </a:ext>
            </a:extLst>
          </p:cNvPr>
          <p:cNvPicPr>
            <a:picLocks noChangeAspect="1"/>
          </p:cNvPicPr>
          <p:nvPr>
            <p:custDataLst>
              <p:tags r:id="rId14"/>
            </p:custDataLst>
          </p:nvPr>
        </p:nvPicPr>
        <p:blipFill>
          <a:blip r:embed="rId39">
            <a:extLst>
              <a:ext uri="{28A0092B-C50C-407E-A947-70E740481C1C}">
                <a14:useLocalDpi xmlns:a14="http://schemas.microsoft.com/office/drawing/2010/main" val="0"/>
              </a:ext>
            </a:extLst>
          </a:blip>
          <a:stretch>
            <a:fillRect/>
          </a:stretch>
        </p:blipFill>
        <p:spPr>
          <a:xfrm>
            <a:off x="10423337" y="4406625"/>
            <a:ext cx="1566270" cy="1523062"/>
          </a:xfrm>
          <a:prstGeom prst="rect">
            <a:avLst/>
          </a:prstGeom>
        </p:spPr>
      </p:pic>
      <p:pic>
        <p:nvPicPr>
          <p:cNvPr id="35" name="Picture 34" descr="A close up of a sign&#10;&#10;Description automatically generated">
            <a:extLst>
              <a:ext uri="{FF2B5EF4-FFF2-40B4-BE49-F238E27FC236}">
                <a16:creationId xmlns:a16="http://schemas.microsoft.com/office/drawing/2014/main" id="{1C25EF4C-CF11-4B93-917C-9E50131D1528}"/>
              </a:ext>
            </a:extLst>
          </p:cNvPr>
          <p:cNvPicPr>
            <a:picLocks noChangeAspect="1"/>
          </p:cNvPicPr>
          <p:nvPr>
            <p:custDataLst>
              <p:tags r:id="rId15"/>
            </p:custDataLst>
          </p:nvPr>
        </p:nvPicPr>
        <p:blipFill>
          <a:blip r:embed="rId40">
            <a:extLst>
              <a:ext uri="{28A0092B-C50C-407E-A947-70E740481C1C}">
                <a14:useLocalDpi xmlns:a14="http://schemas.microsoft.com/office/drawing/2010/main" val="0"/>
              </a:ext>
            </a:extLst>
          </a:blip>
          <a:stretch>
            <a:fillRect/>
          </a:stretch>
        </p:blipFill>
        <p:spPr>
          <a:xfrm rot="15283345">
            <a:off x="7292154" y="4825492"/>
            <a:ext cx="549159" cy="1576242"/>
          </a:xfrm>
          <a:prstGeom prst="rect">
            <a:avLst/>
          </a:prstGeom>
        </p:spPr>
      </p:pic>
      <p:pic>
        <p:nvPicPr>
          <p:cNvPr id="36" name="Image 29">
            <a:hlinkClick r:id="rId41"/>
            <a:extLst>
              <a:ext uri="{FF2B5EF4-FFF2-40B4-BE49-F238E27FC236}">
                <a16:creationId xmlns:a16="http://schemas.microsoft.com/office/drawing/2014/main" id="{C0F812A4-BDAB-460D-B3B3-88B1A35E6546}"/>
              </a:ext>
            </a:extLst>
          </p:cNvPr>
          <p:cNvPicPr>
            <a:picLocks noChangeAspect="1"/>
          </p:cNvPicPr>
          <p:nvPr>
            <p:custDataLst>
              <p:tags r:id="rId16"/>
            </p:custDataLst>
          </p:nvPr>
        </p:nvPicPr>
        <p:blipFill rotWithShape="1">
          <a:blip r:embed="rId38"/>
          <a:srcRect r="3387" b="8671"/>
          <a:stretch/>
        </p:blipFill>
        <p:spPr>
          <a:xfrm rot="20915285">
            <a:off x="6128542" y="2968761"/>
            <a:ext cx="1907493" cy="2272528"/>
          </a:xfrm>
          <a:prstGeom prst="rect">
            <a:avLst/>
          </a:prstGeom>
        </p:spPr>
      </p:pic>
      <p:sp>
        <p:nvSpPr>
          <p:cNvPr id="37" name="TextBox 36">
            <a:extLst>
              <a:ext uri="{FF2B5EF4-FFF2-40B4-BE49-F238E27FC236}">
                <a16:creationId xmlns:a16="http://schemas.microsoft.com/office/drawing/2014/main" id="{1EEFCE94-6B46-45A0-94B2-3CCBA46B2ED8}"/>
              </a:ext>
            </a:extLst>
          </p:cNvPr>
          <p:cNvSpPr txBox="1"/>
          <p:nvPr>
            <p:custDataLst>
              <p:tags r:id="rId17"/>
            </p:custDataLst>
          </p:nvPr>
        </p:nvSpPr>
        <p:spPr>
          <a:xfrm>
            <a:off x="6355578" y="3484355"/>
            <a:ext cx="1562520" cy="338554"/>
          </a:xfrm>
          <a:prstGeom prst="rect">
            <a:avLst/>
          </a:prstGeom>
          <a:noFill/>
        </p:spPr>
        <p:txBody>
          <a:bodyPr wrap="square" rtlCol="0">
            <a:spAutoFit/>
          </a:bodyPr>
          <a:lstStyle>
            <a:defPPr>
              <a:defRPr lang="fr-FR"/>
            </a:defPPr>
            <a:lvl1pPr>
              <a:defRPr sz="1467">
                <a:latin typeface="Brandon Grotesque Regular" panose="020B0503020203060202" pitchFamily="34" charset="0"/>
              </a:defRPr>
            </a:lvl1pPr>
          </a:lstStyle>
          <a:p>
            <a:r>
              <a:rPr lang="en-US" sz="1600" b="1" u="sng" dirty="0"/>
              <a:t>Suivez-nous sur</a:t>
            </a:r>
          </a:p>
        </p:txBody>
      </p:sp>
      <p:pic>
        <p:nvPicPr>
          <p:cNvPr id="38" name="Picture 37" descr="A picture containing ax, tool&#10;&#10;Description automatically generated">
            <a:hlinkClick r:id="rId41"/>
            <a:extLst>
              <a:ext uri="{FF2B5EF4-FFF2-40B4-BE49-F238E27FC236}">
                <a16:creationId xmlns:a16="http://schemas.microsoft.com/office/drawing/2014/main" id="{93101B69-27A5-4245-8F87-9E3181B28FD1}"/>
              </a:ext>
            </a:extLst>
          </p:cNvPr>
          <p:cNvPicPr>
            <a:picLocks noChangeAspect="1"/>
          </p:cNvPicPr>
          <p:nvPr>
            <p:custDataLst>
              <p:tags r:id="rId18"/>
            </p:custDataLst>
          </p:nvPr>
        </p:nvPicPr>
        <p:blipFill>
          <a:blip r:embed="rId42">
            <a:extLst>
              <a:ext uri="{28A0092B-C50C-407E-A947-70E740481C1C}">
                <a14:useLocalDpi xmlns:a14="http://schemas.microsoft.com/office/drawing/2010/main" val="0"/>
              </a:ext>
            </a:extLst>
          </a:blip>
          <a:stretch>
            <a:fillRect/>
          </a:stretch>
        </p:blipFill>
        <p:spPr>
          <a:xfrm>
            <a:off x="6703681" y="3949709"/>
            <a:ext cx="801441" cy="652020"/>
          </a:xfrm>
          <a:prstGeom prst="rect">
            <a:avLst/>
          </a:prstGeom>
        </p:spPr>
      </p:pic>
      <p:pic>
        <p:nvPicPr>
          <p:cNvPr id="39" name="Image 29">
            <a:extLst>
              <a:ext uri="{FF2B5EF4-FFF2-40B4-BE49-F238E27FC236}">
                <a16:creationId xmlns:a16="http://schemas.microsoft.com/office/drawing/2014/main" id="{D185AB5D-F918-423A-B5FE-640FAE2A3ACE}"/>
              </a:ext>
            </a:extLst>
          </p:cNvPr>
          <p:cNvPicPr>
            <a:picLocks noChangeAspect="1"/>
          </p:cNvPicPr>
          <p:nvPr>
            <p:custDataLst>
              <p:tags r:id="rId19"/>
            </p:custDataLst>
          </p:nvPr>
        </p:nvPicPr>
        <p:blipFill>
          <a:blip r:embed="rId38"/>
          <a:stretch>
            <a:fillRect/>
          </a:stretch>
        </p:blipFill>
        <p:spPr>
          <a:xfrm rot="19617252" flipH="1">
            <a:off x="8165426" y="4202024"/>
            <a:ext cx="1427689" cy="1791598"/>
          </a:xfrm>
          <a:prstGeom prst="rect">
            <a:avLst/>
          </a:prstGeom>
        </p:spPr>
      </p:pic>
      <p:pic>
        <p:nvPicPr>
          <p:cNvPr id="40" name="Picture 39" descr="A picture containing clock&#10;&#10;Description automatically generated">
            <a:hlinkClick r:id="rId43"/>
            <a:extLst>
              <a:ext uri="{FF2B5EF4-FFF2-40B4-BE49-F238E27FC236}">
                <a16:creationId xmlns:a16="http://schemas.microsoft.com/office/drawing/2014/main" id="{A242BCB1-1E9C-418B-98FF-E41765AD707D}"/>
              </a:ext>
            </a:extLst>
          </p:cNvPr>
          <p:cNvPicPr>
            <a:picLocks noChangeAspect="1"/>
          </p:cNvPicPr>
          <p:nvPr>
            <p:custDataLst>
              <p:tags r:id="rId20"/>
            </p:custDataLst>
          </p:nvPr>
        </p:nvPicPr>
        <p:blipFill>
          <a:blip r:embed="rId44">
            <a:extLst>
              <a:ext uri="{28A0092B-C50C-407E-A947-70E740481C1C}">
                <a14:useLocalDpi xmlns:a14="http://schemas.microsoft.com/office/drawing/2010/main" val="0"/>
              </a:ext>
            </a:extLst>
          </a:blip>
          <a:stretch>
            <a:fillRect/>
          </a:stretch>
        </p:blipFill>
        <p:spPr>
          <a:xfrm>
            <a:off x="8247756" y="4441405"/>
            <a:ext cx="1092930" cy="1092930"/>
          </a:xfrm>
          <a:prstGeom prst="rect">
            <a:avLst/>
          </a:prstGeom>
        </p:spPr>
      </p:pic>
      <p:pic>
        <p:nvPicPr>
          <p:cNvPr id="41" name="Picture 40" descr="A picture containing lamp&#10;&#10;Description automatically generated">
            <a:extLst>
              <a:ext uri="{FF2B5EF4-FFF2-40B4-BE49-F238E27FC236}">
                <a16:creationId xmlns:a16="http://schemas.microsoft.com/office/drawing/2014/main" id="{58674D59-49FE-43CF-8475-C3992EF3ED33}"/>
              </a:ext>
            </a:extLst>
          </p:cNvPr>
          <p:cNvPicPr>
            <a:picLocks noChangeAspect="1"/>
          </p:cNvPicPr>
          <p:nvPr>
            <p:custDataLst>
              <p:tags r:id="rId21"/>
            </p:custDataLst>
          </p:nvPr>
        </p:nvPicPr>
        <p:blipFill>
          <a:blip r:embed="rId45">
            <a:extLst>
              <a:ext uri="{28A0092B-C50C-407E-A947-70E740481C1C}">
                <a14:useLocalDpi xmlns:a14="http://schemas.microsoft.com/office/drawing/2010/main" val="0"/>
              </a:ext>
            </a:extLst>
          </a:blip>
          <a:stretch>
            <a:fillRect/>
          </a:stretch>
        </p:blipFill>
        <p:spPr>
          <a:xfrm rot="15465889" flipV="1">
            <a:off x="9579922" y="5393127"/>
            <a:ext cx="635594" cy="844149"/>
          </a:xfrm>
          <a:prstGeom prst="rect">
            <a:avLst/>
          </a:prstGeom>
        </p:spPr>
      </p:pic>
      <p:pic>
        <p:nvPicPr>
          <p:cNvPr id="42" name="Picture 41">
            <a:extLst>
              <a:ext uri="{FF2B5EF4-FFF2-40B4-BE49-F238E27FC236}">
                <a16:creationId xmlns:a16="http://schemas.microsoft.com/office/drawing/2014/main" id="{AEA0899C-34D5-46C1-A6D2-D34895E763E9}"/>
              </a:ext>
            </a:extLst>
          </p:cNvPr>
          <p:cNvPicPr>
            <a:picLocks noChangeAspect="1"/>
          </p:cNvPicPr>
          <p:nvPr>
            <p:custDataLst>
              <p:tags r:id="rId22"/>
            </p:custDataLst>
          </p:nvPr>
        </p:nvPicPr>
        <p:blipFill>
          <a:blip r:embed="rId46">
            <a:extLst>
              <a:ext uri="{28A0092B-C50C-407E-A947-70E740481C1C}">
                <a14:useLocalDpi xmlns:a14="http://schemas.microsoft.com/office/drawing/2010/main" val="0"/>
              </a:ext>
            </a:extLst>
          </a:blip>
          <a:stretch>
            <a:fillRect/>
          </a:stretch>
        </p:blipFill>
        <p:spPr>
          <a:xfrm>
            <a:off x="9164787" y="5544276"/>
            <a:ext cx="482540" cy="622222"/>
          </a:xfrm>
          <a:prstGeom prst="rect">
            <a:avLst/>
          </a:prstGeom>
        </p:spPr>
      </p:pic>
      <p:sp>
        <p:nvSpPr>
          <p:cNvPr id="43" name="Scroll: Horizontal 42">
            <a:hlinkClick r:id="rId47"/>
            <a:extLst>
              <a:ext uri="{FF2B5EF4-FFF2-40B4-BE49-F238E27FC236}">
                <a16:creationId xmlns:a16="http://schemas.microsoft.com/office/drawing/2014/main" id="{3B5A6DCB-BAF9-4460-8EEB-7DE9EFD4FF73}"/>
              </a:ext>
            </a:extLst>
          </p:cNvPr>
          <p:cNvSpPr/>
          <p:nvPr>
            <p:custDataLst>
              <p:tags r:id="rId23"/>
            </p:custDataLst>
          </p:nvPr>
        </p:nvSpPr>
        <p:spPr>
          <a:xfrm>
            <a:off x="537517" y="797444"/>
            <a:ext cx="2487252" cy="1224968"/>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solidFill>
                <a:schemeClr val="tx1"/>
              </a:solidFill>
              <a:latin typeface="Brandon Grotesque Medium" panose="020B0603020203060202" pitchFamily="34" charset="0"/>
            </a:endParaRPr>
          </a:p>
          <a:p>
            <a:pPr algn="ctr"/>
            <a:r>
              <a:rPr lang="fr-FR" dirty="0">
                <a:solidFill>
                  <a:schemeClr val="tx1"/>
                </a:solidFill>
                <a:latin typeface="Brandon Grotesque Medium" panose="020B0603020203060202" pitchFamily="34" charset="0"/>
              </a:rPr>
              <a:t>PASSER LE TEST</a:t>
            </a:r>
            <a:endParaRPr lang="en-GB" dirty="0">
              <a:solidFill>
                <a:schemeClr val="tx1"/>
              </a:solidFill>
              <a:latin typeface="Brandon Grotesque Medium" panose="020B0603020203060202" pitchFamily="34" charset="0"/>
            </a:endParaRPr>
          </a:p>
          <a:p>
            <a:pPr algn="ctr"/>
            <a:endParaRPr lang="en-US" dirty="0"/>
          </a:p>
        </p:txBody>
      </p:sp>
      <p:pic>
        <p:nvPicPr>
          <p:cNvPr id="44" name="Picture 43">
            <a:extLst>
              <a:ext uri="{FF2B5EF4-FFF2-40B4-BE49-F238E27FC236}">
                <a16:creationId xmlns:a16="http://schemas.microsoft.com/office/drawing/2014/main" id="{D82C6798-7CFF-48D9-B2F3-D12F8897718F}"/>
              </a:ext>
            </a:extLst>
          </p:cNvPr>
          <p:cNvPicPr>
            <a:picLocks noChangeAspect="1"/>
          </p:cNvPicPr>
          <p:nvPr>
            <p:custDataLst>
              <p:tags r:id="rId24"/>
            </p:custDataLst>
          </p:nvPr>
        </p:nvPicPr>
        <p:blipFill>
          <a:blip r:embed="rId48"/>
          <a:stretch>
            <a:fillRect/>
          </a:stretch>
        </p:blipFill>
        <p:spPr>
          <a:xfrm>
            <a:off x="2223672" y="1612002"/>
            <a:ext cx="618127" cy="820819"/>
          </a:xfrm>
          <a:prstGeom prst="rect">
            <a:avLst/>
          </a:prstGeom>
        </p:spPr>
      </p:pic>
      <p:pic>
        <p:nvPicPr>
          <p:cNvPr id="45" name="Image 6">
            <a:extLst>
              <a:ext uri="{FF2B5EF4-FFF2-40B4-BE49-F238E27FC236}">
                <a16:creationId xmlns:a16="http://schemas.microsoft.com/office/drawing/2014/main" id="{5AB6276C-17FC-4D70-AB04-C086A4D3547B}"/>
              </a:ext>
            </a:extLst>
          </p:cNvPr>
          <p:cNvPicPr>
            <a:picLocks noChangeAspect="1"/>
          </p:cNvPicPr>
          <p:nvPr>
            <p:custDataLst>
              <p:tags r:id="rId25"/>
            </p:custDataLst>
          </p:nvPr>
        </p:nvPicPr>
        <p:blipFill>
          <a:blip r:embed="rId49"/>
          <a:stretch>
            <a:fillRect/>
          </a:stretch>
        </p:blipFill>
        <p:spPr>
          <a:xfrm>
            <a:off x="2708602" y="596009"/>
            <a:ext cx="1633179" cy="1633179"/>
          </a:xfrm>
          <a:prstGeom prst="rect">
            <a:avLst/>
          </a:prstGeom>
        </p:spPr>
      </p:pic>
      <p:pic>
        <p:nvPicPr>
          <p:cNvPr id="46" name="Picture 45" descr="A picture containing lamp&#10;&#10;Description automatically generated">
            <a:extLst>
              <a:ext uri="{FF2B5EF4-FFF2-40B4-BE49-F238E27FC236}">
                <a16:creationId xmlns:a16="http://schemas.microsoft.com/office/drawing/2014/main" id="{49F081D4-8F27-4171-B14E-BE8927DB6D2D}"/>
              </a:ext>
            </a:extLst>
          </p:cNvPr>
          <p:cNvPicPr>
            <a:picLocks noChangeAspect="1"/>
          </p:cNvPicPr>
          <p:nvPr>
            <p:custDataLst>
              <p:tags r:id="rId26"/>
            </p:custDataLst>
          </p:nvPr>
        </p:nvPicPr>
        <p:blipFill>
          <a:blip r:embed="rId45">
            <a:extLst>
              <a:ext uri="{28A0092B-C50C-407E-A947-70E740481C1C}">
                <a14:useLocalDpi xmlns:a14="http://schemas.microsoft.com/office/drawing/2010/main" val="0"/>
              </a:ext>
            </a:extLst>
          </a:blip>
          <a:stretch>
            <a:fillRect/>
          </a:stretch>
        </p:blipFill>
        <p:spPr>
          <a:xfrm rot="17266126">
            <a:off x="6029271" y="5114239"/>
            <a:ext cx="924970" cy="1228476"/>
          </a:xfrm>
          <a:prstGeom prst="rect">
            <a:avLst/>
          </a:prstGeom>
        </p:spPr>
      </p:pic>
      <p:sp>
        <p:nvSpPr>
          <p:cNvPr id="31" name="TextBox 30">
            <a:extLst>
              <a:ext uri="{FF2B5EF4-FFF2-40B4-BE49-F238E27FC236}">
                <a16:creationId xmlns:a16="http://schemas.microsoft.com/office/drawing/2014/main" id="{5372DF2D-5C97-4CEE-90DB-F4D6AEF78476}"/>
              </a:ext>
            </a:extLst>
          </p:cNvPr>
          <p:cNvSpPr txBox="1"/>
          <p:nvPr>
            <p:custDataLst>
              <p:tags r:id="rId27"/>
            </p:custDataLst>
          </p:nvPr>
        </p:nvSpPr>
        <p:spPr>
          <a:xfrm>
            <a:off x="8139470" y="2713465"/>
            <a:ext cx="3767398" cy="1384995"/>
          </a:xfrm>
          <a:prstGeom prst="rect">
            <a:avLst/>
          </a:prstGeom>
          <a:noFill/>
        </p:spPr>
        <p:txBody>
          <a:bodyPr wrap="square">
            <a:spAutoFit/>
          </a:bodyPr>
          <a:lstStyle/>
          <a:p>
            <a:pPr algn="ctr"/>
            <a:r>
              <a:rPr lang="en-US" sz="1400" dirty="0">
                <a:latin typeface="Brandon Grotesque Regular" panose="020B0503020203060202" pitchFamily="34" charset="0"/>
              </a:rPr>
              <a:t>Dans le Terrier du Bitcoin, nous </a:t>
            </a:r>
            <a:r>
              <a:rPr lang="en-US" sz="1400" dirty="0" err="1">
                <a:latin typeface="Brandon Grotesque Regular" panose="020B0503020203060202" pitchFamily="34" charset="0"/>
              </a:rPr>
              <a:t>croyons</a:t>
            </a:r>
            <a:r>
              <a:rPr lang="en-US" sz="1400" dirty="0">
                <a:latin typeface="Brandon Grotesque Regular" panose="020B0503020203060202" pitchFamily="34" charset="0"/>
              </a:rPr>
              <a:t> que </a:t>
            </a:r>
            <a:r>
              <a:rPr lang="en-US" sz="1400" dirty="0" err="1">
                <a:latin typeface="Brandon Grotesque Regular" panose="020B0503020203060202" pitchFamily="34" charset="0"/>
              </a:rPr>
              <a:t>l’éducation</a:t>
            </a:r>
            <a:r>
              <a:rPr lang="en-US" sz="1400" dirty="0">
                <a:latin typeface="Brandon Grotesque Regular" panose="020B0503020203060202" pitchFamily="34" charset="0"/>
              </a:rPr>
              <a:t> </a:t>
            </a:r>
            <a:r>
              <a:rPr lang="en-US" sz="1400" dirty="0" err="1">
                <a:latin typeface="Brandon Grotesque Regular" panose="020B0503020203060202" pitchFamily="34" charset="0"/>
              </a:rPr>
              <a:t>doit</a:t>
            </a:r>
            <a:r>
              <a:rPr lang="en-US" sz="1400" dirty="0">
                <a:latin typeface="Brandon Grotesque Regular" panose="020B0503020203060202" pitchFamily="34" charset="0"/>
              </a:rPr>
              <a:t> </a:t>
            </a:r>
            <a:r>
              <a:rPr lang="en-US" sz="1400" dirty="0" err="1">
                <a:latin typeface="Brandon Grotesque Regular" panose="020B0503020203060202" pitchFamily="34" charset="0"/>
              </a:rPr>
              <a:t>être</a:t>
            </a:r>
            <a:r>
              <a:rPr lang="en-US" sz="1400" dirty="0">
                <a:latin typeface="Brandon Grotesque Regular" panose="020B0503020203060202" pitchFamily="34" charset="0"/>
              </a:rPr>
              <a:t> </a:t>
            </a:r>
            <a:r>
              <a:rPr lang="en-US" sz="1400" dirty="0" err="1">
                <a:latin typeface="Brandon Grotesque Regular" panose="020B0503020203060202" pitchFamily="34" charset="0"/>
              </a:rPr>
              <a:t>gratuite</a:t>
            </a:r>
            <a:r>
              <a:rPr lang="en-US" sz="1400" dirty="0">
                <a:latin typeface="Brandon Grotesque Regular" panose="020B0503020203060202" pitchFamily="34" charset="0"/>
              </a:rPr>
              <a:t> et accessible à </a:t>
            </a:r>
            <a:r>
              <a:rPr lang="en-US" sz="1400" dirty="0" err="1">
                <a:latin typeface="Brandon Grotesque Regular" panose="020B0503020203060202" pitchFamily="34" charset="0"/>
              </a:rPr>
              <a:t>tous</a:t>
            </a:r>
            <a:r>
              <a:rPr lang="en-US" sz="1400" dirty="0">
                <a:latin typeface="Brandon Grotesque Regular" panose="020B0503020203060202" pitchFamily="34" charset="0"/>
              </a:rPr>
              <a:t>. </a:t>
            </a:r>
          </a:p>
          <a:p>
            <a:pPr algn="ctr"/>
            <a:r>
              <a:rPr lang="en-US" sz="1400" dirty="0" err="1">
                <a:latin typeface="Brandon Grotesque Regular" panose="020B0503020203060202" pitchFamily="34" charset="0"/>
              </a:rPr>
              <a:t>Alors</a:t>
            </a:r>
            <a:r>
              <a:rPr lang="en-US" sz="1400" dirty="0">
                <a:latin typeface="Brandon Grotesque Regular" panose="020B0503020203060202" pitchFamily="34" charset="0"/>
              </a:rPr>
              <a:t> </a:t>
            </a:r>
            <a:r>
              <a:rPr lang="en-US" sz="1400" dirty="0" err="1">
                <a:latin typeface="Brandon Grotesque Regular" panose="020B0503020203060202" pitchFamily="34" charset="0"/>
              </a:rPr>
              <a:t>s’il</a:t>
            </a:r>
            <a:r>
              <a:rPr lang="en-US" sz="1400" dirty="0">
                <a:latin typeface="Brandon Grotesque Regular" panose="020B0503020203060202" pitchFamily="34" charset="0"/>
              </a:rPr>
              <a:t> </a:t>
            </a:r>
            <a:r>
              <a:rPr lang="en-US" sz="1400" dirty="0" err="1">
                <a:latin typeface="Brandon Grotesque Regular" panose="020B0503020203060202" pitchFamily="34" charset="0"/>
              </a:rPr>
              <a:t>vous</a:t>
            </a:r>
            <a:r>
              <a:rPr lang="en-US" sz="1400" dirty="0">
                <a:latin typeface="Brandon Grotesque Regular" panose="020B0503020203060202" pitchFamily="34" charset="0"/>
              </a:rPr>
              <a:t> plait, </a:t>
            </a:r>
            <a:r>
              <a:rPr lang="en-US" sz="1400" dirty="0" err="1">
                <a:latin typeface="Brandon Grotesque Regular" panose="020B0503020203060202" pitchFamily="34" charset="0"/>
              </a:rPr>
              <a:t>profitez</a:t>
            </a:r>
            <a:r>
              <a:rPr lang="en-US" sz="1400" dirty="0">
                <a:latin typeface="Brandon Grotesque Regular" panose="020B0503020203060202" pitchFamily="34" charset="0"/>
              </a:rPr>
              <a:t> de </a:t>
            </a:r>
            <a:r>
              <a:rPr lang="en-US" sz="1400" dirty="0" err="1">
                <a:latin typeface="Brandon Grotesque Regular" panose="020B0503020203060202" pitchFamily="34" charset="0"/>
              </a:rPr>
              <a:t>notre</a:t>
            </a:r>
            <a:r>
              <a:rPr lang="en-US" sz="1400" dirty="0">
                <a:latin typeface="Brandon Grotesque Regular" panose="020B0503020203060202" pitchFamily="34" charset="0"/>
              </a:rPr>
              <a:t> </a:t>
            </a:r>
            <a:r>
              <a:rPr lang="en-US" sz="1400" dirty="0" err="1">
                <a:latin typeface="Brandon Grotesque Regular" panose="020B0503020203060202" pitchFamily="34" charset="0"/>
              </a:rPr>
              <a:t>contenu</a:t>
            </a:r>
            <a:r>
              <a:rPr lang="en-US" sz="1400" dirty="0">
                <a:latin typeface="Brandon Grotesque Regular" panose="020B0503020203060202" pitchFamily="34" charset="0"/>
              </a:rPr>
              <a:t> </a:t>
            </a:r>
            <a:r>
              <a:rPr lang="en-US" sz="1400" dirty="0" err="1">
                <a:latin typeface="Brandon Grotesque Regular" panose="020B0503020203060202" pitchFamily="34" charset="0"/>
              </a:rPr>
              <a:t>éducatif</a:t>
            </a:r>
            <a:r>
              <a:rPr lang="en-US" sz="1400" dirty="0">
                <a:latin typeface="Brandon Grotesque Regular" panose="020B0503020203060202" pitchFamily="34" charset="0"/>
              </a:rPr>
              <a:t> sur Bitcoin sans </a:t>
            </a:r>
            <a:r>
              <a:rPr lang="en-US" sz="1400" dirty="0" err="1">
                <a:latin typeface="Brandon Grotesque Regular" panose="020B0503020203060202" pitchFamily="34" charset="0"/>
              </a:rPr>
              <a:t>rien</a:t>
            </a:r>
            <a:r>
              <a:rPr lang="en-US" sz="1400" dirty="0">
                <a:latin typeface="Brandon Grotesque Regular" panose="020B0503020203060202" pitchFamily="34" charset="0"/>
              </a:rPr>
              <a:t> payer!</a:t>
            </a:r>
          </a:p>
          <a:p>
            <a:pPr algn="ctr"/>
            <a:endParaRPr lang="en-US" sz="1400" b="1" dirty="0">
              <a:latin typeface="Brandon Grotesque Regular" panose="020B0503020203060202" pitchFamily="34" charset="0"/>
              <a:hlinkClick r:id="rId50"/>
            </a:endParaRPr>
          </a:p>
          <a:p>
            <a:pPr algn="ctr"/>
            <a:r>
              <a:rPr lang="en-US" sz="1400" b="1" dirty="0">
                <a:latin typeface="Brandon Grotesque Regular" panose="020B0503020203060202" pitchFamily="34" charset="0"/>
                <a:hlinkClick r:id="rId51"/>
              </a:rPr>
              <a:t>www.DecouvreBitcoin.fr</a:t>
            </a:r>
            <a:endParaRPr lang="en-US" sz="1400" b="1" dirty="0">
              <a:latin typeface="Brandon Grotesque Regular" panose="020B0503020203060202" pitchFamily="34" charset="0"/>
            </a:endParaRPr>
          </a:p>
        </p:txBody>
      </p:sp>
      <p:pic>
        <p:nvPicPr>
          <p:cNvPr id="3" name="Picture 2">
            <a:hlinkClick r:id="rId52"/>
            <a:extLst>
              <a:ext uri="{FF2B5EF4-FFF2-40B4-BE49-F238E27FC236}">
                <a16:creationId xmlns:a16="http://schemas.microsoft.com/office/drawing/2014/main" id="{69A2F372-2DF5-4603-8C02-8BDFD1870879}"/>
              </a:ext>
            </a:extLst>
          </p:cNvPr>
          <p:cNvPicPr>
            <a:picLocks noChangeAspect="1"/>
          </p:cNvPicPr>
          <p:nvPr>
            <p:custDataLst>
              <p:tags r:id="rId28"/>
            </p:custDataLst>
          </p:nvPr>
        </p:nvPicPr>
        <p:blipFill>
          <a:blip r:embed="rId53">
            <a:extLst>
              <a:ext uri="{28A0092B-C50C-407E-A947-70E740481C1C}">
                <a14:useLocalDpi xmlns:a14="http://schemas.microsoft.com/office/drawing/2010/main" val="0"/>
              </a:ext>
            </a:extLst>
          </a:blip>
          <a:stretch>
            <a:fillRect/>
          </a:stretch>
        </p:blipFill>
        <p:spPr>
          <a:xfrm>
            <a:off x="379459" y="3051920"/>
            <a:ext cx="5329198" cy="2877767"/>
          </a:xfrm>
          <a:prstGeom prst="rect">
            <a:avLst/>
          </a:prstGeom>
        </p:spPr>
      </p:pic>
      <p:sp>
        <p:nvSpPr>
          <p:cNvPr id="30" name="Espace réservé du pied de page 1">
            <a:extLst>
              <a:ext uri="{FF2B5EF4-FFF2-40B4-BE49-F238E27FC236}">
                <a16:creationId xmlns:a16="http://schemas.microsoft.com/office/drawing/2014/main" id="{69712872-1B5D-4204-8A52-2C888EF2DC16}"/>
              </a:ext>
            </a:extLst>
          </p:cNvPr>
          <p:cNvSpPr>
            <a:spLocks noGrp="1"/>
          </p:cNvSpPr>
          <p:nvPr>
            <p:ph type="ftr" idx="11"/>
            <p:custDataLst>
              <p:tags r:id="rId29"/>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54">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3360250155"/>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055A8A-DE48-4166-A4FD-29EB73BCB86F}"/>
              </a:ext>
            </a:extLst>
          </p:cNvPr>
          <p:cNvSpPr txBox="1"/>
          <p:nvPr>
            <p:custDataLst>
              <p:tags r:id="rId2"/>
            </p:custDataLst>
          </p:nvPr>
        </p:nvSpPr>
        <p:spPr>
          <a:xfrm>
            <a:off x="335119" y="287601"/>
            <a:ext cx="2066335" cy="377026"/>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lang="en-US"/>
            </a:defPPr>
            <a:lvl1pPr marR="0" lvl="0">
              <a:lnSpc>
                <a:spcPct val="90000"/>
              </a:lnSpc>
              <a:spcBef>
                <a:spcPts val="0"/>
              </a:spcBef>
              <a:spcAft>
                <a:spcPts val="0"/>
              </a:spcAft>
              <a:buClr>
                <a:schemeClr val="dk1"/>
              </a:buClr>
              <a:buSzPts val="1800"/>
              <a:buFont typeface="Calibri"/>
              <a:buNone/>
              <a:defRPr sz="2000" b="0" i="0" u="sng" strike="noStrike" cap="none">
                <a:solidFill>
                  <a:schemeClr val="dk1"/>
                </a:solidFill>
                <a:latin typeface="Brandon Grotesque Medium" panose="020B0603020203060202" pitchFamily="34" charset="0"/>
                <a:ea typeface="Calibri"/>
                <a:cs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r>
              <a:rPr lang="fr-FR" dirty="0"/>
              <a:t>Extra ressources : </a:t>
            </a:r>
          </a:p>
        </p:txBody>
      </p:sp>
      <p:sp>
        <p:nvSpPr>
          <p:cNvPr id="9" name="Rectangle 8">
            <a:extLst>
              <a:ext uri="{FF2B5EF4-FFF2-40B4-BE49-F238E27FC236}">
                <a16:creationId xmlns:a16="http://schemas.microsoft.com/office/drawing/2014/main" id="{023CE229-CA58-43AD-81E8-E0395390DA64}"/>
              </a:ext>
            </a:extLst>
          </p:cNvPr>
          <p:cNvSpPr/>
          <p:nvPr>
            <p:custDataLst>
              <p:tags r:id="rId3"/>
            </p:custDataLst>
          </p:nvPr>
        </p:nvSpPr>
        <p:spPr>
          <a:xfrm>
            <a:off x="319391" y="887271"/>
            <a:ext cx="8771343" cy="5478423"/>
          </a:xfrm>
          <a:prstGeom prst="rect">
            <a:avLst/>
          </a:prstGeom>
        </p:spPr>
        <p:txBody>
          <a:bodyPr wrap="square">
            <a:spAutoFit/>
          </a:bodyPr>
          <a:lstStyle/>
          <a:p>
            <a:r>
              <a:rPr lang="en-GB" sz="1400" b="1" u="sng" dirty="0">
                <a:latin typeface="Brandon Grotesque Regular" panose="020B0503020203060202" pitchFamily="34" charset="0"/>
                <a:ea typeface="Roboto" panose="02000000000000000000" pitchFamily="2" charset="0"/>
                <a:cs typeface="Roboto" panose="02000000000000000000" pitchFamily="2" charset="0"/>
              </a:rPr>
              <a:t>Education </a:t>
            </a:r>
            <a:r>
              <a:rPr lang="en-GB" sz="1400" b="1" u="sng" dirty="0" err="1">
                <a:latin typeface="Brandon Grotesque Regular" panose="020B0503020203060202" pitchFamily="34" charset="0"/>
                <a:ea typeface="Roboto" panose="02000000000000000000" pitchFamily="2" charset="0"/>
                <a:cs typeface="Roboto" panose="02000000000000000000" pitchFamily="2" charset="0"/>
              </a:rPr>
              <a:t>en</a:t>
            </a:r>
            <a:r>
              <a:rPr lang="en-GB" sz="1400" b="1" u="sng" dirty="0">
                <a:latin typeface="Brandon Grotesque Regular" panose="020B0503020203060202" pitchFamily="34" charset="0"/>
                <a:ea typeface="Roboto" panose="02000000000000000000" pitchFamily="2" charset="0"/>
                <a:cs typeface="Roboto" panose="02000000000000000000" pitchFamily="2" charset="0"/>
              </a:rPr>
              <a:t> Bitcoin pour </a:t>
            </a:r>
            <a:r>
              <a:rPr lang="en-GB" sz="1400" b="1" u="sng" dirty="0" err="1">
                <a:latin typeface="Brandon Grotesque Regular" panose="020B0503020203060202" pitchFamily="34" charset="0"/>
                <a:ea typeface="Roboto" panose="02000000000000000000" pitchFamily="2" charset="0"/>
                <a:cs typeface="Roboto" panose="02000000000000000000" pitchFamily="2" charset="0"/>
              </a:rPr>
              <a:t>débutant</a:t>
            </a:r>
            <a:endParaRPr lang="en-GB" sz="1400" b="1" u="sng" dirty="0">
              <a:latin typeface="Brandon Grotesque Regular" panose="020B0503020203060202" pitchFamily="34" charset="0"/>
              <a:ea typeface="Roboto" panose="02000000000000000000" pitchFamily="2" charset="0"/>
              <a:cs typeface="Roboto" panose="02000000000000000000" pitchFamily="2" charset="0"/>
            </a:endParaRPr>
          </a:p>
          <a:p>
            <a:endParaRPr lang="en-GB" sz="1400" b="1" u="sng"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rPr>
              <a:t>https://www.youtube.com/user/aantonop</a:t>
            </a:r>
            <a:endParaRPr lang="en-GB" sz="1400" dirty="0">
              <a:latin typeface="Brandon Grotesque Regular" panose="020B0503020203060202" pitchFamily="34"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https://www.whatbitcoindid.com/the-beginners-guide-to-bitcoin</a:t>
            </a: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13">
                  <a:extLst>
                    <a:ext uri="{A12FA001-AC4F-418D-AE19-62706E023703}">
                      <ahyp:hlinkClr xmlns:ahyp="http://schemas.microsoft.com/office/drawing/2018/hyperlinkcolor" val="tx"/>
                    </a:ext>
                  </a:extLst>
                </a:hlinkClick>
              </a:rPr>
              <a:t>https://bitcoin.org/</a:t>
            </a:r>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rPr>
              <a:t>The Internet of Money volume 1 &amp; 2 – Andreas Antonopoulos</a:t>
            </a:r>
          </a:p>
          <a:p>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r>
              <a:rPr lang="en-GB" sz="1400" b="1" u="sng" dirty="0">
                <a:latin typeface="Brandon Grotesque Regular" panose="020B0503020203060202" pitchFamily="34" charset="0"/>
                <a:ea typeface="Roboto" panose="02000000000000000000" pitchFamily="2" charset="0"/>
                <a:cs typeface="Roboto" panose="02000000000000000000" pitchFamily="2" charset="0"/>
              </a:rPr>
              <a:t>Education </a:t>
            </a:r>
            <a:r>
              <a:rPr lang="en-GB" sz="1400" b="1" u="sng" dirty="0" err="1">
                <a:latin typeface="Brandon Grotesque Regular" panose="020B0503020203060202" pitchFamily="34" charset="0"/>
                <a:ea typeface="Roboto" panose="02000000000000000000" pitchFamily="2" charset="0"/>
                <a:cs typeface="Roboto" panose="02000000000000000000" pitchFamily="2" charset="0"/>
              </a:rPr>
              <a:t>en</a:t>
            </a:r>
            <a:r>
              <a:rPr lang="en-GB" sz="1400" b="1" u="sng" dirty="0">
                <a:latin typeface="Brandon Grotesque Regular" panose="020B0503020203060202" pitchFamily="34" charset="0"/>
                <a:ea typeface="Roboto" panose="02000000000000000000" pitchFamily="2" charset="0"/>
                <a:cs typeface="Roboto" panose="02000000000000000000" pitchFamily="2" charset="0"/>
              </a:rPr>
              <a:t> </a:t>
            </a:r>
            <a:r>
              <a:rPr lang="en-GB" sz="1400" b="1" u="sng" dirty="0" err="1">
                <a:latin typeface="Brandon Grotesque Regular" panose="020B0503020203060202" pitchFamily="34" charset="0"/>
                <a:ea typeface="Roboto" panose="02000000000000000000" pitchFamily="2" charset="0"/>
                <a:cs typeface="Roboto" panose="02000000000000000000" pitchFamily="2" charset="0"/>
              </a:rPr>
              <a:t>Fincance</a:t>
            </a:r>
            <a:r>
              <a:rPr lang="en-GB" sz="1400" b="1" u="sng" dirty="0">
                <a:latin typeface="Brandon Grotesque Regular" panose="020B0503020203060202" pitchFamily="34" charset="0"/>
                <a:ea typeface="Roboto" panose="02000000000000000000" pitchFamily="2" charset="0"/>
                <a:cs typeface="Roboto" panose="02000000000000000000" pitchFamily="2" charset="0"/>
              </a:rPr>
              <a:t> pour </a:t>
            </a:r>
            <a:r>
              <a:rPr lang="en-GB" sz="1400" b="1" u="sng" dirty="0" err="1">
                <a:latin typeface="Brandon Grotesque Regular" panose="020B0503020203060202" pitchFamily="34" charset="0"/>
                <a:ea typeface="Roboto" panose="02000000000000000000" pitchFamily="2" charset="0"/>
                <a:cs typeface="Roboto" panose="02000000000000000000" pitchFamily="2" charset="0"/>
              </a:rPr>
              <a:t>débutant</a:t>
            </a:r>
            <a:endParaRPr lang="en-GB" sz="1400" b="1" u="sng" dirty="0">
              <a:latin typeface="Brandon Grotesque Regular" panose="020B0503020203060202" pitchFamily="34" charset="0"/>
              <a:ea typeface="Roboto" panose="02000000000000000000" pitchFamily="2" charset="0"/>
              <a:cs typeface="Roboto" panose="02000000000000000000" pitchFamily="2" charset="0"/>
            </a:endParaRPr>
          </a:p>
          <a:p>
            <a:endParaRPr lang="en-GB" sz="1400" b="1" u="sng"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rPr>
              <a:t>Rich Dad, Poor Dad - </a:t>
            </a:r>
            <a:r>
              <a:rPr lang="en-GB" sz="1400" dirty="0">
                <a:solidFill>
                  <a:prstClr val="black"/>
                </a:solidFill>
                <a:latin typeface="Brandon Grotesque Regular" panose="020B0503020203060202" pitchFamily="34" charset="0"/>
                <a:cs typeface="Calibri"/>
                <a:sym typeface="Calibri"/>
              </a:rPr>
              <a:t>by Robert </a:t>
            </a:r>
            <a:r>
              <a:rPr lang="en-GB" sz="1400" dirty="0" err="1">
                <a:solidFill>
                  <a:prstClr val="black"/>
                </a:solidFill>
                <a:latin typeface="Brandon Grotesque Regular" panose="020B0503020203060202" pitchFamily="34" charset="0"/>
                <a:cs typeface="Calibri"/>
                <a:sym typeface="Calibri"/>
              </a:rPr>
              <a:t>T.Kiyosa</a:t>
            </a:r>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14">
                  <a:extLst>
                    <a:ext uri="{A12FA001-AC4F-418D-AE19-62706E023703}">
                      <ahyp:hlinkClr xmlns:ahyp="http://schemas.microsoft.com/office/drawing/2018/hyperlinkcolor" val="tx"/>
                    </a:ext>
                  </a:extLst>
                </a:hlinkClick>
              </a:rPr>
              <a:t>https://www.investopedia.com/financial-term-dictionary-4769738</a:t>
            </a:r>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15">
                  <a:extLst>
                    <a:ext uri="{A12FA001-AC4F-418D-AE19-62706E023703}">
                      <ahyp:hlinkClr xmlns:ahyp="http://schemas.microsoft.com/office/drawing/2018/hyperlinkcolor" val="tx"/>
                    </a:ext>
                  </a:extLst>
                </a:hlinkClick>
              </a:rPr>
              <a:t>https://www.theinvestorspodcast.com/</a:t>
            </a:r>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https://www.youtube.com/user/ukspreadbetting</a:t>
            </a:r>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rPr>
              <a:t>https://www.irs.gov/</a:t>
            </a:r>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17">
                  <a:extLst>
                    <a:ext uri="{A12FA001-AC4F-418D-AE19-62706E023703}">
                      <ahyp:hlinkClr xmlns:ahyp="http://schemas.microsoft.com/office/drawing/2018/hyperlinkcolor" val="tx"/>
                    </a:ext>
                  </a:extLst>
                </a:hlinkClick>
              </a:rPr>
              <a:t>https://www.investopedia.com</a:t>
            </a:r>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endParaRPr lang="en-GB" sz="1400" b="1" u="sng" dirty="0">
              <a:latin typeface="Brandon Grotesque Regular" panose="020B0503020203060202" pitchFamily="34" charset="0"/>
              <a:ea typeface="Roboto" panose="02000000000000000000" pitchFamily="2" charset="0"/>
              <a:cs typeface="Roboto" panose="02000000000000000000" pitchFamily="2" charset="0"/>
            </a:endParaRPr>
          </a:p>
          <a:p>
            <a:r>
              <a:rPr lang="en-GB" sz="1400" b="1" u="sng" dirty="0">
                <a:latin typeface="Brandon Grotesque Regular" panose="020B0503020203060202" pitchFamily="34" charset="0"/>
                <a:ea typeface="Roboto" panose="02000000000000000000" pitchFamily="2" charset="0"/>
                <a:cs typeface="Roboto" panose="02000000000000000000" pitchFamily="2" charset="0"/>
              </a:rPr>
              <a:t>Services:</a:t>
            </a:r>
          </a:p>
          <a:p>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18">
                  <a:extLst>
                    <a:ext uri="{A12FA001-AC4F-418D-AE19-62706E023703}">
                      <ahyp:hlinkClr xmlns:ahyp="http://schemas.microsoft.com/office/drawing/2018/hyperlinkcolor" val="tx"/>
                    </a:ext>
                  </a:extLst>
                </a:hlinkClick>
              </a:rPr>
              <a:t>https://keys.casa/</a:t>
            </a:r>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19">
                  <a:extLst>
                    <a:ext uri="{A12FA001-AC4F-418D-AE19-62706E023703}">
                      <ahyp:hlinkClr xmlns:ahyp="http://schemas.microsoft.com/office/drawing/2018/hyperlinkcolor" val="tx"/>
                    </a:ext>
                  </a:extLst>
                </a:hlinkClick>
              </a:rPr>
              <a:t>https://www.tradingview.com</a:t>
            </a:r>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20">
                  <a:extLst>
                    <a:ext uri="{A12FA001-AC4F-418D-AE19-62706E023703}">
                      <ahyp:hlinkClr xmlns:ahyp="http://schemas.microsoft.com/office/drawing/2018/hyperlinkcolor" val="tx"/>
                    </a:ext>
                  </a:extLst>
                </a:hlinkClick>
              </a:rPr>
              <a:t>https://charts.woobull.com</a:t>
            </a:r>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400" dirty="0">
                <a:latin typeface="Brandon Grotesque Regular" panose="020B0503020203060202" pitchFamily="34" charset="0"/>
                <a:ea typeface="Roboto" panose="02000000000000000000" pitchFamily="2" charset="0"/>
                <a:cs typeface="Roboto" panose="02000000000000000000" pitchFamily="2" charset="0"/>
                <a:hlinkClick r:id="rId21">
                  <a:extLst>
                    <a:ext uri="{A12FA001-AC4F-418D-AE19-62706E023703}">
                      <ahyp:hlinkClr xmlns:ahyp="http://schemas.microsoft.com/office/drawing/2018/hyperlinkcolor" val="tx"/>
                    </a:ext>
                  </a:extLst>
                </a:hlinkClick>
              </a:rPr>
              <a:t>https://www.blockchain.com/explorer</a:t>
            </a:r>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endParaRPr lang="en-GB" sz="1400" dirty="0">
              <a:latin typeface="Brandon Grotesque Regular" panose="020B0503020203060202" pitchFamily="34" charset="0"/>
              <a:ea typeface="Roboto" panose="02000000000000000000" pitchFamily="2" charset="0"/>
              <a:cs typeface="Roboto" panose="02000000000000000000" pitchFamily="2" charset="0"/>
            </a:endParaRPr>
          </a:p>
          <a:p>
            <a:endParaRPr lang="en-GB" sz="1400" b="1" u="sng" dirty="0">
              <a:latin typeface="Brandon Grotesque Regular" panose="020B0503020203060202" pitchFamily="34" charset="0"/>
              <a:ea typeface="Roboto" panose="02000000000000000000" pitchFamily="2" charset="0"/>
              <a:cs typeface="Roboto" panose="02000000000000000000" pitchFamily="2" charset="0"/>
            </a:endParaRPr>
          </a:p>
          <a:p>
            <a:endParaRPr lang="en-GB" sz="1400" b="1" u="sng" dirty="0">
              <a:latin typeface="Brandon Grotesque Regular" panose="020B0503020203060202" pitchFamily="34" charset="0"/>
              <a:ea typeface="Roboto" panose="02000000000000000000" pitchFamily="2" charset="0"/>
              <a:cs typeface="Roboto" panose="02000000000000000000" pitchFamily="2" charset="0"/>
            </a:endParaRPr>
          </a:p>
        </p:txBody>
      </p:sp>
      <p:pic>
        <p:nvPicPr>
          <p:cNvPr id="6" name="Picture 5">
            <a:hlinkClick r:id="rId22"/>
          </p:cNvPr>
          <p:cNvPicPr>
            <a:picLocks noChangeAspect="1"/>
          </p:cNvPicPr>
          <p:nvPr>
            <p:custDataLst>
              <p:tags r:id="rId4"/>
            </p:custDataLst>
          </p:nvPr>
        </p:nvPicPr>
        <p:blipFill>
          <a:blip r:embed="rId23">
            <a:extLst>
              <a:ext uri="{28A0092B-C50C-407E-A947-70E740481C1C}">
                <a14:useLocalDpi xmlns:a14="http://schemas.microsoft.com/office/drawing/2010/main" val="0"/>
              </a:ext>
            </a:extLst>
          </a:blip>
          <a:srcRect/>
          <a:stretch/>
        </p:blipFill>
        <p:spPr>
          <a:xfrm>
            <a:off x="7965120" y="136524"/>
            <a:ext cx="3613689" cy="2150144"/>
          </a:xfrm>
          <a:prstGeom prst="rect">
            <a:avLst/>
          </a:prstGeom>
        </p:spPr>
      </p:pic>
      <p:sp>
        <p:nvSpPr>
          <p:cNvPr id="4" name="Date Placeholder 3"/>
          <p:cNvSpPr>
            <a:spLocks noGrp="1"/>
          </p:cNvSpPr>
          <p:nvPr>
            <p:ph type="dt" sz="half" idx="10"/>
            <p:custDataLst>
              <p:tags r:id="rId5"/>
            </p:custDataLst>
          </p:nvPr>
        </p:nvSpPr>
        <p:spPr/>
        <p:txBody>
          <a:bodyPr/>
          <a:lstStyle/>
          <a:p>
            <a:fld id="{38D97CF5-0720-4ADC-973C-376BE8DC30AD}" type="datetime1">
              <a:rPr lang="en-US" smtClean="0"/>
              <a:t>8/14/2020</a:t>
            </a:fld>
            <a:endParaRPr lang="en-US" dirty="0"/>
          </a:p>
        </p:txBody>
      </p:sp>
      <p:sp>
        <p:nvSpPr>
          <p:cNvPr id="7" name="Slide Number Placeholder 6"/>
          <p:cNvSpPr>
            <a:spLocks noGrp="1"/>
          </p:cNvSpPr>
          <p:nvPr>
            <p:ph type="sldNum" sz="quarter" idx="12"/>
            <p:custDataLst>
              <p:tags r:id="rId6"/>
            </p:custDataLst>
          </p:nvPr>
        </p:nvSpPr>
        <p:spPr/>
        <p:txBody>
          <a:bodyPr/>
          <a:lstStyle/>
          <a:p>
            <a:fld id="{00000000-1234-1234-1234-123412341234}" type="slidenum">
              <a:rPr lang="en" smtClean="0"/>
              <a:pPr/>
              <a:t>13</a:t>
            </a:fld>
            <a:endParaRPr lang="en"/>
          </a:p>
        </p:txBody>
      </p:sp>
      <p:sp>
        <p:nvSpPr>
          <p:cNvPr id="11" name="TextBox 27">
            <a:extLst>
              <a:ext uri="{FF2B5EF4-FFF2-40B4-BE49-F238E27FC236}">
                <a16:creationId xmlns:a16="http://schemas.microsoft.com/office/drawing/2014/main" id="{6E14CF37-7AC1-4EBB-9989-EEB767B6F19E}"/>
              </a:ext>
            </a:extLst>
          </p:cNvPr>
          <p:cNvSpPr txBox="1"/>
          <p:nvPr>
            <p:custDataLst>
              <p:tags r:id="rId7"/>
            </p:custDataLst>
          </p:nvPr>
        </p:nvSpPr>
        <p:spPr>
          <a:xfrm>
            <a:off x="7965120" y="2450596"/>
            <a:ext cx="3669936" cy="37548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fr-FR"/>
            </a:defPPr>
            <a:lvl1pPr marL="0" algn="ctr" defTabSz="914400" eaLnBrk="1" latinLnBrk="0" hangingPunct="1">
              <a:defRPr b="1" u="sng" kern="1200">
                <a:solidFill>
                  <a:schemeClr val="tx1"/>
                </a:solidFill>
                <a:latin typeface="Brandon Grotesque Regular" panose="020B0503020203060202" pitchFamily="34" charset="0"/>
                <a:ea typeface="+mn-ea"/>
                <a:cs typeface="Calibri"/>
              </a:defRPr>
            </a:lvl1pPr>
            <a:lvl2pPr marL="457200" defTabSz="914400" eaLnBrk="1" latinLnBrk="0" hangingPunct="1">
              <a:defRPr sz="1800" kern="1200">
                <a:solidFill>
                  <a:schemeClr val="lt1"/>
                </a:solidFill>
                <a:latin typeface="+mn-lt"/>
                <a:ea typeface="+mn-ea"/>
                <a:cs typeface="+mn-cs"/>
              </a:defRPr>
            </a:lvl2pPr>
            <a:lvl3pPr marL="914400" defTabSz="914400" eaLnBrk="1" latinLnBrk="0" hangingPunct="1">
              <a:defRPr sz="1800" kern="1200">
                <a:solidFill>
                  <a:schemeClr val="lt1"/>
                </a:solidFill>
                <a:latin typeface="+mn-lt"/>
                <a:ea typeface="+mn-ea"/>
                <a:cs typeface="+mn-cs"/>
              </a:defRPr>
            </a:lvl3pPr>
            <a:lvl4pPr marL="1371600" defTabSz="914400" eaLnBrk="1" latinLnBrk="0" hangingPunct="1">
              <a:defRPr sz="1800" kern="1200">
                <a:solidFill>
                  <a:schemeClr val="lt1"/>
                </a:solidFill>
                <a:latin typeface="+mn-lt"/>
                <a:ea typeface="+mn-ea"/>
                <a:cs typeface="+mn-cs"/>
              </a:defRPr>
            </a:lvl4pPr>
            <a:lvl5pPr marL="1828800" defTabSz="914400" eaLnBrk="1" latinLnBrk="0" hangingPunct="1">
              <a:defRPr sz="1800" kern="1200">
                <a:solidFill>
                  <a:schemeClr val="lt1"/>
                </a:solidFill>
                <a:latin typeface="+mn-lt"/>
                <a:ea typeface="+mn-ea"/>
                <a:cs typeface="+mn-cs"/>
              </a:defRPr>
            </a:lvl5pPr>
            <a:lvl6pPr marL="2286000" defTabSz="914400" eaLnBrk="1" latinLnBrk="0" hangingPunct="1">
              <a:defRPr sz="1800" kern="1200">
                <a:solidFill>
                  <a:schemeClr val="lt1"/>
                </a:solidFill>
                <a:latin typeface="+mn-lt"/>
                <a:ea typeface="+mn-ea"/>
                <a:cs typeface="+mn-cs"/>
              </a:defRPr>
            </a:lvl6pPr>
            <a:lvl7pPr marL="2743200" defTabSz="914400" eaLnBrk="1" latinLnBrk="0" hangingPunct="1">
              <a:defRPr sz="1800" kern="1200">
                <a:solidFill>
                  <a:schemeClr val="lt1"/>
                </a:solidFill>
                <a:latin typeface="+mn-lt"/>
                <a:ea typeface="+mn-ea"/>
                <a:cs typeface="+mn-cs"/>
              </a:defRPr>
            </a:lvl7pPr>
            <a:lvl8pPr marL="3200400" defTabSz="914400" eaLnBrk="1" latinLnBrk="0" hangingPunct="1">
              <a:defRPr sz="1800" kern="1200">
                <a:solidFill>
                  <a:schemeClr val="lt1"/>
                </a:solidFill>
                <a:latin typeface="+mn-lt"/>
                <a:ea typeface="+mn-ea"/>
                <a:cs typeface="+mn-cs"/>
              </a:defRPr>
            </a:lvl8pPr>
            <a:lvl9pPr marL="3657600" defTabSz="91440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Merci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d’avoir</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suivi</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la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classe</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lang="en-US" sz="1400" dirty="0">
                <a:solidFill>
                  <a:prstClr val="black"/>
                </a:solidFill>
                <a:sym typeface="Wingdings" panose="05000000000000000000" pitchFamily="2" charset="2"/>
              </a:rPr>
              <a:t>:)</a:t>
            </a:r>
            <a:endPar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Si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désirez</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nous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contacter</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hlinkClick r:id="rId24">
                  <a:extLst>
                    <a:ext uri="{A12FA001-AC4F-418D-AE19-62706E023703}">
                      <ahyp:hlinkClr xmlns:ahyp="http://schemas.microsoft.com/office/drawing/2018/hyperlinkcolor" val="tx"/>
                    </a:ext>
                  </a:extLst>
                </a:hlinkClick>
              </a:rPr>
              <a:t>contact@decouvrebitcoin.com</a:t>
            </a:r>
            <a:endParaRPr kumimoji="0" lang="en-US"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prstClr val="black"/>
                </a:solidFill>
                <a:sym typeface="Wingdings" panose="05000000000000000000" pitchFamily="2" charset="2"/>
              </a:rPr>
              <a:t>Pour nous aider, </a:t>
            </a:r>
            <a:r>
              <a:rPr lang="en-US" sz="1400" b="0" u="none" dirty="0" err="1">
                <a:solidFill>
                  <a:prstClr val="black"/>
                </a:solidFill>
                <a:sym typeface="Wingdings" panose="05000000000000000000" pitchFamily="2" charset="2"/>
              </a:rPr>
              <a:t>faites</a:t>
            </a:r>
            <a:r>
              <a:rPr lang="en-US" sz="1400" b="0" u="none" dirty="0">
                <a:solidFill>
                  <a:prstClr val="black"/>
                </a:solidFill>
                <a:sym typeface="Wingdings" panose="05000000000000000000" pitchFamily="2" charset="2"/>
              </a:rPr>
              <a:t> des remarques, </a:t>
            </a:r>
            <a:r>
              <a:rPr lang="en-US" sz="1400" b="0" u="none" dirty="0" err="1">
                <a:solidFill>
                  <a:prstClr val="black"/>
                </a:solidFill>
                <a:sym typeface="Wingdings" panose="05000000000000000000" pitchFamily="2" charset="2"/>
              </a:rPr>
              <a:t>corrigez</a:t>
            </a:r>
            <a:r>
              <a:rPr lang="en-US" sz="1400" b="0" u="none" dirty="0">
                <a:solidFill>
                  <a:prstClr val="black"/>
                </a:solidFill>
                <a:sym typeface="Wingdings" panose="05000000000000000000" pitchFamily="2" charset="2"/>
              </a:rPr>
              <a:t> des </a:t>
            </a:r>
            <a:r>
              <a:rPr lang="en-US" sz="1400" b="0" u="none" dirty="0" err="1">
                <a:solidFill>
                  <a:prstClr val="black"/>
                </a:solidFill>
                <a:sym typeface="Wingdings" panose="05000000000000000000" pitchFamily="2" charset="2"/>
              </a:rPr>
              <a:t>e</a:t>
            </a:r>
            <a:r>
              <a:rPr lang="en-US" sz="1400" b="0" u="none" dirty="0" err="1">
                <a:sym typeface="Wingdings" panose="05000000000000000000" pitchFamily="2" charset="2"/>
              </a:rPr>
              <a:t>rreurs</a:t>
            </a:r>
            <a:r>
              <a:rPr lang="en-US" sz="1400" b="0" u="none" dirty="0">
                <a:sym typeface="Wingdings" panose="05000000000000000000" pitchFamily="2" charset="2"/>
              </a:rPr>
              <a:t> et proposer plus de liens &amp; </a:t>
            </a:r>
            <a:r>
              <a:rPr lang="en-US" sz="1400" b="0" u="none" dirty="0" err="1">
                <a:sym typeface="Wingdings" panose="05000000000000000000" pitchFamily="2" charset="2"/>
              </a:rPr>
              <a:t>ressources</a:t>
            </a:r>
            <a:r>
              <a:rPr lang="en-US" sz="1400" b="0" u="none" dirty="0">
                <a:sym typeface="Wingdings" panose="05000000000000000000" pitchFamily="2" charset="2"/>
              </a:rPr>
              <a:t> </a:t>
            </a:r>
            <a:r>
              <a:rPr lang="en-US" sz="1400" b="0" u="none" dirty="0" err="1">
                <a:sym typeface="Wingdings" panose="05000000000000000000" pitchFamily="2" charset="2"/>
              </a:rPr>
              <a:t>pertinentes</a:t>
            </a:r>
            <a:r>
              <a:rPr lang="en-US" sz="1400" b="0" u="none" dirty="0">
                <a:sym typeface="Wingdings" panose="05000000000000000000" pitchFamily="2" charset="2"/>
              </a:rPr>
              <a:t>. Merci </a:t>
            </a:r>
            <a:r>
              <a:rPr lang="en-US" sz="1400" b="0" u="none" dirty="0" err="1">
                <a:sym typeface="Wingdings" panose="05000000000000000000" pitchFamily="2" charset="2"/>
              </a:rPr>
              <a:t>d’utilizer</a:t>
            </a:r>
            <a:r>
              <a:rPr lang="en-US" sz="1400" b="0" u="none" dirty="0">
                <a:sym typeface="Wingdings" panose="05000000000000000000" pitchFamily="2" charset="2"/>
              </a:rPr>
              <a:t> </a:t>
            </a:r>
            <a:r>
              <a:rPr lang="en-US" sz="1400" b="0" u="none" dirty="0" err="1">
                <a:sym typeface="Wingdings" panose="05000000000000000000" pitchFamily="2" charset="2"/>
              </a:rPr>
              <a:t>ce</a:t>
            </a:r>
            <a:r>
              <a:rPr lang="en-US" sz="1400" b="0" u="none" dirty="0">
                <a:sym typeface="Wingdings" panose="05000000000000000000" pitchFamily="2" charset="2"/>
              </a:rPr>
              <a:t> lien: </a:t>
            </a:r>
            <a:r>
              <a:rPr lang="en-US" sz="1400" b="0" u="none" dirty="0">
                <a:sym typeface="Wingdings" panose="05000000000000000000" pitchFamily="2" charset="2"/>
                <a:hlinkClick r:id="rId25">
                  <a:extLst>
                    <a:ext uri="{A12FA001-AC4F-418D-AE19-62706E023703}">
                      <ahyp:hlinkClr xmlns:ahyp="http://schemas.microsoft.com/office/drawing/2018/hyperlinkcolor" val="tx"/>
                    </a:ext>
                  </a:extLst>
                </a:hlinkClick>
              </a:rPr>
              <a:t>https://bit.ly/3gXPrtH</a:t>
            </a:r>
            <a:endParaRPr lang="en-US" sz="1400" b="0" u="non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Notre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contenue</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est</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gratuite</a:t>
            </a:r>
            <a:r>
              <a:rPr kumimoji="0" lang="fr-FR"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et il n'y a pas eu de sponsors.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Faites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attention à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et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gardez</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clefs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proches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de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t>Notre travail</a:t>
            </a:r>
            <a:r>
              <a:rPr lang="en-US" sz="1400" b="0" u="none" dirty="0">
                <a:effectLst/>
              </a:rPr>
              <a:t> </a:t>
            </a:r>
            <a:r>
              <a:rPr lang="en-US" sz="1400" b="0" u="none" dirty="0" err="1">
                <a:effectLst/>
              </a:rPr>
              <a:t>est</a:t>
            </a:r>
            <a:r>
              <a:rPr lang="en-US" sz="1400" b="0" u="none" dirty="0">
                <a:effectLst/>
              </a:rPr>
              <a:t> </a:t>
            </a:r>
            <a:r>
              <a:rPr lang="en-US" sz="1400" b="0" u="none" dirty="0" err="1">
                <a:effectLst/>
              </a:rPr>
              <a:t>licensé</a:t>
            </a:r>
            <a:r>
              <a:rPr lang="en-US" sz="1400" b="0" u="none" dirty="0">
                <a:effectLst/>
              </a:rPr>
              <a:t> sous </a:t>
            </a:r>
            <a:r>
              <a:rPr lang="en-US" sz="1400" dirty="0">
                <a:hlinkClick r:id="rId26">
                  <a:extLst>
                    <a:ext uri="{A12FA001-AC4F-418D-AE19-62706E023703}">
                      <ahyp:hlinkClr xmlns:ahyp="http://schemas.microsoft.com/office/drawing/2018/hyperlinkcolor" val="tx"/>
                    </a:ext>
                  </a:extLst>
                </a:hlinkClick>
              </a:rPr>
              <a:t>CC BY-SA</a:t>
            </a:r>
            <a:endParaRPr kumimoji="0" lang="en-US" sz="1400" b="0" i="0" u="none" strike="noStrike" kern="1200" cap="none" spc="0" normalizeH="0" baseline="0" noProof="0" dirty="0">
              <a:ln>
                <a:noFill/>
              </a:ln>
              <a:solidFill>
                <a:prstClr val="black"/>
              </a:solidFill>
              <a:effectLst/>
              <a:uLnTx/>
              <a:uFillTx/>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V1.1 </a:t>
            </a:r>
            <a:r>
              <a:rPr lang="en-US" sz="1400" b="0" u="none" dirty="0">
                <a:solidFill>
                  <a:prstClr val="black"/>
                </a:solidFill>
                <a:sym typeface="Wingdings" panose="05000000000000000000" pitchFamily="2" charset="2"/>
              </a:rPr>
              <a:t>23</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/07/2020	</a:t>
            </a:r>
            <a:r>
              <a:rPr lang="en-US" sz="1400" b="0" u="none" dirty="0">
                <a:solidFill>
                  <a:prstClr val="black"/>
                </a:solidFill>
                <a:sym typeface="Wingdings" panose="05000000000000000000" pitchFamily="2" charset="2"/>
              </a:rPr>
              <a:t>         </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Rogzy</a:t>
            </a:r>
          </a:p>
        </p:txBody>
      </p:sp>
      <p:sp>
        <p:nvSpPr>
          <p:cNvPr id="13" name="TextBox 12">
            <a:extLst>
              <a:ext uri="{FF2B5EF4-FFF2-40B4-BE49-F238E27FC236}">
                <a16:creationId xmlns:a16="http://schemas.microsoft.com/office/drawing/2014/main" id="{63AB6C0D-20B5-47AE-B7A7-1BF7731797E3}"/>
              </a:ext>
            </a:extLst>
          </p:cNvPr>
          <p:cNvSpPr txBox="1"/>
          <p:nvPr>
            <p:custDataLst>
              <p:tags r:id="rId8"/>
            </p:custDataLst>
          </p:nvPr>
        </p:nvSpPr>
        <p:spPr>
          <a:xfrm>
            <a:off x="3886200" y="4403627"/>
            <a:ext cx="6096000" cy="1169551"/>
          </a:xfrm>
          <a:prstGeom prst="rect">
            <a:avLst/>
          </a:prstGeom>
        </p:spPr>
        <p:txBody>
          <a:bodyPr wrap="square">
            <a:spAutoFit/>
          </a:bodyPr>
          <a:lstStyle>
            <a:defPPr>
              <a:defRPr lang="en-US"/>
            </a:defPPr>
            <a:lvl1pPr>
              <a:defRPr sz="1400" b="1" u="sng">
                <a:latin typeface="Brandon Grotesque Regular" panose="020B0503020203060202" pitchFamily="34" charset="0"/>
                <a:ea typeface="Roboto" panose="02000000000000000000" pitchFamily="2" charset="0"/>
                <a:cs typeface="Roboto" panose="02000000000000000000" pitchFamily="2" charset="0"/>
              </a:defRPr>
            </a:lvl1pPr>
          </a:lstStyle>
          <a:p>
            <a:r>
              <a:rPr lang="en-GB" dirty="0" err="1"/>
              <a:t>Pourquoi</a:t>
            </a:r>
            <a:r>
              <a:rPr lang="en-GB" dirty="0"/>
              <a:t> la vie </a:t>
            </a:r>
            <a:r>
              <a:rPr lang="en-GB" dirty="0" err="1"/>
              <a:t>privée</a:t>
            </a:r>
            <a:r>
              <a:rPr lang="en-GB" dirty="0"/>
              <a:t> </a:t>
            </a:r>
            <a:r>
              <a:rPr lang="en-GB" dirty="0" err="1"/>
              <a:t>est</a:t>
            </a:r>
            <a:r>
              <a:rPr lang="en-GB" dirty="0"/>
              <a:t> </a:t>
            </a:r>
            <a:r>
              <a:rPr lang="en-GB" dirty="0" err="1"/>
              <a:t>importante</a:t>
            </a:r>
            <a:endParaRPr lang="en-GB" dirty="0"/>
          </a:p>
          <a:p>
            <a:endParaRPr lang="en-GB" dirty="0"/>
          </a:p>
          <a:p>
            <a:pPr marL="285750" indent="-285750">
              <a:buFont typeface="Arial" panose="020B0604020202020204" pitchFamily="34" charset="0"/>
              <a:buChar char="•"/>
            </a:pPr>
            <a:r>
              <a:rPr lang="en-GB" b="0" u="none" dirty="0">
                <a:hlinkClick r:id="rId27">
                  <a:extLst>
                    <a:ext uri="{A12FA001-AC4F-418D-AE19-62706E023703}">
                      <ahyp:hlinkClr xmlns:ahyp="http://schemas.microsoft.com/office/drawing/2018/hyperlinkcolor" val="tx"/>
                    </a:ext>
                  </a:extLst>
                </a:hlinkClick>
              </a:rPr>
              <a:t>https://github.com/jlopp/physical-bitcoin-attacks?mc_cid=f198bff0a0&amp;mc_eid=e245cfa3e2</a:t>
            </a:r>
            <a:endParaRPr lang="en-GB" b="0" u="none" dirty="0"/>
          </a:p>
          <a:p>
            <a:pPr marL="285750" indent="-285750">
              <a:buFont typeface="Arial" panose="020B0604020202020204" pitchFamily="34" charset="0"/>
              <a:buChar char="•"/>
            </a:pPr>
            <a:r>
              <a:rPr lang="en-GB" b="0" u="none" dirty="0">
                <a:hlinkClick r:id="rId28">
                  <a:extLst>
                    <a:ext uri="{A12FA001-AC4F-418D-AE19-62706E023703}">
                      <ahyp:hlinkClr xmlns:ahyp="http://schemas.microsoft.com/office/drawing/2018/hyperlinkcolor" val="tx"/>
                    </a:ext>
                  </a:extLst>
                </a:hlinkClick>
              </a:rPr>
              <a:t>https://whyprivacymatters.org/</a:t>
            </a:r>
            <a:endParaRPr lang="en-GB" b="0" u="none" dirty="0"/>
          </a:p>
        </p:txBody>
      </p:sp>
      <p:sp>
        <p:nvSpPr>
          <p:cNvPr id="12" name="Espace réservé du pied de page 1">
            <a:extLst>
              <a:ext uri="{FF2B5EF4-FFF2-40B4-BE49-F238E27FC236}">
                <a16:creationId xmlns:a16="http://schemas.microsoft.com/office/drawing/2014/main" id="{0324530A-1588-4871-973B-4A527F61030F}"/>
              </a:ext>
            </a:extLst>
          </p:cNvPr>
          <p:cNvSpPr>
            <a:spLocks noGrp="1"/>
          </p:cNvSpPr>
          <p:nvPr>
            <p:ph type="ftr" idx="11"/>
            <p:custDataLst>
              <p:tags r:id="rId9"/>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26">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3049236513"/>
      </p:ext>
    </p:extLst>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70CA-78F5-4E73-8C93-D5AAF0DC229D}"/>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69012" y="2"/>
            <a:ext cx="13727291" cy="7721598"/>
          </a:xfrm>
          <a:prstGeom prst="rect">
            <a:avLst/>
          </a:prstGeom>
        </p:spPr>
      </p:pic>
      <p:sp>
        <p:nvSpPr>
          <p:cNvPr id="4" name="Subtitle 2">
            <a:extLst>
              <a:ext uri="{FF2B5EF4-FFF2-40B4-BE49-F238E27FC236}">
                <a16:creationId xmlns:a16="http://schemas.microsoft.com/office/drawing/2014/main" id="{0CFDE6F8-E62F-4C13-B0CB-764F8B8AC1B3}"/>
              </a:ext>
            </a:extLst>
          </p:cNvPr>
          <p:cNvSpPr>
            <a:spLocks noGrp="1"/>
          </p:cNvSpPr>
          <p:nvPr>
            <p:ph type="subTitle" idx="1"/>
            <p:custDataLst>
              <p:tags r:id="rId2"/>
            </p:custDataLst>
          </p:nvPr>
        </p:nvSpPr>
        <p:spPr>
          <a:xfrm>
            <a:off x="635435" y="379312"/>
            <a:ext cx="11050439" cy="5753820"/>
          </a:xfrm>
        </p:spPr>
        <p:txBody>
          <a:bodyPr>
            <a:normAutofit fontScale="92500" lnSpcReduction="20000"/>
          </a:bodyPr>
          <a:lstStyle/>
          <a:p>
            <a:r>
              <a:rPr lang="fr-FR" sz="5100" b="1" dirty="0">
                <a:solidFill>
                  <a:srgbClr val="FF0000"/>
                </a:solidFill>
              </a:rPr>
              <a:t>Avertissement</a:t>
            </a:r>
          </a:p>
          <a:p>
            <a:r>
              <a:rPr lang="fr-FR" sz="1900" b="1" dirty="0">
                <a:solidFill>
                  <a:schemeClr val="bg1"/>
                </a:solidFill>
              </a:rPr>
              <a:t>Les cryptomonnaies sont des produits risqués</a:t>
            </a:r>
          </a:p>
          <a:p>
            <a:endParaRPr lang="fr-FR" sz="2900" b="1" dirty="0">
              <a:solidFill>
                <a:schemeClr val="bg1"/>
              </a:solidFill>
            </a:endParaRPr>
          </a:p>
          <a:p>
            <a:pPr algn="l"/>
            <a:r>
              <a:rPr lang="fr-FR" sz="1600" dirty="0">
                <a:solidFill>
                  <a:schemeClr val="bg1"/>
                </a:solidFill>
              </a:rPr>
              <a:t>Tout notre contenu est à but purement pédagogique et informatif. Le bitcoin est un actif hautement spéculatif et nous conseillons de discuter avec votre conseiller financier avant de prendre une décision importante. Prenez garde aux arnaques et prenez en compte le risque. </a:t>
            </a:r>
          </a:p>
          <a:p>
            <a:pPr algn="l"/>
            <a:r>
              <a:rPr lang="fr-FR" sz="1600" dirty="0">
                <a:solidFill>
                  <a:srgbClr val="FF0000"/>
                </a:solidFill>
              </a:rPr>
              <a:t>N'investissez que ce que vous pouvez vous permettre de perdre. Les performances financières passées ne sont pas représentatives des performances à venir.</a:t>
            </a:r>
          </a:p>
          <a:p>
            <a:pPr algn="l"/>
            <a:r>
              <a:rPr lang="fr-FR" sz="1600" dirty="0">
                <a:solidFill>
                  <a:schemeClr val="bg1"/>
                </a:solidFill>
              </a:rPr>
              <a:t>L'industrie des cryptomonnaies est pleine d'arnaques. Ne faites pas confiance aux inconnus (même pas à nous) et ne divulguez pas votre clé privée. Les informations fournies sur ce site ne doivent pas être votre seule référence. Vérifiez et croisez vos sources. </a:t>
            </a:r>
          </a:p>
          <a:p>
            <a:pPr algn="l"/>
            <a:r>
              <a:rPr lang="fr-FR" sz="1600" dirty="0">
                <a:solidFill>
                  <a:srgbClr val="FF0000"/>
                </a:solidFill>
              </a:rPr>
              <a:t>Nous ne sommes pas intéressés dans des partenariats avec des </a:t>
            </a:r>
            <a:r>
              <a:rPr lang="fr-FR" sz="1600" dirty="0" err="1">
                <a:solidFill>
                  <a:srgbClr val="FF0000"/>
                </a:solidFill>
              </a:rPr>
              <a:t>altcoins</a:t>
            </a:r>
            <a:r>
              <a:rPr lang="fr-FR" sz="1600" dirty="0">
                <a:solidFill>
                  <a:srgbClr val="FF0000"/>
                </a:solidFill>
              </a:rPr>
              <a:t>. </a:t>
            </a:r>
          </a:p>
          <a:p>
            <a:pPr algn="l"/>
            <a:r>
              <a:rPr lang="fr-FR" sz="1600" dirty="0">
                <a:solidFill>
                  <a:schemeClr val="bg1"/>
                </a:solidFill>
              </a:rPr>
              <a:t>Notre travail est </a:t>
            </a:r>
            <a:r>
              <a:rPr lang="fr-FR" sz="1600" dirty="0" err="1">
                <a:solidFill>
                  <a:schemeClr val="bg1"/>
                </a:solidFill>
              </a:rPr>
              <a:t>licensé</a:t>
            </a:r>
            <a:r>
              <a:rPr lang="fr-FR" sz="1600" dirty="0">
                <a:solidFill>
                  <a:schemeClr val="bg1"/>
                </a:solidFill>
              </a:rPr>
              <a:t> sous CC BY-SA. Nous sommes un fournisseur de contenu indépendant qui n'est pas engagé auprès d'une ICO ou autre cryptomonnaie centralisée. </a:t>
            </a:r>
          </a:p>
          <a:p>
            <a:pPr algn="l"/>
            <a:r>
              <a:rPr lang="fr-FR" sz="1600" dirty="0">
                <a:solidFill>
                  <a:schemeClr val="bg1"/>
                </a:solidFill>
              </a:rPr>
              <a:t>Nous ne demanderons jamais vos informations personnelles (SEED &amp; clé, nom, adresse, KYC, etc...). Par souci de transparence, nous détenons bien des bitcoins.</a:t>
            </a:r>
          </a:p>
          <a:p>
            <a:pPr algn="l"/>
            <a:r>
              <a:rPr lang="fr-FR" sz="1600" dirty="0">
                <a:solidFill>
                  <a:schemeClr val="bg1"/>
                </a:solidFill>
              </a:rPr>
              <a:t>Le projet Le Terrier du bitcoin est une activité de la société CEVEX sas. Nous ne sommes pas responsables des pertes liées aux arnaques, aux clés perdues et aux mauvais investissements.</a:t>
            </a:r>
          </a:p>
          <a:p>
            <a:pPr algn="l"/>
            <a:r>
              <a:rPr lang="fr-FR" sz="1600" dirty="0">
                <a:solidFill>
                  <a:schemeClr val="bg1"/>
                </a:solidFill>
              </a:rPr>
              <a:t>Pour plus d'informations, visitez notre site ou contactez-nous directement.</a:t>
            </a:r>
          </a:p>
          <a:p>
            <a:pPr algn="l"/>
            <a:endParaRPr lang="fr-FR" sz="1600" dirty="0">
              <a:solidFill>
                <a:schemeClr val="bg1"/>
              </a:solidFill>
            </a:endParaRPr>
          </a:p>
          <a:p>
            <a:r>
              <a:rPr lang="en-US" sz="1600" dirty="0">
                <a:solidFill>
                  <a:srgbClr val="FFC000"/>
                </a:solidFill>
                <a:hlinkClick r:id="rId10">
                  <a:extLst>
                    <a:ext uri="{A12FA001-AC4F-418D-AE19-62706E023703}">
                      <ahyp:hlinkClr xmlns:ahyp="http://schemas.microsoft.com/office/drawing/2018/hyperlinkcolor" val="tx"/>
                    </a:ext>
                  </a:extLst>
                </a:hlinkClick>
              </a:rPr>
              <a:t>www.DecouvreBitcoin.com</a:t>
            </a:r>
            <a:endParaRPr lang="en-US" sz="1600" dirty="0">
              <a:solidFill>
                <a:srgbClr val="FFC000"/>
              </a:solidFill>
            </a:endParaRPr>
          </a:p>
          <a:p>
            <a:r>
              <a:rPr lang="en-US" sz="1600" dirty="0">
                <a:solidFill>
                  <a:srgbClr val="FFC000"/>
                </a:solidFill>
                <a:hlinkClick r:id="rId11">
                  <a:extLst>
                    <a:ext uri="{A12FA001-AC4F-418D-AE19-62706E023703}">
                      <ahyp:hlinkClr xmlns:ahyp="http://schemas.microsoft.com/office/drawing/2018/hyperlinkcolor" val="tx"/>
                    </a:ext>
                  </a:extLst>
                </a:hlinkClick>
              </a:rPr>
              <a:t>contact@decouvrebitcoin.com</a:t>
            </a:r>
            <a:endParaRPr lang="en-US" sz="1600" dirty="0">
              <a:solidFill>
                <a:srgbClr val="FFC000"/>
              </a:solidFill>
            </a:endParaRPr>
          </a:p>
          <a:p>
            <a:endParaRPr lang="en-US" sz="1600" dirty="0"/>
          </a:p>
        </p:txBody>
      </p:sp>
      <p:sp>
        <p:nvSpPr>
          <p:cNvPr id="2" name="Date Placeholder 1">
            <a:extLst>
              <a:ext uri="{FF2B5EF4-FFF2-40B4-BE49-F238E27FC236}">
                <a16:creationId xmlns:a16="http://schemas.microsoft.com/office/drawing/2014/main" id="{9CBFA67C-E291-464E-8232-ADB415BB3940}"/>
              </a:ext>
            </a:extLst>
          </p:cNvPr>
          <p:cNvSpPr>
            <a:spLocks noGrp="1"/>
          </p:cNvSpPr>
          <p:nvPr>
            <p:ph type="dt" sz="half" idx="10"/>
            <p:custDataLst>
              <p:tags r:id="rId3"/>
            </p:custDataLst>
          </p:nvPr>
        </p:nvSpPr>
        <p:spPr/>
        <p:txBody>
          <a:bodyPr/>
          <a:lstStyle/>
          <a:p>
            <a:fld id="{06F345DD-587E-47E6-9443-FF5EE694BD1F}" type="datetime1">
              <a:rPr lang="en-US" smtClean="0"/>
              <a:t>8/14/2020</a:t>
            </a:fld>
            <a:endParaRPr lang="en-US"/>
          </a:p>
        </p:txBody>
      </p:sp>
      <p:sp>
        <p:nvSpPr>
          <p:cNvPr id="6" name="Slide Number Placeholder 5">
            <a:extLst>
              <a:ext uri="{FF2B5EF4-FFF2-40B4-BE49-F238E27FC236}">
                <a16:creationId xmlns:a16="http://schemas.microsoft.com/office/drawing/2014/main" id="{F432DCC8-65F1-4BB8-8F80-799E55384426}"/>
              </a:ext>
            </a:extLst>
          </p:cNvPr>
          <p:cNvSpPr>
            <a:spLocks noGrp="1"/>
          </p:cNvSpPr>
          <p:nvPr>
            <p:ph type="sldNum" sz="quarter" idx="12"/>
            <p:custDataLst>
              <p:tags r:id="rId4"/>
            </p:custDataLst>
          </p:nvPr>
        </p:nvSpPr>
        <p:spPr/>
        <p:txBody>
          <a:bodyPr/>
          <a:lstStyle/>
          <a:p>
            <a:fld id="{307DBF3D-0407-429D-859A-6C91EEC08C39}" type="slidenum">
              <a:rPr lang="en-US" smtClean="0"/>
              <a:t>14</a:t>
            </a:fld>
            <a:endParaRPr lang="en-US"/>
          </a:p>
        </p:txBody>
      </p:sp>
      <p:pic>
        <p:nvPicPr>
          <p:cNvPr id="14" name="Picture 13">
            <a:extLst>
              <a:ext uri="{FF2B5EF4-FFF2-40B4-BE49-F238E27FC236}">
                <a16:creationId xmlns:a16="http://schemas.microsoft.com/office/drawing/2014/main" id="{557FBEE7-A962-4709-9F6F-7C6C2C6C8B82}"/>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628589" y="250827"/>
            <a:ext cx="1581211" cy="1413507"/>
          </a:xfrm>
          <a:prstGeom prst="rect">
            <a:avLst/>
          </a:prstGeom>
        </p:spPr>
      </p:pic>
      <p:sp>
        <p:nvSpPr>
          <p:cNvPr id="8" name="Espace réservé du pied de page 1">
            <a:extLst>
              <a:ext uri="{FF2B5EF4-FFF2-40B4-BE49-F238E27FC236}">
                <a16:creationId xmlns:a16="http://schemas.microsoft.com/office/drawing/2014/main" id="{EBF963DB-823F-4325-9897-F074C552ABEB}"/>
              </a:ext>
            </a:extLst>
          </p:cNvPr>
          <p:cNvSpPr>
            <a:spLocks noGrp="1"/>
          </p:cNvSpPr>
          <p:nvPr>
            <p:ph type="ftr" idx="11"/>
            <p:custDataLst>
              <p:tags r:id="rId6"/>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3">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2748721682"/>
      </p:ext>
    </p:extLst>
  </p:cSld>
  <p:clrMapOvr>
    <a:masterClrMapping/>
  </p:clrMapOvr>
  <mc:AlternateContent xmlns:mc="http://schemas.openxmlformats.org/markup-compatibility/2006" xmlns:p14="http://schemas.microsoft.com/office/powerpoint/2010/main">
    <mc:Choice Requires="p14">
      <p:transition spd="slow" p14:dur="2000" advTm="302"/>
    </mc:Choice>
    <mc:Fallback xmlns="">
      <p:transition spd="slow" advTm="3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37"/>
        <p:cNvGrpSpPr/>
        <p:nvPr/>
      </p:nvGrpSpPr>
      <p:grpSpPr>
        <a:xfrm>
          <a:off x="0" y="0"/>
          <a:ext cx="0" cy="0"/>
          <a:chOff x="0" y="0"/>
          <a:chExt cx="0" cy="0"/>
        </a:xfrm>
      </p:grpSpPr>
      <p:sp>
        <p:nvSpPr>
          <p:cNvPr id="138" name="Google Shape;138;p26"/>
          <p:cNvSpPr txBox="1"/>
          <p:nvPr>
            <p:custDataLst>
              <p:tags r:id="rId2"/>
            </p:custDataLst>
          </p:nvPr>
        </p:nvSpPr>
        <p:spPr>
          <a:xfrm>
            <a:off x="5973056" y="271277"/>
            <a:ext cx="2690642" cy="3691757"/>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Tx/>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L="74295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algn="ctr"/>
            <a:r>
              <a:rPr lang="en" sz="1400" b="1" u="sng" dirty="0">
                <a:sym typeface="Calibri"/>
              </a:rPr>
              <a:t>Financ</a:t>
            </a:r>
            <a:r>
              <a:rPr lang="fr-FR" sz="1400" b="1" u="sng" dirty="0" err="1">
                <a:sym typeface="Calibri"/>
              </a:rPr>
              <a:t>ial</a:t>
            </a:r>
            <a:endParaRPr lang="fr-FR" sz="1400" b="1" u="sng" dirty="0">
              <a:sym typeface="Calibri"/>
            </a:endParaRPr>
          </a:p>
          <a:p>
            <a:pPr algn="ctr"/>
            <a:endParaRPr sz="1400" dirty="0">
              <a:sym typeface="Calibri"/>
            </a:endParaRPr>
          </a:p>
          <a:p>
            <a:pPr marL="215900" marR="0" lvl="0" indent="-215900" algn="l" rtl="0">
              <a:spcBef>
                <a:spcPts val="0"/>
              </a:spcBef>
              <a:spcAft>
                <a:spcPts val="0"/>
              </a:spcAft>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Surinvestissement</a:t>
            </a:r>
          </a:p>
          <a:p>
            <a:pPr marR="0" lvl="0" algn="l" rtl="0">
              <a:spcBef>
                <a:spcPts val="0"/>
              </a:spcBef>
              <a:spcAft>
                <a:spcPts val="0"/>
              </a:spcAft>
              <a:buClr>
                <a:schemeClr val="dk1"/>
              </a:buClr>
              <a:buSzPts val="1400"/>
            </a:pPr>
            <a:endParaRPr lang="fr-FR" sz="1400" dirty="0">
              <a:latin typeface="Brandon Grotesque Regular" panose="020B0503020203060202" pitchFamily="34" charset="0"/>
            </a:endParaRPr>
          </a:p>
          <a:p>
            <a:pPr marL="215900" marR="0" lvl="0" indent="-215900" algn="l" rtl="0">
              <a:spcBef>
                <a:spcPts val="0"/>
              </a:spcBef>
              <a:spcAft>
                <a:spcPts val="0"/>
              </a:spcAft>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Manque d’éducation</a:t>
            </a:r>
            <a:endParaRPr lang="fr-FR" sz="1400" dirty="0">
              <a:latin typeface="Brandon Grotesque Regular" panose="020B0503020203060202" pitchFamily="34" charset="0"/>
            </a:endParaRPr>
          </a:p>
          <a:p>
            <a:pPr marL="215900" marR="0" lvl="0" indent="-215900" algn="l" rtl="0">
              <a:spcBef>
                <a:spcPts val="0"/>
              </a:spcBef>
              <a:spcAft>
                <a:spcPts val="0"/>
              </a:spcAft>
              <a:buClr>
                <a:schemeClr val="dk1"/>
              </a:buClr>
              <a:buSzPts val="1400"/>
              <a:buFont typeface="Arial"/>
              <a:buChar char="•"/>
            </a:pPr>
            <a:endParaRPr lang="fr-FR" sz="1400"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Investissement avec de la dette</a:t>
            </a:r>
            <a:endParaRPr lang="fr-FR" sz="1400" dirty="0">
              <a:latin typeface="Brandon Grotesque Regular" panose="020B0503020203060202" pitchFamily="34" charset="0"/>
            </a:endParaRPr>
          </a:p>
          <a:p>
            <a:pPr marL="215900" marR="0" lvl="0" indent="-215900" algn="l" rtl="0">
              <a:spcBef>
                <a:spcPts val="0"/>
              </a:spcBef>
              <a:spcAft>
                <a:spcPts val="0"/>
              </a:spcAft>
              <a:buClr>
                <a:schemeClr val="dk1"/>
              </a:buClr>
              <a:buSzPts val="1400"/>
              <a:buFont typeface="Arial"/>
              <a:buChar char="•"/>
            </a:pPr>
            <a:endParaRPr lang="fr-FR" sz="1400"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Trading ou Investissement ?</a:t>
            </a:r>
            <a:endParaRPr lang="fr-FR" sz="1400" dirty="0">
              <a:latin typeface="Brandon Grotesque Regular" panose="020B0503020203060202" pitchFamily="34" charset="0"/>
            </a:endParaRPr>
          </a:p>
          <a:p>
            <a:pPr marL="215900" marR="0" lvl="0" indent="-215900" algn="l" rtl="0">
              <a:spcBef>
                <a:spcPts val="0"/>
              </a:spcBef>
              <a:spcAft>
                <a:spcPts val="0"/>
              </a:spcAft>
              <a:buClr>
                <a:schemeClr val="dk1"/>
              </a:buClr>
              <a:buSzPts val="1400"/>
              <a:buFont typeface="Arial"/>
              <a:buChar char="•"/>
            </a:pPr>
            <a:endParaRPr lang="fr-FR" sz="1400"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Taxes</a:t>
            </a:r>
            <a:endParaRPr lang="fr-FR" sz="1400" dirty="0">
              <a:latin typeface="Brandon Grotesque Regular" panose="020B0503020203060202" pitchFamily="34" charset="0"/>
            </a:endParaRPr>
          </a:p>
          <a:p>
            <a:pPr marL="215900" marR="0" lvl="0" indent="-215900" algn="l" rtl="0">
              <a:spcBef>
                <a:spcPts val="0"/>
              </a:spcBef>
              <a:spcAft>
                <a:spcPts val="0"/>
              </a:spcAft>
              <a:buClr>
                <a:schemeClr val="dk1"/>
              </a:buClr>
              <a:buSzPts val="1400"/>
              <a:buFont typeface="Arial"/>
              <a:buChar char="•"/>
            </a:pPr>
            <a:endParaRPr lang="fr-FR" sz="1400"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Temporalités</a:t>
            </a:r>
            <a:endParaRPr lang="fr-FR" sz="1400" dirty="0">
              <a:latin typeface="Brandon Grotesque Regular" panose="020B0503020203060202" pitchFamily="34" charset="0"/>
            </a:endParaRPr>
          </a:p>
          <a:p>
            <a:pPr marL="215900" marR="0" lvl="0" indent="-215900" algn="l" rtl="0">
              <a:spcBef>
                <a:spcPts val="0"/>
              </a:spcBef>
              <a:spcAft>
                <a:spcPts val="0"/>
              </a:spcAft>
              <a:buClr>
                <a:schemeClr val="dk1"/>
              </a:buClr>
              <a:buSzPts val="1400"/>
              <a:buFont typeface="Arial"/>
              <a:buChar char="•"/>
            </a:pPr>
            <a:endParaRPr lang="fr-FR" sz="1400"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Fraude et arnaque financière</a:t>
            </a:r>
            <a:endParaRPr lang="fr-FR" sz="1400" dirty="0">
              <a:latin typeface="Brandon Grotesque Regular" panose="020B0503020203060202" pitchFamily="34" charset="0"/>
            </a:endParaRPr>
          </a:p>
        </p:txBody>
      </p:sp>
      <p:cxnSp>
        <p:nvCxnSpPr>
          <p:cNvPr id="139" name="Google Shape;139;p26"/>
          <p:cNvCxnSpPr>
            <a:cxnSpLocks/>
          </p:cNvCxnSpPr>
          <p:nvPr>
            <p:custDataLst>
              <p:tags r:id="rId3"/>
            </p:custDataLst>
          </p:nvPr>
        </p:nvCxnSpPr>
        <p:spPr>
          <a:xfrm flipH="1">
            <a:off x="8770039" y="166486"/>
            <a:ext cx="1" cy="3343332"/>
          </a:xfrm>
          <a:prstGeom prst="straightConnector1">
            <a:avLst/>
          </a:prstGeom>
          <a:noFill/>
          <a:ln w="19050" cap="flat" cmpd="sng">
            <a:solidFill>
              <a:schemeClr val="dk1"/>
            </a:solidFill>
            <a:prstDash val="solid"/>
            <a:miter lim="800000"/>
            <a:headEnd type="none" w="sm" len="sm"/>
            <a:tailEnd type="none" w="sm" len="sm"/>
          </a:ln>
        </p:spPr>
      </p:cxnSp>
      <p:sp>
        <p:nvSpPr>
          <p:cNvPr id="140" name="Google Shape;140;p26"/>
          <p:cNvSpPr txBox="1"/>
          <p:nvPr>
            <p:custDataLst>
              <p:tags r:id="rId4"/>
            </p:custDataLst>
          </p:nvPr>
        </p:nvSpPr>
        <p:spPr>
          <a:xfrm>
            <a:off x="443215" y="136524"/>
            <a:ext cx="2978753" cy="46166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nSpc>
                <a:spcPct val="90000"/>
              </a:lnSpc>
              <a:spcBef>
                <a:spcPts val="0"/>
              </a:spcBef>
              <a:spcAft>
                <a:spcPts val="0"/>
              </a:spcAft>
              <a:buClr>
                <a:schemeClr val="dk1"/>
              </a:buClr>
              <a:buSzPts val="1800"/>
              <a:buFont typeface="Calibri"/>
              <a:buNone/>
              <a:defRPr sz="2000" b="0" i="0" u="sng" strike="noStrike" cap="none">
                <a:solidFill>
                  <a:schemeClr val="dk1"/>
                </a:solidFill>
                <a:latin typeface="Brandon Grotesque Medium" panose="020B0603020203060202" pitchFamily="34" charset="0"/>
                <a:ea typeface="Calibri"/>
                <a:cs typeface="Calibri"/>
                <a:sym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en-GB" sz="2000" u="sng" dirty="0" err="1">
                <a:solidFill>
                  <a:schemeClr val="dk1"/>
                </a:solidFill>
                <a:latin typeface="Brandon Grotesque Medium" panose="020B0603020203060202" pitchFamily="34" charset="0"/>
                <a:ea typeface="Calibri"/>
                <a:cs typeface="Calibri"/>
                <a:sym typeface="Calibri"/>
              </a:rPr>
              <a:t>Éléments</a:t>
            </a:r>
            <a:r>
              <a:rPr lang="en-GB" sz="2000" u="sng" dirty="0">
                <a:solidFill>
                  <a:schemeClr val="dk1"/>
                </a:solidFill>
                <a:latin typeface="Brandon Grotesque Medium" panose="020B0603020203060202" pitchFamily="34" charset="0"/>
                <a:ea typeface="Calibri"/>
                <a:cs typeface="Calibri"/>
                <a:sym typeface="Calibri"/>
              </a:rPr>
              <a:t> </a:t>
            </a:r>
            <a:r>
              <a:rPr lang="en-GB" sz="2000" u="sng" dirty="0" err="1">
                <a:solidFill>
                  <a:schemeClr val="dk1"/>
                </a:solidFill>
                <a:latin typeface="Brandon Grotesque Medium" panose="020B0603020203060202" pitchFamily="34" charset="0"/>
                <a:ea typeface="Calibri"/>
                <a:cs typeface="Calibri"/>
                <a:sym typeface="Calibri"/>
              </a:rPr>
              <a:t>d’introduction</a:t>
            </a:r>
            <a:endParaRPr lang="en-GB" sz="1200" u="sng" dirty="0">
              <a:latin typeface="Brandon Grotesque Medium" panose="020B0603020203060202" pitchFamily="34" charset="0"/>
            </a:endParaRPr>
          </a:p>
        </p:txBody>
      </p:sp>
      <p:sp>
        <p:nvSpPr>
          <p:cNvPr id="141" name="Google Shape;141;p26"/>
          <p:cNvSpPr txBox="1"/>
          <p:nvPr>
            <p:custDataLst>
              <p:tags r:id="rId5"/>
            </p:custDataLst>
          </p:nvPr>
        </p:nvSpPr>
        <p:spPr>
          <a:xfrm>
            <a:off x="9039680" y="271277"/>
            <a:ext cx="3109683" cy="3691757"/>
          </a:xfrm>
          <a:prstGeom prst="rect">
            <a:avLst/>
          </a:prstGeom>
          <a:noFill/>
          <a:ln>
            <a:noFill/>
          </a:ln>
        </p:spPr>
        <p:txBody>
          <a:bodyPr spcFirstLastPara="1" wrap="square" lIns="68575" tIns="34275" rIns="68575" bIns="34275" anchor="t" anchorCtr="0">
            <a:noAutofit/>
          </a:bodyPr>
          <a:lstStyle>
            <a:defPPr>
              <a:defRPr lang="en-US"/>
            </a:defPPr>
            <a:lvl1pPr marR="0" lvl="0" indent="0" algn="ctr" fontAlgn="auto">
              <a:lnSpc>
                <a:spcPct val="90000"/>
              </a:lnSpc>
              <a:spcBef>
                <a:spcPts val="1067"/>
              </a:spcBef>
              <a:spcAft>
                <a:spcPts val="0"/>
              </a:spcAft>
              <a:buClr>
                <a:prstClr val="black"/>
              </a:buClr>
              <a:buSzPts val="1400"/>
              <a:buFontTx/>
              <a:buNone/>
              <a:tabLst/>
              <a:defRPr kumimoji="0" sz="1600" b="1" i="0" u="sng" strike="noStrike" cap="none" spc="0" normalizeH="0" baseline="0">
                <a:ln>
                  <a:noFill/>
                </a:ln>
                <a:solidFill>
                  <a:prstClr val="black"/>
                </a:solidFill>
                <a:effectLst/>
                <a:uLnTx/>
                <a:uFillTx/>
                <a:latin typeface="Brandon Grotesque Regular" panose="020B0503020203060202" pitchFamily="34" charset="0"/>
                <a:cs typeface="Calibri"/>
              </a:defRPr>
            </a:lvl1pPr>
            <a:lvl2pPr marL="74295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r>
              <a:rPr lang="en" sz="1400" dirty="0">
                <a:sym typeface="Calibri"/>
              </a:rPr>
              <a:t>Technologi</a:t>
            </a:r>
            <a:r>
              <a:rPr lang="fr-FR" sz="1400" dirty="0">
                <a:sym typeface="Calibri"/>
              </a:rPr>
              <a:t>c</a:t>
            </a:r>
          </a:p>
          <a:p>
            <a:r>
              <a:rPr lang="en" sz="1400" dirty="0">
                <a:sym typeface="Calibri"/>
              </a:rPr>
              <a:t> </a:t>
            </a:r>
            <a:endParaRPr sz="1400" dirty="0">
              <a:sym typeface="Calibri"/>
            </a:endParaRPr>
          </a:p>
          <a:p>
            <a:pPr marL="215900" marR="0" lvl="0" indent="-215900" algn="l" rtl="0">
              <a:spcBef>
                <a:spcPts val="0"/>
              </a:spcBef>
              <a:spcAft>
                <a:spcPts val="0"/>
              </a:spcAft>
              <a:buClr>
                <a:schemeClr val="dk1"/>
              </a:buClr>
              <a:buSzPts val="1400"/>
              <a:buFont typeface="Arial"/>
              <a:buChar char="•"/>
            </a:pPr>
            <a:r>
              <a:rPr lang="fr-FR" sz="1400" b="0" u="none" dirty="0">
                <a:solidFill>
                  <a:schemeClr val="dk1"/>
                </a:solidFill>
                <a:latin typeface="Brandon Grotesque Regular" panose="020B0503020203060202" pitchFamily="34" charset="0"/>
                <a:ea typeface="Calibri"/>
                <a:cs typeface="Calibri"/>
                <a:sym typeface="Calibri"/>
              </a:rPr>
              <a:t>Perte d’une clé privée</a:t>
            </a:r>
          </a:p>
          <a:p>
            <a:pPr marL="215900" marR="0" lvl="0" indent="-215900" algn="l" rtl="0">
              <a:spcBef>
                <a:spcPts val="0"/>
              </a:spcBef>
              <a:spcAft>
                <a:spcPts val="0"/>
              </a:spcAft>
              <a:buClr>
                <a:schemeClr val="dk1"/>
              </a:buClr>
              <a:buSzPts val="1400"/>
              <a:buFont typeface="Arial"/>
              <a:buChar char="•"/>
            </a:pPr>
            <a:endParaRPr lang="fr-FR" sz="1400" b="0" u="none" dirty="0">
              <a:latin typeface="Brandon Grotesque Regular" panose="020B0503020203060202" pitchFamily="34" charset="0"/>
            </a:endParaRPr>
          </a:p>
          <a:p>
            <a:pPr marL="215900" marR="0" lvl="0" indent="-215900" algn="l" rtl="0">
              <a:spcBef>
                <a:spcPts val="0"/>
              </a:spcBef>
              <a:spcAft>
                <a:spcPts val="0"/>
              </a:spcAft>
              <a:buClr>
                <a:schemeClr val="dk1"/>
              </a:buClr>
              <a:buSzPts val="1400"/>
              <a:buFont typeface="Arial"/>
              <a:buChar char="•"/>
            </a:pPr>
            <a:r>
              <a:rPr lang="fr-FR" sz="1400" b="0" u="none" dirty="0">
                <a:solidFill>
                  <a:schemeClr val="dk1"/>
                </a:solidFill>
                <a:latin typeface="Brandon Grotesque Regular" panose="020B0503020203060202" pitchFamily="34" charset="0"/>
                <a:ea typeface="Calibri"/>
                <a:cs typeface="Calibri"/>
                <a:sym typeface="Calibri"/>
              </a:rPr>
              <a:t>Garde par un tiers</a:t>
            </a:r>
          </a:p>
          <a:p>
            <a:pPr marR="0" lvl="0" algn="l" rtl="0">
              <a:spcBef>
                <a:spcPts val="0"/>
              </a:spcBef>
              <a:spcAft>
                <a:spcPts val="0"/>
              </a:spcAft>
              <a:buClr>
                <a:schemeClr val="dk1"/>
              </a:buClr>
              <a:buSzPts val="1400"/>
            </a:pPr>
            <a:endParaRPr lang="fr-FR" sz="1400" b="0" u="none"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Arial"/>
              <a:buChar char="•"/>
            </a:pPr>
            <a:r>
              <a:rPr lang="fr-FR" sz="1400" b="0" u="none" dirty="0">
                <a:solidFill>
                  <a:schemeClr val="dk1"/>
                </a:solidFill>
                <a:latin typeface="Brandon Grotesque Regular" panose="020B0503020203060202" pitchFamily="34" charset="0"/>
                <a:ea typeface="Calibri"/>
                <a:cs typeface="Calibri"/>
                <a:sym typeface="Calibri"/>
              </a:rPr>
              <a:t>Manque de confidentialité</a:t>
            </a:r>
            <a:endParaRPr lang="fr-FR" sz="1400" b="0" u="none" dirty="0">
              <a:latin typeface="Brandon Grotesque Regular" panose="020B0503020203060202" pitchFamily="34" charset="0"/>
            </a:endParaRPr>
          </a:p>
          <a:p>
            <a:pPr marL="215900" marR="0" lvl="0" indent="-215900" algn="l" rtl="0">
              <a:spcBef>
                <a:spcPts val="0"/>
              </a:spcBef>
              <a:spcAft>
                <a:spcPts val="0"/>
              </a:spcAft>
              <a:buClr>
                <a:schemeClr val="dk1"/>
              </a:buClr>
              <a:buSzPts val="1400"/>
              <a:buFont typeface="Arial"/>
              <a:buChar char="•"/>
            </a:pPr>
            <a:endParaRPr lang="fr-FR" sz="1400" b="0" u="none"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Arial"/>
              <a:buChar char="•"/>
            </a:pPr>
            <a:r>
              <a:rPr lang="fr-FR" sz="1400" b="0" u="none" dirty="0">
                <a:solidFill>
                  <a:schemeClr val="dk1"/>
                </a:solidFill>
                <a:latin typeface="Brandon Grotesque Regular" panose="020B0503020203060202" pitchFamily="34" charset="0"/>
                <a:ea typeface="Calibri"/>
                <a:cs typeface="Calibri"/>
                <a:sym typeface="Calibri"/>
              </a:rPr>
              <a:t>Sécurité en ligne</a:t>
            </a:r>
            <a:endParaRPr lang="fr-FR" sz="1400" b="0" u="none" dirty="0">
              <a:latin typeface="Brandon Grotesque Regular" panose="020B0503020203060202" pitchFamily="34" charset="0"/>
            </a:endParaRPr>
          </a:p>
          <a:p>
            <a:pPr marL="215900" marR="0" lvl="0" indent="-215900" algn="l" rtl="0">
              <a:spcBef>
                <a:spcPts val="0"/>
              </a:spcBef>
              <a:spcAft>
                <a:spcPts val="0"/>
              </a:spcAft>
              <a:buClr>
                <a:schemeClr val="dk1"/>
              </a:buClr>
              <a:buSzPts val="1400"/>
              <a:buFont typeface="Arial"/>
              <a:buChar char="•"/>
            </a:pPr>
            <a:endParaRPr lang="fr-FR" sz="1400" b="0" u="none"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Arial"/>
              <a:buChar char="•"/>
            </a:pPr>
            <a:r>
              <a:rPr lang="fr-FR" sz="1400" b="0" u="none" dirty="0">
                <a:solidFill>
                  <a:schemeClr val="dk1"/>
                </a:solidFill>
                <a:latin typeface="Brandon Grotesque Regular" panose="020B0503020203060202" pitchFamily="34" charset="0"/>
                <a:ea typeface="Calibri"/>
                <a:cs typeface="Calibri"/>
                <a:sym typeface="Calibri"/>
              </a:rPr>
              <a:t>Mauvaise manipulation</a:t>
            </a:r>
            <a:endParaRPr lang="fr-FR" sz="1400" b="0" u="none" dirty="0">
              <a:latin typeface="Brandon Grotesque Regular" panose="020B0503020203060202" pitchFamily="34" charset="0"/>
            </a:endParaRPr>
          </a:p>
          <a:p>
            <a:pPr marL="215900" marR="0" lvl="0" indent="-215900" algn="l" rtl="0">
              <a:spcBef>
                <a:spcPts val="0"/>
              </a:spcBef>
              <a:spcAft>
                <a:spcPts val="0"/>
              </a:spcAft>
              <a:buClr>
                <a:schemeClr val="dk1"/>
              </a:buClr>
              <a:buSzPts val="1400"/>
              <a:buFont typeface="Arial"/>
              <a:buChar char="•"/>
            </a:pPr>
            <a:endParaRPr lang="fr-FR" sz="1400" b="0" u="none"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Arial"/>
              <a:buChar char="•"/>
            </a:pPr>
            <a:r>
              <a:rPr lang="fr-FR" sz="1400" b="0" u="none" dirty="0">
                <a:solidFill>
                  <a:schemeClr val="dk1"/>
                </a:solidFill>
                <a:latin typeface="Brandon Grotesque Regular" panose="020B0503020203060202" pitchFamily="34" charset="0"/>
                <a:ea typeface="Calibri"/>
                <a:cs typeface="Calibri"/>
                <a:sym typeface="Calibri"/>
              </a:rPr>
              <a:t>Problème d’ordinateur</a:t>
            </a:r>
          </a:p>
          <a:p>
            <a:pPr marL="215900" marR="0" lvl="0" indent="-196850" algn="l" rtl="0">
              <a:spcBef>
                <a:spcPts val="0"/>
              </a:spcBef>
              <a:spcAft>
                <a:spcPts val="0"/>
              </a:spcAft>
              <a:buClr>
                <a:schemeClr val="dk1"/>
              </a:buClr>
              <a:buSzPts val="1100"/>
              <a:buFont typeface="Calibri"/>
              <a:buChar char="•"/>
            </a:pPr>
            <a:endParaRPr lang="fr-FR" sz="1400" b="0" u="none" dirty="0">
              <a:solidFill>
                <a:schemeClr val="dk1"/>
              </a:solidFill>
              <a:latin typeface="Brandon Grotesque Regular" panose="020B0503020203060202" pitchFamily="34" charset="0"/>
              <a:ea typeface="Calibri"/>
              <a:cs typeface="Calibri"/>
              <a:sym typeface="Calibri"/>
            </a:endParaRPr>
          </a:p>
          <a:p>
            <a:pPr marL="215900" marR="0" lvl="0" indent="-196850" algn="l" rtl="0">
              <a:spcBef>
                <a:spcPts val="0"/>
              </a:spcBef>
              <a:spcAft>
                <a:spcPts val="0"/>
              </a:spcAft>
              <a:buClr>
                <a:schemeClr val="dk1"/>
              </a:buClr>
              <a:buSzPts val="1100"/>
              <a:buFont typeface="Calibri"/>
              <a:buChar char="•"/>
            </a:pPr>
            <a:r>
              <a:rPr lang="fr-FR" sz="1400" b="0" u="none" dirty="0">
                <a:solidFill>
                  <a:schemeClr val="dk1"/>
                </a:solidFill>
                <a:latin typeface="Brandon Grotesque Regular" panose="020B0503020203060202" pitchFamily="34" charset="0"/>
                <a:ea typeface="Calibri"/>
                <a:cs typeface="Calibri"/>
                <a:sym typeface="Calibri"/>
              </a:rPr>
              <a:t>Perte de BTC suite à un hack</a:t>
            </a:r>
          </a:p>
        </p:txBody>
      </p:sp>
      <p:pic>
        <p:nvPicPr>
          <p:cNvPr id="142" name="Google Shape;142;p26"/>
          <p:cNvPicPr preferRelativeResize="0"/>
          <p:nvPr>
            <p:custDataLst>
              <p:tags r:id="rId6"/>
            </p:custDataLst>
          </p:nvPr>
        </p:nvPicPr>
        <p:blipFill rotWithShape="1">
          <a:blip r:embed="rId18">
            <a:alphaModFix/>
          </a:blip>
          <a:srcRect/>
          <a:stretch/>
        </p:blipFill>
        <p:spPr>
          <a:xfrm>
            <a:off x="3485820" y="4316278"/>
            <a:ext cx="2105590" cy="1326435"/>
          </a:xfrm>
          <a:prstGeom prst="rect">
            <a:avLst/>
          </a:prstGeom>
          <a:ln w="12700"/>
        </p:spPr>
        <p:style>
          <a:lnRef idx="2">
            <a:schemeClr val="dk1"/>
          </a:lnRef>
          <a:fillRef idx="1">
            <a:schemeClr val="lt1"/>
          </a:fillRef>
          <a:effectRef idx="0">
            <a:schemeClr val="dk1"/>
          </a:effectRef>
          <a:fontRef idx="minor">
            <a:schemeClr val="dk1"/>
          </a:fontRef>
        </p:style>
      </p:pic>
      <p:pic>
        <p:nvPicPr>
          <p:cNvPr id="143" name="Google Shape;143;p26"/>
          <p:cNvPicPr preferRelativeResize="0"/>
          <p:nvPr>
            <p:custDataLst>
              <p:tags r:id="rId7"/>
            </p:custDataLst>
          </p:nvPr>
        </p:nvPicPr>
        <p:blipFill rotWithShape="1">
          <a:blip r:embed="rId19">
            <a:alphaModFix/>
          </a:blip>
          <a:srcRect/>
          <a:stretch/>
        </p:blipFill>
        <p:spPr>
          <a:xfrm>
            <a:off x="483524" y="2391951"/>
            <a:ext cx="2370733" cy="1590881"/>
          </a:xfrm>
          <a:prstGeom prst="rect">
            <a:avLst/>
          </a:prstGeom>
          <a:ln w="12700"/>
        </p:spPr>
        <p:style>
          <a:lnRef idx="2">
            <a:schemeClr val="dk1"/>
          </a:lnRef>
          <a:fillRef idx="1">
            <a:schemeClr val="lt1"/>
          </a:fillRef>
          <a:effectRef idx="0">
            <a:schemeClr val="dk1"/>
          </a:effectRef>
          <a:fontRef idx="minor">
            <a:schemeClr val="dk1"/>
          </a:fontRef>
        </p:style>
      </p:pic>
      <p:pic>
        <p:nvPicPr>
          <p:cNvPr id="144" name="Google Shape;144;p26" descr="Image result for pc crashing">
            <a:hlinkClick r:id="rId20"/>
          </p:cNvPr>
          <p:cNvPicPr preferRelativeResize="0"/>
          <p:nvPr>
            <p:custDataLst>
              <p:tags r:id="rId8"/>
            </p:custDataLst>
          </p:nvPr>
        </p:nvPicPr>
        <p:blipFill rotWithShape="1">
          <a:blip r:embed="rId21">
            <a:alphaModFix/>
          </a:blip>
          <a:srcRect/>
          <a:stretch/>
        </p:blipFill>
        <p:spPr>
          <a:xfrm>
            <a:off x="443215" y="4466049"/>
            <a:ext cx="2878400" cy="1187645"/>
          </a:xfrm>
          <a:prstGeom prst="rect">
            <a:avLst/>
          </a:prstGeom>
          <a:ln w="12700"/>
        </p:spPr>
        <p:style>
          <a:lnRef idx="2">
            <a:schemeClr val="dk1"/>
          </a:lnRef>
          <a:fillRef idx="1">
            <a:schemeClr val="lt1"/>
          </a:fillRef>
          <a:effectRef idx="0">
            <a:schemeClr val="dk1"/>
          </a:effectRef>
          <a:fontRef idx="minor">
            <a:schemeClr val="dk1"/>
          </a:fontRef>
        </p:style>
      </p:pic>
      <p:pic>
        <p:nvPicPr>
          <p:cNvPr id="145" name="Google Shape;145;p26"/>
          <p:cNvPicPr preferRelativeResize="0"/>
          <p:nvPr>
            <p:custDataLst>
              <p:tags r:id="rId9"/>
            </p:custDataLst>
          </p:nvPr>
        </p:nvPicPr>
        <p:blipFill>
          <a:blip r:embed="rId22">
            <a:alphaModFix/>
          </a:blip>
          <a:stretch>
            <a:fillRect/>
          </a:stretch>
        </p:blipFill>
        <p:spPr>
          <a:xfrm>
            <a:off x="3018477" y="2391952"/>
            <a:ext cx="2572922" cy="1571082"/>
          </a:xfrm>
          <a:prstGeom prst="rect">
            <a:avLst/>
          </a:prstGeom>
          <a:ln w="12700"/>
        </p:spPr>
        <p:style>
          <a:lnRef idx="2">
            <a:schemeClr val="dk1"/>
          </a:lnRef>
          <a:fillRef idx="1">
            <a:schemeClr val="lt1"/>
          </a:fillRef>
          <a:effectRef idx="0">
            <a:schemeClr val="dk1"/>
          </a:effectRef>
          <a:fontRef idx="minor">
            <a:schemeClr val="dk1"/>
          </a:fontRef>
        </p:style>
      </p:pic>
      <p:sp>
        <p:nvSpPr>
          <p:cNvPr id="3" name="Date Placeholder 2"/>
          <p:cNvSpPr>
            <a:spLocks noGrp="1"/>
          </p:cNvSpPr>
          <p:nvPr>
            <p:ph type="dt" idx="10"/>
            <p:custDataLst>
              <p:tags r:id="rId10"/>
            </p:custDataLst>
          </p:nvPr>
        </p:nvSpPr>
        <p:spPr/>
        <p:txBody>
          <a:bodyPr/>
          <a:lstStyle/>
          <a:p>
            <a:fld id="{1996D842-832C-4451-857D-D21B5C86A6D1}" type="datetime1">
              <a:rPr lang="en-US" smtClean="0"/>
              <a:t>8/14/2020</a:t>
            </a:fld>
            <a:endParaRPr lang="en-US"/>
          </a:p>
        </p:txBody>
      </p:sp>
      <p:sp>
        <p:nvSpPr>
          <p:cNvPr id="2" name="Espace réservé du pied de page 1">
            <a:extLst>
              <a:ext uri="{FF2B5EF4-FFF2-40B4-BE49-F238E27FC236}">
                <a16:creationId xmlns:a16="http://schemas.microsoft.com/office/drawing/2014/main" id="{005FD677-440E-49FB-A366-56E8C1E23413}"/>
              </a:ext>
            </a:extLst>
          </p:cNvPr>
          <p:cNvSpPr>
            <a:spLocks noGrp="1"/>
          </p:cNvSpPr>
          <p:nvPr>
            <p:ph type="ftr" idx="11"/>
            <p:custDataLst>
              <p:tags r:id="rId11"/>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23">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
        <p:nvSpPr>
          <p:cNvPr id="4" name="Slide Number Placeholder 3"/>
          <p:cNvSpPr>
            <a:spLocks noGrp="1"/>
          </p:cNvSpPr>
          <p:nvPr>
            <p:ph type="sldNum" idx="12"/>
            <p:custDataLst>
              <p:tags r:id="rId12"/>
            </p:custDataLst>
          </p:nvPr>
        </p:nvSpPr>
        <p:spPr>
          <a:xfrm>
            <a:off x="10686472" y="6356351"/>
            <a:ext cx="667327" cy="365125"/>
          </a:xfrm>
        </p:spPr>
        <p:txBody>
          <a:bodyPr/>
          <a:lstStyle/>
          <a:p>
            <a:fld id="{00000000-1234-1234-1234-123412341234}" type="slidenum">
              <a:rPr lang="en" smtClean="0"/>
              <a:pPr/>
              <a:t>2</a:t>
            </a:fld>
            <a:endParaRPr lang="en" dirty="0"/>
          </a:p>
        </p:txBody>
      </p:sp>
      <p:sp>
        <p:nvSpPr>
          <p:cNvPr id="6" name="TextBox 5">
            <a:extLst>
              <a:ext uri="{FF2B5EF4-FFF2-40B4-BE49-F238E27FC236}">
                <a16:creationId xmlns:a16="http://schemas.microsoft.com/office/drawing/2014/main" id="{B6FEDD20-9E7D-40B1-ABAE-C3214190695C}"/>
              </a:ext>
            </a:extLst>
          </p:cNvPr>
          <p:cNvSpPr txBox="1"/>
          <p:nvPr>
            <p:custDataLst>
              <p:tags r:id="rId13"/>
            </p:custDataLst>
          </p:nvPr>
        </p:nvSpPr>
        <p:spPr>
          <a:xfrm>
            <a:off x="425028" y="701142"/>
            <a:ext cx="4858458" cy="1514995"/>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Tx/>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L="74295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algn="l"/>
            <a:r>
              <a:rPr lang="en-US" sz="1400" dirty="0"/>
              <a:t>Il </a:t>
            </a:r>
            <a:r>
              <a:rPr lang="en-US" sz="1400" dirty="0" err="1"/>
              <a:t>est</a:t>
            </a:r>
            <a:r>
              <a:rPr lang="en-US" sz="1400" dirty="0"/>
              <a:t> facile de se </a:t>
            </a:r>
            <a:r>
              <a:rPr lang="en-US" sz="1400" dirty="0" err="1"/>
              <a:t>tromper</a:t>
            </a:r>
            <a:r>
              <a:rPr lang="en-US" sz="1400" dirty="0"/>
              <a:t> dans </a:t>
            </a:r>
            <a:r>
              <a:rPr lang="en-US" sz="1400" dirty="0" err="1"/>
              <a:t>l’industrie</a:t>
            </a:r>
            <a:r>
              <a:rPr lang="en-US" sz="1400" dirty="0"/>
              <a:t> du Bitcoin.</a:t>
            </a:r>
          </a:p>
          <a:p>
            <a:pPr algn="l"/>
            <a:r>
              <a:rPr lang="en-US" sz="1400" dirty="0" err="1"/>
              <a:t>Chaque</a:t>
            </a:r>
            <a:r>
              <a:rPr lang="en-US" sz="1400" dirty="0"/>
              <a:t> </a:t>
            </a:r>
            <a:r>
              <a:rPr lang="en-US" sz="1400" dirty="0" err="1"/>
              <a:t>erreur</a:t>
            </a:r>
            <a:r>
              <a:rPr lang="en-US" sz="1400" dirty="0"/>
              <a:t> </a:t>
            </a:r>
            <a:r>
              <a:rPr lang="en-US" sz="1400" dirty="0" err="1"/>
              <a:t>peut</a:t>
            </a:r>
            <a:r>
              <a:rPr lang="en-US" sz="1400" dirty="0"/>
              <a:t> </a:t>
            </a:r>
            <a:r>
              <a:rPr lang="en-US" sz="1400" dirty="0" err="1"/>
              <a:t>coûter</a:t>
            </a:r>
            <a:r>
              <a:rPr lang="en-US" sz="1400" dirty="0"/>
              <a:t> </a:t>
            </a:r>
            <a:r>
              <a:rPr lang="en-US" sz="1400" dirty="0" err="1"/>
              <a:t>très</a:t>
            </a:r>
            <a:r>
              <a:rPr lang="en-US" sz="1400" dirty="0"/>
              <a:t> </a:t>
            </a:r>
            <a:r>
              <a:rPr lang="en-US" sz="1400" dirty="0" err="1"/>
              <a:t>cher</a:t>
            </a:r>
            <a:r>
              <a:rPr lang="en-US" sz="1400" dirty="0"/>
              <a:t>, </a:t>
            </a:r>
            <a:r>
              <a:rPr lang="en-US" sz="1400" dirty="0" err="1"/>
              <a:t>alors</a:t>
            </a:r>
            <a:r>
              <a:rPr lang="en-US" sz="1400" dirty="0"/>
              <a:t> </a:t>
            </a:r>
            <a:r>
              <a:rPr lang="en-US" sz="1400" dirty="0" err="1"/>
              <a:t>voici</a:t>
            </a:r>
            <a:r>
              <a:rPr lang="en-US" sz="1400" dirty="0"/>
              <a:t> des </a:t>
            </a:r>
            <a:r>
              <a:rPr lang="en-US" sz="1400" dirty="0" err="1"/>
              <a:t>conseils</a:t>
            </a:r>
            <a:r>
              <a:rPr lang="en-US" sz="1400" dirty="0"/>
              <a:t> </a:t>
            </a:r>
            <a:r>
              <a:rPr lang="en-US" sz="1400" dirty="0" err="1"/>
              <a:t>précieux</a:t>
            </a:r>
            <a:r>
              <a:rPr lang="en-US" sz="1400" dirty="0"/>
              <a:t> </a:t>
            </a:r>
            <a:r>
              <a:rPr lang="en-US" sz="1400" dirty="0" err="1"/>
              <a:t>issus</a:t>
            </a:r>
            <a:r>
              <a:rPr lang="en-US" sz="1400" dirty="0"/>
              <a:t> de </a:t>
            </a:r>
            <a:r>
              <a:rPr lang="en-US" sz="1400" dirty="0" err="1"/>
              <a:t>mes</a:t>
            </a:r>
            <a:r>
              <a:rPr lang="en-US" sz="1400" dirty="0"/>
              <a:t> </a:t>
            </a:r>
            <a:r>
              <a:rPr lang="en-US" sz="1400" dirty="0" err="1"/>
              <a:t>erreurs</a:t>
            </a:r>
            <a:r>
              <a:rPr lang="en-US" sz="1400" dirty="0"/>
              <a:t> </a:t>
            </a:r>
            <a:r>
              <a:rPr lang="en-US" sz="1400" dirty="0" err="1"/>
              <a:t>passées</a:t>
            </a:r>
            <a:r>
              <a:rPr lang="en-US" sz="1400" dirty="0"/>
              <a:t> !</a:t>
            </a:r>
          </a:p>
          <a:p>
            <a:pPr algn="l"/>
            <a:r>
              <a:rPr lang="en-US" sz="1400" dirty="0" err="1"/>
              <a:t>Certaines</a:t>
            </a:r>
            <a:r>
              <a:rPr lang="en-US" sz="1400" dirty="0"/>
              <a:t> que </a:t>
            </a:r>
            <a:r>
              <a:rPr lang="en-US" sz="1400" dirty="0" err="1"/>
              <a:t>j’ai</a:t>
            </a:r>
            <a:r>
              <a:rPr lang="en-US" sz="1400" dirty="0"/>
              <a:t> </a:t>
            </a:r>
            <a:r>
              <a:rPr lang="en-US" sz="1400" dirty="0" err="1"/>
              <a:t>faites</a:t>
            </a:r>
            <a:r>
              <a:rPr lang="en-US" sz="1400" dirty="0"/>
              <a:t>, </a:t>
            </a:r>
            <a:r>
              <a:rPr lang="en-US" sz="1400" dirty="0" err="1"/>
              <a:t>d’autres</a:t>
            </a:r>
            <a:r>
              <a:rPr lang="en-US" sz="1400" dirty="0"/>
              <a:t> que </a:t>
            </a:r>
            <a:r>
              <a:rPr lang="en-US" sz="1400" dirty="0" err="1"/>
              <a:t>j’ai</a:t>
            </a:r>
            <a:r>
              <a:rPr lang="en-US" sz="1400" dirty="0"/>
              <a:t> </a:t>
            </a:r>
            <a:r>
              <a:rPr lang="en-US" sz="1400" dirty="0" err="1"/>
              <a:t>vues</a:t>
            </a:r>
            <a:r>
              <a:rPr lang="en-US" sz="1400" dirty="0"/>
              <a:t> , </a:t>
            </a:r>
            <a:r>
              <a:rPr lang="en-US" sz="1400" dirty="0" err="1"/>
              <a:t>toutes</a:t>
            </a:r>
            <a:r>
              <a:rPr lang="en-US" sz="1400" dirty="0"/>
              <a:t> </a:t>
            </a:r>
            <a:r>
              <a:rPr lang="en-US" sz="1400" dirty="0" err="1"/>
              <a:t>bonnes</a:t>
            </a:r>
            <a:r>
              <a:rPr lang="en-US" sz="1400" dirty="0"/>
              <a:t> à entendre.</a:t>
            </a:r>
          </a:p>
        </p:txBody>
      </p:sp>
      <p:cxnSp>
        <p:nvCxnSpPr>
          <p:cNvPr id="16" name="Google Shape;139;p26">
            <a:extLst>
              <a:ext uri="{FF2B5EF4-FFF2-40B4-BE49-F238E27FC236}">
                <a16:creationId xmlns:a16="http://schemas.microsoft.com/office/drawing/2014/main" id="{3C2D7CAF-B631-4CFA-9FE8-3B568867A0B9}"/>
              </a:ext>
            </a:extLst>
          </p:cNvPr>
          <p:cNvCxnSpPr>
            <a:cxnSpLocks/>
          </p:cNvCxnSpPr>
          <p:nvPr>
            <p:custDataLst>
              <p:tags r:id="rId14"/>
            </p:custDataLst>
          </p:nvPr>
        </p:nvCxnSpPr>
        <p:spPr>
          <a:xfrm>
            <a:off x="5981781" y="722616"/>
            <a:ext cx="5457749" cy="0"/>
          </a:xfrm>
          <a:prstGeom prst="straightConnector1">
            <a:avLst/>
          </a:prstGeom>
          <a:noFill/>
          <a:ln w="19050" cap="flat" cmpd="sng">
            <a:solidFill>
              <a:schemeClr val="dk1"/>
            </a:solidFill>
            <a:prstDash val="solid"/>
            <a:miter lim="800000"/>
            <a:headEnd type="none" w="sm" len="sm"/>
            <a:tailEnd type="none" w="sm" len="sm"/>
          </a:ln>
        </p:spPr>
      </p:cxnSp>
      <p:sp>
        <p:nvSpPr>
          <p:cNvPr id="20" name="Rectangle 19">
            <a:extLst>
              <a:ext uri="{FF2B5EF4-FFF2-40B4-BE49-F238E27FC236}">
                <a16:creationId xmlns:a16="http://schemas.microsoft.com/office/drawing/2014/main" id="{6FB3B903-E899-450C-A5B4-CF2B4AB38F25}"/>
              </a:ext>
            </a:extLst>
          </p:cNvPr>
          <p:cNvSpPr/>
          <p:nvPr>
            <p:custDataLst>
              <p:tags r:id="rId15"/>
            </p:custDataLst>
          </p:nvPr>
        </p:nvSpPr>
        <p:spPr>
          <a:xfrm>
            <a:off x="5811736" y="3642292"/>
            <a:ext cx="6186249" cy="2008212"/>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Bicoin</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est</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pour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tous</a:t>
            </a:r>
            <a:endPar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Indépendamment</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du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niveau</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d’éducation</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 tout le monde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peut</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comprendre</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et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utiliser</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bitcoin.</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endParaRPr>
          </a:p>
          <a:p>
            <a:pPr marL="742950" lvl="1" indent="-285750">
              <a:buClr>
                <a:srgbClr val="000000"/>
              </a:buClr>
              <a:buSzPts val="1400"/>
              <a:buFont typeface="Wingdings" panose="05000000000000000000" pitchFamily="2" charset="2"/>
              <a:buChar char="Ø"/>
              <a:defRPr/>
            </a:pPr>
            <a:r>
              <a:rPr lang="en-US" sz="1400" dirty="0">
                <a:solidFill>
                  <a:prstClr val="black"/>
                </a:solidFill>
                <a:latin typeface="Brandon Grotesque Regular" panose="020B0503020203060202" pitchFamily="34" charset="0"/>
                <a:cs typeface="Calibri"/>
              </a:rPr>
              <a:t>Pas </a:t>
            </a:r>
            <a:r>
              <a:rPr lang="en-US" sz="1400" dirty="0" err="1">
                <a:solidFill>
                  <a:prstClr val="black"/>
                </a:solidFill>
                <a:latin typeface="Brandon Grotesque Regular" panose="020B0503020203060202" pitchFamily="34" charset="0"/>
                <a:cs typeface="Calibri"/>
              </a:rPr>
              <a:t>besoin</a:t>
            </a:r>
            <a:r>
              <a:rPr lang="en-US" sz="1400" dirty="0">
                <a:solidFill>
                  <a:prstClr val="black"/>
                </a:solidFill>
                <a:latin typeface="Brandon Grotesque Regular" panose="020B0503020203060202" pitchFamily="34" charset="0"/>
                <a:cs typeface="Calibri"/>
              </a:rPr>
              <a:t> </a:t>
            </a:r>
            <a:r>
              <a:rPr lang="en-US" sz="1400" dirty="0" err="1">
                <a:solidFill>
                  <a:prstClr val="black"/>
                </a:solidFill>
                <a:latin typeface="Brandon Grotesque Regular" panose="020B0503020203060202" pitchFamily="34" charset="0"/>
                <a:cs typeface="Calibri"/>
              </a:rPr>
              <a:t>d’avoir</a:t>
            </a:r>
            <a:r>
              <a:rPr lang="en-US" sz="1400" dirty="0">
                <a:solidFill>
                  <a:prstClr val="black"/>
                </a:solidFill>
                <a:latin typeface="Brandon Grotesque Regular" panose="020B0503020203060202" pitchFamily="34" charset="0"/>
                <a:cs typeface="Calibri"/>
              </a:rPr>
              <a:t> des </a:t>
            </a:r>
            <a:r>
              <a:rPr lang="en-US" sz="1400" dirty="0" err="1">
                <a:solidFill>
                  <a:prstClr val="black"/>
                </a:solidFill>
                <a:latin typeface="Brandon Grotesque Regular" panose="020B0503020203060202" pitchFamily="34" charset="0"/>
                <a:cs typeface="Calibri"/>
              </a:rPr>
              <a:t>antécédents</a:t>
            </a:r>
            <a:r>
              <a:rPr lang="en-US" sz="1400" dirty="0">
                <a:solidFill>
                  <a:prstClr val="black"/>
                </a:solidFill>
                <a:latin typeface="Brandon Grotesque Regular" panose="020B0503020203060202" pitchFamily="34" charset="0"/>
                <a:cs typeface="Calibri"/>
              </a:rPr>
              <a:t> </a:t>
            </a:r>
            <a:r>
              <a:rPr lang="en-US" sz="1400" dirty="0" err="1">
                <a:solidFill>
                  <a:prstClr val="black"/>
                </a:solidFill>
                <a:latin typeface="Brandon Grotesque Regular" panose="020B0503020203060202" pitchFamily="34" charset="0"/>
                <a:cs typeface="Calibri"/>
              </a:rPr>
              <a:t>en</a:t>
            </a:r>
            <a:r>
              <a:rPr lang="en-US" sz="1400" dirty="0">
                <a:solidFill>
                  <a:prstClr val="black"/>
                </a:solidFill>
                <a:latin typeface="Brandon Grotesque Regular" panose="020B0503020203060202" pitchFamily="34" charset="0"/>
                <a:cs typeface="Calibri"/>
              </a:rPr>
              <a:t> finance.</a:t>
            </a:r>
          </a:p>
          <a:p>
            <a:pPr marL="742950" lvl="1" indent="-285750">
              <a:buClr>
                <a:srgbClr val="000000"/>
              </a:buClr>
              <a:buSzPts val="1400"/>
              <a:buFont typeface="Wingdings" panose="05000000000000000000" pitchFamily="2" charset="2"/>
              <a:buChar char="Ø"/>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Pas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besoin</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de savoir coder.</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sz="1400" dirty="0">
              <a:solidFill>
                <a:prstClr val="black"/>
              </a:solidFill>
              <a:latin typeface="Brandon Grotesque Regular" panose="020B0503020203060202" pitchFamily="34" charset="0"/>
              <a:cs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sz="1400" dirty="0" err="1">
                <a:solidFill>
                  <a:prstClr val="black"/>
                </a:solidFill>
                <a:latin typeface="Brandon Grotesque Regular" panose="020B0503020203060202" pitchFamily="34" charset="0"/>
                <a:cs typeface="Calibri"/>
              </a:rPr>
              <a:t>Vous</a:t>
            </a:r>
            <a:r>
              <a:rPr lang="en-US" sz="1400" dirty="0">
                <a:solidFill>
                  <a:prstClr val="black"/>
                </a:solidFill>
                <a:latin typeface="Brandon Grotesque Regular" panose="020B0503020203060202" pitchFamily="34" charset="0"/>
                <a:cs typeface="Calibri"/>
              </a:rPr>
              <a:t> </a:t>
            </a:r>
            <a:r>
              <a:rPr lang="en-US" sz="1400" dirty="0" err="1">
                <a:solidFill>
                  <a:prstClr val="black"/>
                </a:solidFill>
                <a:latin typeface="Brandon Grotesque Regular" panose="020B0503020203060202" pitchFamily="34" charset="0"/>
                <a:cs typeface="Calibri"/>
              </a:rPr>
              <a:t>pouvez</a:t>
            </a:r>
            <a:r>
              <a:rPr lang="en-US" sz="1400" dirty="0">
                <a:solidFill>
                  <a:prstClr val="black"/>
                </a:solidFill>
                <a:latin typeface="Brandon Grotesque Regular" panose="020B0503020203060202" pitchFamily="34" charset="0"/>
                <a:cs typeface="Calibri"/>
              </a:rPr>
              <a:t> </a:t>
            </a:r>
            <a:r>
              <a:rPr lang="en-US" sz="1400" dirty="0" err="1">
                <a:solidFill>
                  <a:prstClr val="black"/>
                </a:solidFill>
                <a:latin typeface="Brandon Grotesque Regular" panose="020B0503020203060202" pitchFamily="34" charset="0"/>
                <a:cs typeface="Calibri"/>
              </a:rPr>
              <a:t>être</a:t>
            </a:r>
            <a:r>
              <a:rPr lang="en-US" sz="1400" dirty="0">
                <a:solidFill>
                  <a:prstClr val="black"/>
                </a:solidFill>
                <a:latin typeface="Brandon Grotesque Regular" panose="020B0503020203060202" pitchFamily="34" charset="0"/>
                <a:cs typeface="Calibri"/>
              </a:rPr>
              <a:t> </a:t>
            </a:r>
            <a:r>
              <a:rPr lang="en-US" sz="1400" dirty="0" err="1">
                <a:solidFill>
                  <a:prstClr val="black"/>
                </a:solidFill>
                <a:latin typeface="Brandon Grotesque Regular" panose="020B0503020203060202" pitchFamily="34" charset="0"/>
                <a:cs typeface="Calibri"/>
              </a:rPr>
              <a:t>comme</a:t>
            </a:r>
            <a:r>
              <a:rPr lang="en-US" sz="1400" dirty="0">
                <a:solidFill>
                  <a:prstClr val="black"/>
                </a:solidFill>
                <a:latin typeface="Brandon Grotesque Regular" panose="020B0503020203060202" pitchFamily="34" charset="0"/>
                <a:cs typeface="Calibri"/>
              </a:rPr>
              <a:t> 90% des gens et </a:t>
            </a:r>
            <a:r>
              <a:rPr lang="en-US" sz="1400" dirty="0" err="1">
                <a:solidFill>
                  <a:prstClr val="black"/>
                </a:solidFill>
                <a:latin typeface="Brandon Grotesque Regular" panose="020B0503020203060202" pitchFamily="34" charset="0"/>
                <a:cs typeface="Calibri"/>
              </a:rPr>
              <a:t>juste</a:t>
            </a:r>
            <a:r>
              <a:rPr lang="en-US" sz="1400" dirty="0">
                <a:solidFill>
                  <a:prstClr val="black"/>
                </a:solidFill>
                <a:latin typeface="Brandon Grotesque Regular" panose="020B0503020203060202" pitchFamily="34" charset="0"/>
                <a:cs typeface="Calibri"/>
              </a:rPr>
              <a:t> </a:t>
            </a:r>
            <a:r>
              <a:rPr lang="en-US" sz="1400" dirty="0" err="1">
                <a:solidFill>
                  <a:prstClr val="black"/>
                </a:solidFill>
                <a:latin typeface="Brandon Grotesque Regular" panose="020B0503020203060202" pitchFamily="34" charset="0"/>
                <a:cs typeface="Calibri"/>
              </a:rPr>
              <a:t>utiliser</a:t>
            </a:r>
            <a:r>
              <a:rPr lang="en-US" sz="1400" dirty="0">
                <a:solidFill>
                  <a:prstClr val="black"/>
                </a:solidFill>
                <a:latin typeface="Brandon Grotesque Regular" panose="020B0503020203060202" pitchFamily="34" charset="0"/>
                <a:cs typeface="Calibri"/>
              </a:rPr>
              <a:t> Bitcoin </a:t>
            </a:r>
            <a:r>
              <a:rPr lang="en-US" sz="1400" dirty="0" err="1">
                <a:solidFill>
                  <a:prstClr val="black"/>
                </a:solidFill>
                <a:latin typeface="Brandon Grotesque Regular" panose="020B0503020203060202" pitchFamily="34" charset="0"/>
                <a:cs typeface="Calibri"/>
              </a:rPr>
              <a:t>d’une</a:t>
            </a:r>
            <a:r>
              <a:rPr lang="en-US" sz="1400" dirty="0">
                <a:solidFill>
                  <a:prstClr val="black"/>
                </a:solidFill>
                <a:latin typeface="Brandon Grotesque Regular" panose="020B0503020203060202" pitchFamily="34" charset="0"/>
                <a:cs typeface="Calibri"/>
              </a:rPr>
              <a:t> </a:t>
            </a:r>
            <a:r>
              <a:rPr lang="en-US" sz="1400" dirty="0" err="1">
                <a:solidFill>
                  <a:prstClr val="black"/>
                </a:solidFill>
                <a:latin typeface="Brandon Grotesque Regular" panose="020B0503020203060202" pitchFamily="34" charset="0"/>
                <a:cs typeface="Calibri"/>
              </a:rPr>
              <a:t>façon</a:t>
            </a:r>
            <a:r>
              <a:rPr lang="en-US" sz="1400" dirty="0">
                <a:solidFill>
                  <a:prstClr val="black"/>
                </a:solidFill>
                <a:latin typeface="Brandon Grotesque Regular" panose="020B0503020203060202" pitchFamily="34" charset="0"/>
                <a:cs typeface="Calibri"/>
              </a:rPr>
              <a:t> simple. .</a:t>
            </a: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endParaRPr>
          </a:p>
        </p:txBody>
      </p:sp>
    </p:spTree>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49"/>
        <p:cNvGrpSpPr/>
        <p:nvPr/>
      </p:nvGrpSpPr>
      <p:grpSpPr>
        <a:xfrm>
          <a:off x="0" y="0"/>
          <a:ext cx="0" cy="0"/>
          <a:chOff x="0" y="0"/>
          <a:chExt cx="0" cy="0"/>
        </a:xfrm>
      </p:grpSpPr>
      <p:sp>
        <p:nvSpPr>
          <p:cNvPr id="152" name="Google Shape;152;p27"/>
          <p:cNvSpPr/>
          <p:nvPr>
            <p:custDataLst>
              <p:tags r:id="rId2"/>
            </p:custDataLst>
          </p:nvPr>
        </p:nvSpPr>
        <p:spPr>
          <a:xfrm>
            <a:off x="335359" y="822994"/>
            <a:ext cx="5335767" cy="5262505"/>
          </a:xfrm>
          <a:prstGeom prst="rect">
            <a:avLst/>
          </a:prstGeom>
          <a:noFill/>
          <a:ln>
            <a:noFill/>
          </a:ln>
        </p:spPr>
        <p:txBody>
          <a:bodyPr spcFirstLastPara="1" wrap="square" lIns="68575" tIns="34275" rIns="68575" bIns="34275" anchor="t" anchorCtr="0">
            <a:noAutofit/>
          </a:bodyPr>
          <a:lstStyle/>
          <a:p>
            <a:pPr lvl="0"/>
            <a:r>
              <a:rPr lang="fr-FR" sz="1400" dirty="0">
                <a:solidFill>
                  <a:schemeClr val="dk1"/>
                </a:solidFill>
                <a:latin typeface="Brandon Grotesque Regular" panose="020B0503020203060202" pitchFamily="34" charset="0"/>
                <a:ea typeface="Calibri"/>
                <a:cs typeface="Calibri"/>
                <a:sym typeface="Calibri"/>
              </a:rPr>
              <a:t>Chacun est différent. Basez-vous sur votre situation financière personnelle pour adopter les bonnes pratiques :</a:t>
            </a:r>
          </a:p>
          <a:p>
            <a:pPr marL="0" marR="0" lvl="0" indent="0" algn="l" rtl="0">
              <a:spcBef>
                <a:spcPts val="0"/>
              </a:spcBef>
              <a:spcAft>
                <a:spcPts val="0"/>
              </a:spcAft>
              <a:buNone/>
            </a:pPr>
            <a:endParaRPr lang="fr-FR" sz="1400"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Noto Sans Symbols"/>
              <a:buChar char="▪"/>
            </a:pPr>
            <a:r>
              <a:rPr lang="fr-FR" sz="1400" dirty="0">
                <a:solidFill>
                  <a:schemeClr val="dk1"/>
                </a:solidFill>
                <a:latin typeface="Brandon Grotesque Regular" panose="020B0503020203060202" pitchFamily="34" charset="0"/>
                <a:ea typeface="Calibri"/>
                <a:cs typeface="Calibri"/>
                <a:sym typeface="Calibri"/>
              </a:rPr>
              <a:t>Achat moyen périodique</a:t>
            </a:r>
          </a:p>
          <a:p>
            <a:pPr marL="215900" marR="0" lvl="0" indent="-215900" algn="l" rtl="0">
              <a:spcBef>
                <a:spcPts val="0"/>
              </a:spcBef>
              <a:spcAft>
                <a:spcPts val="0"/>
              </a:spcAft>
              <a:buClr>
                <a:schemeClr val="dk1"/>
              </a:buClr>
              <a:buSzPts val="1400"/>
              <a:buFont typeface="Noto Sans Symbols"/>
              <a:buChar char="▪"/>
            </a:pPr>
            <a:endParaRPr lang="fr-FR" sz="1400"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Noto Sans Symbols"/>
              <a:buChar char="▪"/>
            </a:pPr>
            <a:r>
              <a:rPr lang="fr-FR" sz="1400" dirty="0">
                <a:solidFill>
                  <a:schemeClr val="dk1"/>
                </a:solidFill>
                <a:latin typeface="Brandon Grotesque Regular" panose="020B0503020203060202" pitchFamily="34" charset="0"/>
                <a:ea typeface="Calibri"/>
                <a:cs typeface="Calibri"/>
                <a:sym typeface="Calibri"/>
              </a:rPr>
              <a:t>Levier (passer par un emprunt)</a:t>
            </a:r>
          </a:p>
          <a:p>
            <a:pPr marL="215900" marR="0" lvl="0" indent="-215900" algn="l" rtl="0">
              <a:spcBef>
                <a:spcPts val="0"/>
              </a:spcBef>
              <a:spcAft>
                <a:spcPts val="0"/>
              </a:spcAft>
              <a:buClr>
                <a:schemeClr val="dk1"/>
              </a:buClr>
              <a:buSzPts val="1400"/>
              <a:buFont typeface="Noto Sans Symbols"/>
              <a:buChar char="▪"/>
            </a:pPr>
            <a:endParaRPr lang="fr-FR" sz="1400"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Noto Sans Symbols"/>
              <a:buChar char="▪"/>
            </a:pPr>
            <a:r>
              <a:rPr lang="fr-FR" sz="1400" dirty="0">
                <a:solidFill>
                  <a:schemeClr val="dk1"/>
                </a:solidFill>
                <a:latin typeface="Brandon Grotesque Regular" panose="020B0503020203060202" pitchFamily="34" charset="0"/>
                <a:ea typeface="Calibri"/>
                <a:cs typeface="Calibri"/>
                <a:sym typeface="Calibri"/>
              </a:rPr>
              <a:t>FOMO (peur de passer à côté)</a:t>
            </a:r>
          </a:p>
          <a:p>
            <a:pPr marL="215900" marR="0" lvl="0" indent="-215900" algn="l" rtl="0">
              <a:spcBef>
                <a:spcPts val="0"/>
              </a:spcBef>
              <a:spcAft>
                <a:spcPts val="0"/>
              </a:spcAft>
              <a:buClr>
                <a:schemeClr val="dk1"/>
              </a:buClr>
              <a:buSzPts val="1400"/>
              <a:buFont typeface="Noto Sans Symbols"/>
              <a:buChar char="▪"/>
            </a:pPr>
            <a:endParaRPr lang="fr-FR" sz="1400" dirty="0">
              <a:solidFill>
                <a:schemeClr val="dk1"/>
              </a:solidFill>
              <a:latin typeface="Brandon Grotesque Regular" panose="020B0503020203060202" pitchFamily="34" charset="0"/>
              <a:ea typeface="Calibri"/>
              <a:cs typeface="Calibri"/>
              <a:sym typeface="Calibri"/>
            </a:endParaRPr>
          </a:p>
          <a:p>
            <a:pPr marL="215900" marR="0" lvl="0" indent="-215900" algn="l" rtl="0">
              <a:spcBef>
                <a:spcPts val="0"/>
              </a:spcBef>
              <a:spcAft>
                <a:spcPts val="0"/>
              </a:spcAft>
              <a:buClr>
                <a:schemeClr val="dk1"/>
              </a:buClr>
              <a:buSzPts val="1400"/>
              <a:buFont typeface="Noto Sans Symbols"/>
              <a:buChar char="▪"/>
            </a:pPr>
            <a:r>
              <a:rPr lang="fr-FR" sz="1400" dirty="0">
                <a:solidFill>
                  <a:schemeClr val="dk1"/>
                </a:solidFill>
                <a:latin typeface="Brandon Grotesque Regular" panose="020B0503020203060202" pitchFamily="34" charset="0"/>
                <a:ea typeface="Calibri"/>
                <a:cs typeface="Calibri"/>
                <a:sym typeface="Calibri"/>
              </a:rPr>
              <a:t>Allouer un budget précis </a:t>
            </a:r>
            <a:endParaRPr lang="en" sz="1400" dirty="0">
              <a:solidFill>
                <a:prstClr val="black"/>
              </a:solidFill>
              <a:latin typeface="Brandon Grotesque Regular" panose="020B0503020203060202" pitchFamily="34" charset="0"/>
              <a:cs typeface="Calibri"/>
              <a:sym typeface="Calibri"/>
            </a:endParaRPr>
          </a:p>
          <a:p>
            <a:pPr>
              <a:lnSpc>
                <a:spcPct val="90000"/>
              </a:lnSpc>
              <a:spcBef>
                <a:spcPts val="1067"/>
              </a:spcBef>
              <a:buClr>
                <a:prstClr val="black"/>
              </a:buClr>
              <a:buSzPts val="1400"/>
            </a:pPr>
            <a:r>
              <a:rPr lang="fr-FR" sz="1400" dirty="0">
                <a:solidFill>
                  <a:prstClr val="black"/>
                </a:solidFill>
                <a:latin typeface="Brandon Grotesque Regular" panose="020B0503020203060202" pitchFamily="34" charset="0"/>
                <a:cs typeface="Calibri"/>
                <a:sym typeface="Calibri"/>
              </a:rPr>
              <a:t>L'objectif n'est pas un plan parfait, mais une structure à suivre et à respecter.</a:t>
            </a:r>
          </a:p>
          <a:p>
            <a:pPr>
              <a:lnSpc>
                <a:spcPct val="90000"/>
              </a:lnSpc>
              <a:spcBef>
                <a:spcPts val="1067"/>
              </a:spcBef>
              <a:buClr>
                <a:prstClr val="black"/>
              </a:buClr>
              <a:buSzPts val="1400"/>
            </a:pPr>
            <a:r>
              <a:rPr lang="fr-FR" sz="1400" dirty="0">
                <a:solidFill>
                  <a:prstClr val="black"/>
                </a:solidFill>
                <a:latin typeface="Brandon Grotesque Regular" panose="020B0503020203060202" pitchFamily="34" charset="0"/>
                <a:cs typeface="Calibri"/>
                <a:sym typeface="Calibri"/>
              </a:rPr>
              <a:t>Vous ne voulez pas acheter sous l’</a:t>
            </a:r>
            <a:r>
              <a:rPr lang="fr-FR" sz="1400" dirty="0" err="1">
                <a:solidFill>
                  <a:prstClr val="black"/>
                </a:solidFill>
                <a:latin typeface="Brandon Grotesque Regular" panose="020B0503020203060202" pitchFamily="34" charset="0"/>
                <a:cs typeface="Calibri"/>
                <a:sym typeface="Calibri"/>
              </a:rPr>
              <a:t>emotion</a:t>
            </a:r>
            <a:r>
              <a:rPr lang="fr-FR" sz="1400" dirty="0">
                <a:solidFill>
                  <a:prstClr val="black"/>
                </a:solidFill>
                <a:latin typeface="Brandon Grotesque Regular" panose="020B0503020203060202" pitchFamily="34" charset="0"/>
                <a:cs typeface="Calibri"/>
                <a:sym typeface="Calibri"/>
              </a:rPr>
              <a:t> et la </a:t>
            </a:r>
            <a:r>
              <a:rPr lang="fr-FR" sz="1400" dirty="0" err="1">
                <a:solidFill>
                  <a:prstClr val="black"/>
                </a:solidFill>
                <a:latin typeface="Brandon Grotesque Regular" panose="020B0503020203060202" pitchFamily="34" charset="0"/>
                <a:cs typeface="Calibri"/>
                <a:sym typeface="Calibri"/>
              </a:rPr>
              <a:t>peur.Vous</a:t>
            </a:r>
            <a:r>
              <a:rPr lang="fr-FR" sz="1400" dirty="0">
                <a:solidFill>
                  <a:prstClr val="black"/>
                </a:solidFill>
                <a:latin typeface="Brandon Grotesque Regular" panose="020B0503020203060202" pitchFamily="34" charset="0"/>
                <a:cs typeface="Calibri"/>
                <a:sym typeface="Calibri"/>
              </a:rPr>
              <a:t> voulez suivre une stratégie que vous avez écrite sur un bout de papier. On veut éviter tout stress inutile</a:t>
            </a:r>
            <a:endParaRPr sz="1400" dirty="0">
              <a:solidFill>
                <a:prstClr val="black"/>
              </a:solidFill>
              <a:latin typeface="Brandon Grotesque Regular" panose="020B0503020203060202" pitchFamily="34" charset="0"/>
              <a:cs typeface="Calibri"/>
              <a:sym typeface="Calibri"/>
            </a:endParaRPr>
          </a:p>
          <a:p>
            <a:pPr marL="742950" lvl="1" indent="-285750" algn="just">
              <a:lnSpc>
                <a:spcPct val="90000"/>
              </a:lnSpc>
              <a:spcBef>
                <a:spcPts val="1067"/>
              </a:spcBef>
              <a:buClr>
                <a:prstClr val="black"/>
              </a:buClr>
              <a:buSzPts val="1400"/>
              <a:buFont typeface="Arial" panose="020B0604020202020204" pitchFamily="34" charset="0"/>
              <a:buChar char="•"/>
            </a:pPr>
            <a:endParaRPr sz="1400" dirty="0">
              <a:solidFill>
                <a:prstClr val="black"/>
              </a:solidFill>
              <a:latin typeface="Brandon Grotesque Regular" panose="020B0503020203060202" pitchFamily="34" charset="0"/>
              <a:cs typeface="Calibri"/>
              <a:sym typeface="Calibri"/>
            </a:endParaRPr>
          </a:p>
          <a:p>
            <a:pPr algn="just">
              <a:lnSpc>
                <a:spcPct val="90000"/>
              </a:lnSpc>
              <a:spcBef>
                <a:spcPts val="1067"/>
              </a:spcBef>
              <a:buClr>
                <a:prstClr val="black"/>
              </a:buClr>
              <a:buSzPts val="1400"/>
            </a:pPr>
            <a:endParaRPr sz="1400" dirty="0">
              <a:solidFill>
                <a:prstClr val="black"/>
              </a:solidFill>
              <a:latin typeface="Brandon Grotesque Regular" panose="020B0503020203060202" pitchFamily="34" charset="0"/>
              <a:cs typeface="Calibri"/>
              <a:sym typeface="Calibri"/>
            </a:endParaRPr>
          </a:p>
        </p:txBody>
      </p:sp>
      <p:sp>
        <p:nvSpPr>
          <p:cNvPr id="153" name="Google Shape;153;p27"/>
          <p:cNvSpPr/>
          <p:nvPr>
            <p:custDataLst>
              <p:tags r:id="rId3"/>
            </p:custDataLst>
          </p:nvPr>
        </p:nvSpPr>
        <p:spPr>
          <a:xfrm>
            <a:off x="335359" y="267056"/>
            <a:ext cx="3361151" cy="461665"/>
          </a:xfrm>
          <a:prstGeom prst="rect">
            <a:avLst/>
          </a:prstGeom>
          <a:noFill/>
          <a:ln>
            <a:noFill/>
          </a:ln>
        </p:spPr>
        <p:txBody>
          <a:bodyPr spcFirstLastPara="1" wrap="square" lIns="68575" tIns="34275" rIns="68575" bIns="34275" anchor="ctr" anchorCtr="0">
            <a:noAutofit/>
          </a:bodyPr>
          <a:lstStyle/>
          <a:p>
            <a:pPr>
              <a:lnSpc>
                <a:spcPct val="90000"/>
              </a:lnSpc>
              <a:buClr>
                <a:schemeClr val="dk1"/>
              </a:buClr>
              <a:buSzPts val="1800"/>
            </a:pPr>
            <a:r>
              <a:rPr lang="fr-FR" sz="2000" u="sng" dirty="0">
                <a:solidFill>
                  <a:schemeClr val="dk1"/>
                </a:solidFill>
                <a:latin typeface="Brandon Grotesque Medium" panose="020B0603020203060202" pitchFamily="34" charset="0"/>
                <a:cs typeface="Calibri"/>
                <a:sym typeface="Calibri"/>
              </a:rPr>
              <a:t>Stratégie d'investissement </a:t>
            </a:r>
            <a:r>
              <a:rPr lang="en" sz="2000" u="sng" dirty="0">
                <a:solidFill>
                  <a:schemeClr val="dk1"/>
                </a:solidFill>
                <a:latin typeface="Brandon Grotesque Medium" panose="020B0603020203060202" pitchFamily="34" charset="0"/>
                <a:cs typeface="Calibri"/>
                <a:sym typeface="Calibri"/>
              </a:rPr>
              <a:t>:</a:t>
            </a:r>
            <a:endParaRPr sz="2000" u="sng" dirty="0">
              <a:solidFill>
                <a:schemeClr val="dk1"/>
              </a:solidFill>
              <a:latin typeface="Brandon Grotesque Medium" panose="020B0603020203060202" pitchFamily="34" charset="0"/>
              <a:cs typeface="Calibri"/>
              <a:sym typeface="Calibri"/>
            </a:endParaRPr>
          </a:p>
        </p:txBody>
      </p:sp>
      <p:sp>
        <p:nvSpPr>
          <p:cNvPr id="158" name="Google Shape;158;p27"/>
          <p:cNvSpPr/>
          <p:nvPr>
            <p:custDataLst>
              <p:tags r:id="rId4"/>
            </p:custDataLst>
          </p:nvPr>
        </p:nvSpPr>
        <p:spPr>
          <a:xfrm>
            <a:off x="5870307" y="3462260"/>
            <a:ext cx="5986334" cy="2223655"/>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p>
            <a:pPr algn="ctr">
              <a:buClr>
                <a:srgbClr val="000000"/>
              </a:buClr>
              <a:buSzPts val="1400"/>
            </a:pPr>
            <a:r>
              <a:rPr lang="fr-FR" sz="1400" b="1" u="sng" dirty="0" err="1">
                <a:solidFill>
                  <a:prstClr val="black"/>
                </a:solidFill>
                <a:latin typeface="Brandon Grotesque Regular" panose="020B0503020203060202" pitchFamily="34" charset="0"/>
                <a:cs typeface="Calibri"/>
                <a:sym typeface="Calibri"/>
              </a:rPr>
              <a:t>Régle</a:t>
            </a:r>
            <a:r>
              <a:rPr lang="fr-FR" sz="1400" b="1" u="sng" dirty="0">
                <a:solidFill>
                  <a:prstClr val="black"/>
                </a:solidFill>
                <a:latin typeface="Brandon Grotesque Regular" panose="020B0503020203060202" pitchFamily="34" charset="0"/>
                <a:cs typeface="Calibri"/>
                <a:sym typeface="Calibri"/>
              </a:rPr>
              <a:t> d’or </a:t>
            </a:r>
            <a:r>
              <a:rPr lang="en-GB" sz="1400" b="1" u="sng" dirty="0">
                <a:solidFill>
                  <a:prstClr val="black"/>
                </a:solidFill>
                <a:latin typeface="Brandon Grotesque Regular" panose="020B0503020203060202" pitchFamily="34" charset="0"/>
                <a:cs typeface="Calibri"/>
                <a:sym typeface="Calibri"/>
              </a:rPr>
              <a:t>n°1 de </a:t>
            </a:r>
            <a:r>
              <a:rPr lang="en-GB" sz="1400" b="1" u="sng" dirty="0" err="1">
                <a:solidFill>
                  <a:prstClr val="black"/>
                </a:solidFill>
                <a:latin typeface="Brandon Grotesque Regular" panose="020B0503020203060202" pitchFamily="34" charset="0"/>
                <a:cs typeface="Calibri"/>
                <a:sym typeface="Calibri"/>
              </a:rPr>
              <a:t>l’investissement</a:t>
            </a:r>
            <a:endParaRPr lang="en-GB" sz="1400" b="1" u="sng" dirty="0">
              <a:solidFill>
                <a:prstClr val="black"/>
              </a:solidFill>
              <a:latin typeface="Brandon Grotesque Regular" panose="020B0503020203060202" pitchFamily="34" charset="0"/>
              <a:cs typeface="Calibri"/>
              <a:sym typeface="Calibri"/>
            </a:endParaRPr>
          </a:p>
          <a:p>
            <a:pPr algn="ctr">
              <a:buClr>
                <a:srgbClr val="000000"/>
              </a:buClr>
              <a:buSzPts val="1400"/>
            </a:pPr>
            <a:endParaRPr lang="en" sz="1400" b="1" u="sng" dirty="0">
              <a:solidFill>
                <a:prstClr val="black"/>
              </a:solidFill>
              <a:latin typeface="Brandon Grotesque Regular" panose="020B0503020203060202" pitchFamily="34" charset="0"/>
              <a:cs typeface="Calibri"/>
              <a:sym typeface="Calibri"/>
            </a:endParaRPr>
          </a:p>
          <a:p>
            <a:pPr>
              <a:buClr>
                <a:srgbClr val="000000"/>
              </a:buClr>
              <a:buSzPts val="1400"/>
            </a:pPr>
            <a:r>
              <a:rPr lang="fr-FR" sz="1400" dirty="0">
                <a:solidFill>
                  <a:prstClr val="black"/>
                </a:solidFill>
                <a:latin typeface="Brandon Grotesque Regular" panose="020B0503020203060202" pitchFamily="34" charset="0"/>
                <a:cs typeface="Calibri"/>
                <a:sym typeface="Calibri"/>
              </a:rPr>
              <a:t>N'investissez jamais plus que ce que vous pouvez vous permettre de perdre !</a:t>
            </a:r>
          </a:p>
          <a:p>
            <a:pPr>
              <a:buClr>
                <a:srgbClr val="000000"/>
              </a:buClr>
              <a:buSzPts val="1400"/>
            </a:pPr>
            <a:r>
              <a:rPr lang="fr-FR" sz="1400" dirty="0">
                <a:solidFill>
                  <a:prstClr val="black"/>
                </a:solidFill>
                <a:latin typeface="Brandon Grotesque Regular" panose="020B0503020203060202" pitchFamily="34" charset="0"/>
                <a:cs typeface="Calibri"/>
                <a:sym typeface="Calibri"/>
              </a:rPr>
              <a:t>L'idée est que vous allez prendre tous vos revenus mensuels, supprimer votre paiement obligatoire (dettes et autres frais mensuels comme le logement), supprimer votre coût de la vie (nourriture). </a:t>
            </a:r>
          </a:p>
          <a:p>
            <a:pPr>
              <a:buClr>
                <a:srgbClr val="000000"/>
              </a:buClr>
              <a:buSzPts val="1400"/>
            </a:pPr>
            <a:r>
              <a:rPr lang="fr-FR" sz="1400" dirty="0">
                <a:solidFill>
                  <a:prstClr val="black"/>
                </a:solidFill>
                <a:latin typeface="Brandon Grotesque Regular" panose="020B0503020203060202" pitchFamily="34" charset="0"/>
                <a:cs typeface="Calibri"/>
                <a:sym typeface="Calibri"/>
              </a:rPr>
              <a:t>Il ne vous reste plus que votre budget d'épargne. Si vous investissez plus que cela, un jour ou l'autre vous aurez des problèmes ! </a:t>
            </a:r>
          </a:p>
          <a:p>
            <a:pPr>
              <a:buClr>
                <a:srgbClr val="000000"/>
              </a:buClr>
              <a:buSzPts val="1400"/>
            </a:pPr>
            <a:endParaRPr lang="en-GB" sz="1400" dirty="0">
              <a:solidFill>
                <a:prstClr val="black"/>
              </a:solidFill>
              <a:latin typeface="Brandon Grotesque Regular" panose="020B0503020203060202" pitchFamily="34" charset="0"/>
              <a:cs typeface="Calibri"/>
              <a:sym typeface="Calibri"/>
            </a:endParaRPr>
          </a:p>
          <a:p>
            <a:pPr>
              <a:buClr>
                <a:srgbClr val="000000"/>
              </a:buClr>
              <a:buSzPts val="1400"/>
            </a:pPr>
            <a:r>
              <a:rPr lang="en-GB" sz="1400" dirty="0">
                <a:solidFill>
                  <a:prstClr val="black"/>
                </a:solidFill>
                <a:latin typeface="Brandon Grotesque Regular" panose="020B0503020203060202" pitchFamily="34" charset="0"/>
                <a:cs typeface="Calibri"/>
                <a:sym typeface="Calibri"/>
              </a:rPr>
              <a:t>(</a:t>
            </a:r>
            <a:r>
              <a:rPr lang="en-GB" sz="1400" dirty="0" err="1">
                <a:solidFill>
                  <a:prstClr val="black"/>
                </a:solidFill>
                <a:latin typeface="Brandon Grotesque Regular" panose="020B0503020203060202" pitchFamily="34" charset="0"/>
                <a:cs typeface="Calibri"/>
                <a:sym typeface="Calibri"/>
              </a:rPr>
              <a:t>C’est</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simplifié</a:t>
            </a:r>
            <a:r>
              <a:rPr lang="en-GB" sz="1400" dirty="0">
                <a:solidFill>
                  <a:prstClr val="black"/>
                </a:solidFill>
                <a:latin typeface="Brandon Grotesque Regular" panose="020B0503020203060202" pitchFamily="34" charset="0"/>
                <a:cs typeface="Calibri"/>
                <a:sym typeface="Calibri"/>
              </a:rPr>
              <a:t> à </a:t>
            </a:r>
            <a:r>
              <a:rPr lang="en-GB" sz="1400" dirty="0" err="1">
                <a:solidFill>
                  <a:prstClr val="black"/>
                </a:solidFill>
                <a:latin typeface="Brandon Grotesque Regular" panose="020B0503020203060202" pitchFamily="34" charset="0"/>
                <a:cs typeface="Calibri"/>
                <a:sym typeface="Calibri"/>
              </a:rPr>
              <a:t>l’extrême</a:t>
            </a:r>
            <a:r>
              <a:rPr lang="en-GB" sz="1400" dirty="0">
                <a:solidFill>
                  <a:prstClr val="black"/>
                </a:solidFill>
                <a:latin typeface="Brandon Grotesque Regular" panose="020B0503020203060202" pitchFamily="34" charset="0"/>
                <a:cs typeface="Calibri"/>
                <a:sym typeface="Calibri"/>
              </a:rPr>
              <a:t>, je ne </a:t>
            </a:r>
            <a:r>
              <a:rPr lang="en-GB" sz="1400" dirty="0" err="1">
                <a:solidFill>
                  <a:prstClr val="black"/>
                </a:solidFill>
                <a:latin typeface="Brandon Grotesque Regular" panose="020B0503020203060202" pitchFamily="34" charset="0"/>
                <a:cs typeface="Calibri"/>
                <a:sym typeface="Calibri"/>
              </a:rPr>
              <a:t>suis</a:t>
            </a:r>
            <a:r>
              <a:rPr lang="en-GB" sz="1400" dirty="0">
                <a:solidFill>
                  <a:prstClr val="black"/>
                </a:solidFill>
                <a:latin typeface="Brandon Grotesque Regular" panose="020B0503020203060202" pitchFamily="34" charset="0"/>
                <a:cs typeface="Calibri"/>
                <a:sym typeface="Calibri"/>
              </a:rPr>
              <a:t> pas un </a:t>
            </a:r>
            <a:r>
              <a:rPr lang="en-GB" sz="1400" dirty="0" err="1">
                <a:solidFill>
                  <a:prstClr val="black"/>
                </a:solidFill>
                <a:latin typeface="Brandon Grotesque Regular" panose="020B0503020203060202" pitchFamily="34" charset="0"/>
                <a:cs typeface="Calibri"/>
                <a:sym typeface="Calibri"/>
              </a:rPr>
              <a:t>conseiller</a:t>
            </a:r>
            <a:r>
              <a:rPr lang="en-GB" sz="1400" dirty="0">
                <a:solidFill>
                  <a:prstClr val="black"/>
                </a:solidFill>
                <a:latin typeface="Brandon Grotesque Regular" panose="020B0503020203060202" pitchFamily="34" charset="0"/>
                <a:cs typeface="Calibri"/>
                <a:sym typeface="Calibri"/>
              </a:rPr>
              <a:t> financier)  </a:t>
            </a:r>
            <a:endParaRPr sz="1400" dirty="0">
              <a:solidFill>
                <a:prstClr val="black"/>
              </a:solidFill>
              <a:latin typeface="Brandon Grotesque Regular" panose="020B0503020203060202" pitchFamily="34" charset="0"/>
              <a:cs typeface="Calibri"/>
            </a:endParaRPr>
          </a:p>
        </p:txBody>
      </p:sp>
      <p:sp>
        <p:nvSpPr>
          <p:cNvPr id="3" name="Date Placeholder 2"/>
          <p:cNvSpPr>
            <a:spLocks noGrp="1"/>
          </p:cNvSpPr>
          <p:nvPr>
            <p:ph type="dt" sz="half" idx="10"/>
            <p:custDataLst>
              <p:tags r:id="rId5"/>
            </p:custDataLst>
          </p:nvPr>
        </p:nvSpPr>
        <p:spPr/>
        <p:txBody>
          <a:bodyPr/>
          <a:lstStyle/>
          <a:p>
            <a:fld id="{CB21FFD1-0DF9-4B6D-A5C1-10E8D2110889}" type="datetime1">
              <a:rPr lang="en-US" smtClean="0"/>
              <a:t>8/14/2020</a:t>
            </a:fld>
            <a:endParaRPr lang="en-US"/>
          </a:p>
        </p:txBody>
      </p:sp>
      <p:sp>
        <p:nvSpPr>
          <p:cNvPr id="4" name="Slide Number Placeholder 3"/>
          <p:cNvSpPr>
            <a:spLocks noGrp="1"/>
          </p:cNvSpPr>
          <p:nvPr>
            <p:ph type="sldNum" sz="quarter" idx="12"/>
            <p:custDataLst>
              <p:tags r:id="rId6"/>
            </p:custDataLst>
          </p:nvPr>
        </p:nvSpPr>
        <p:spPr/>
        <p:txBody>
          <a:bodyPr/>
          <a:lstStyle/>
          <a:p>
            <a:fld id="{00000000-1234-1234-1234-123412341234}" type="slidenum">
              <a:rPr lang="en" smtClean="0"/>
              <a:pPr/>
              <a:t>3</a:t>
            </a:fld>
            <a:endParaRPr lang="en"/>
          </a:p>
        </p:txBody>
      </p:sp>
      <p:sp>
        <p:nvSpPr>
          <p:cNvPr id="14" name="Espace réservé du pied de page 1">
            <a:extLst>
              <a:ext uri="{FF2B5EF4-FFF2-40B4-BE49-F238E27FC236}">
                <a16:creationId xmlns:a16="http://schemas.microsoft.com/office/drawing/2014/main" id="{4E9CF516-CA67-4F8A-8B6A-D16F48EAC5B9}"/>
              </a:ext>
            </a:extLst>
          </p:cNvPr>
          <p:cNvSpPr>
            <a:spLocks noGrp="1"/>
          </p:cNvSpPr>
          <p:nvPr>
            <p:ph type="ftr" idx="11"/>
            <p:custDataLst>
              <p:tags r:id="rId7"/>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21">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15" name="Google Shape;154;p27">
            <a:extLst>
              <a:ext uri="{FF2B5EF4-FFF2-40B4-BE49-F238E27FC236}">
                <a16:creationId xmlns:a16="http://schemas.microsoft.com/office/drawing/2014/main" id="{15753C2A-A2FF-425C-AF83-505CD0D00529}"/>
              </a:ext>
            </a:extLst>
          </p:cNvPr>
          <p:cNvPicPr preferRelativeResize="0"/>
          <p:nvPr>
            <p:custDataLst>
              <p:tags r:id="rId8"/>
            </p:custDataLst>
          </p:nvPr>
        </p:nvPicPr>
        <p:blipFill rotWithShape="1">
          <a:blip r:embed="rId22">
            <a:alphaModFix/>
          </a:blip>
          <a:srcRect/>
          <a:stretch/>
        </p:blipFill>
        <p:spPr>
          <a:xfrm>
            <a:off x="2757717" y="1867277"/>
            <a:ext cx="278799" cy="311501"/>
          </a:xfrm>
          <a:prstGeom prst="rect">
            <a:avLst/>
          </a:prstGeom>
          <a:noFill/>
          <a:ln>
            <a:noFill/>
          </a:ln>
        </p:spPr>
      </p:pic>
      <p:pic>
        <p:nvPicPr>
          <p:cNvPr id="16" name="Google Shape;155;p27">
            <a:extLst>
              <a:ext uri="{FF2B5EF4-FFF2-40B4-BE49-F238E27FC236}">
                <a16:creationId xmlns:a16="http://schemas.microsoft.com/office/drawing/2014/main" id="{DA158667-BBEF-44A6-BA84-A5FC320B0B67}"/>
              </a:ext>
            </a:extLst>
          </p:cNvPr>
          <p:cNvPicPr preferRelativeResize="0"/>
          <p:nvPr>
            <p:custDataLst>
              <p:tags r:id="rId9"/>
            </p:custDataLst>
          </p:nvPr>
        </p:nvPicPr>
        <p:blipFill rotWithShape="1">
          <a:blip r:embed="rId23">
            <a:alphaModFix/>
          </a:blip>
          <a:srcRect/>
          <a:stretch/>
        </p:blipFill>
        <p:spPr>
          <a:xfrm>
            <a:off x="2578541" y="1436441"/>
            <a:ext cx="278799" cy="311501"/>
          </a:xfrm>
          <a:prstGeom prst="rect">
            <a:avLst/>
          </a:prstGeom>
          <a:noFill/>
          <a:ln>
            <a:noFill/>
          </a:ln>
        </p:spPr>
      </p:pic>
      <p:pic>
        <p:nvPicPr>
          <p:cNvPr id="17" name="Google Shape;156;p27">
            <a:extLst>
              <a:ext uri="{FF2B5EF4-FFF2-40B4-BE49-F238E27FC236}">
                <a16:creationId xmlns:a16="http://schemas.microsoft.com/office/drawing/2014/main" id="{F2E972F4-81D8-4045-B0F8-204D90343B1E}"/>
              </a:ext>
            </a:extLst>
          </p:cNvPr>
          <p:cNvPicPr preferRelativeResize="0"/>
          <p:nvPr>
            <p:custDataLst>
              <p:tags r:id="rId10"/>
            </p:custDataLst>
          </p:nvPr>
        </p:nvPicPr>
        <p:blipFill rotWithShape="1">
          <a:blip r:embed="rId22">
            <a:alphaModFix/>
          </a:blip>
          <a:srcRect/>
          <a:stretch/>
        </p:blipFill>
        <p:spPr>
          <a:xfrm>
            <a:off x="2857340" y="2263758"/>
            <a:ext cx="278800" cy="311501"/>
          </a:xfrm>
          <a:prstGeom prst="rect">
            <a:avLst/>
          </a:prstGeom>
          <a:noFill/>
          <a:ln>
            <a:noFill/>
          </a:ln>
        </p:spPr>
      </p:pic>
      <p:pic>
        <p:nvPicPr>
          <p:cNvPr id="18" name="Google Shape;157;p27">
            <a:extLst>
              <a:ext uri="{FF2B5EF4-FFF2-40B4-BE49-F238E27FC236}">
                <a16:creationId xmlns:a16="http://schemas.microsoft.com/office/drawing/2014/main" id="{2288377B-8C50-4FA7-8963-6D71B95C8D7A}"/>
              </a:ext>
            </a:extLst>
          </p:cNvPr>
          <p:cNvPicPr preferRelativeResize="0"/>
          <p:nvPr>
            <p:custDataLst>
              <p:tags r:id="rId11"/>
            </p:custDataLst>
          </p:nvPr>
        </p:nvPicPr>
        <p:blipFill rotWithShape="1">
          <a:blip r:embed="rId23">
            <a:alphaModFix/>
          </a:blip>
          <a:srcRect/>
          <a:stretch/>
        </p:blipFill>
        <p:spPr>
          <a:xfrm>
            <a:off x="2506004" y="2690361"/>
            <a:ext cx="351336" cy="315526"/>
          </a:xfrm>
          <a:prstGeom prst="rect">
            <a:avLst/>
          </a:prstGeom>
          <a:noFill/>
          <a:ln>
            <a:noFill/>
          </a:ln>
        </p:spPr>
      </p:pic>
      <p:pic>
        <p:nvPicPr>
          <p:cNvPr id="19" name="Picture 18">
            <a:extLst>
              <a:ext uri="{FF2B5EF4-FFF2-40B4-BE49-F238E27FC236}">
                <a16:creationId xmlns:a16="http://schemas.microsoft.com/office/drawing/2014/main" id="{DEA889DE-8CB1-4F29-AAA0-1083D352DFD3}"/>
              </a:ext>
            </a:extLst>
          </p:cNvPr>
          <p:cNvPicPr>
            <a:picLocks noChangeAspect="1"/>
          </p:cNvPicPr>
          <p:nvPr>
            <p:custDataLst>
              <p:tags r:id="rId12"/>
            </p:custDataLst>
          </p:nvPr>
        </p:nvPicPr>
        <p:blipFill>
          <a:blip r:embed="rId24">
            <a:extLst>
              <a:ext uri="{28A0092B-C50C-407E-A947-70E740481C1C}">
                <a14:useLocalDpi xmlns:a14="http://schemas.microsoft.com/office/drawing/2010/main" val="0"/>
              </a:ext>
            </a:extLst>
          </a:blip>
          <a:stretch>
            <a:fillRect/>
          </a:stretch>
        </p:blipFill>
        <p:spPr>
          <a:xfrm>
            <a:off x="1344392" y="4108438"/>
            <a:ext cx="3105447" cy="2181039"/>
          </a:xfrm>
          <a:prstGeom prst="rect">
            <a:avLst/>
          </a:prstGeom>
        </p:spPr>
      </p:pic>
      <p:sp>
        <p:nvSpPr>
          <p:cNvPr id="20" name="TextBox 19">
            <a:extLst>
              <a:ext uri="{FF2B5EF4-FFF2-40B4-BE49-F238E27FC236}">
                <a16:creationId xmlns:a16="http://schemas.microsoft.com/office/drawing/2014/main" id="{3E1A6317-76F5-4F9E-8EDE-6C9EE7695861}"/>
              </a:ext>
            </a:extLst>
          </p:cNvPr>
          <p:cNvSpPr txBox="1"/>
          <p:nvPr>
            <p:custDataLst>
              <p:tags r:id="rId13"/>
            </p:custDataLst>
          </p:nvPr>
        </p:nvSpPr>
        <p:spPr>
          <a:xfrm>
            <a:off x="4543891" y="5815440"/>
            <a:ext cx="1360757" cy="276999"/>
          </a:xfrm>
          <a:prstGeom prst="rect">
            <a:avLst/>
          </a:prstGeom>
          <a:noFill/>
        </p:spPr>
        <p:txBody>
          <a:bodyPr wrap="none" rtlCol="0">
            <a:spAutoFit/>
          </a:bodyPr>
          <a:lstStyle/>
          <a:p>
            <a:r>
              <a:rPr lang="en-US" sz="1200" i="1" dirty="0">
                <a:latin typeface="Brandon Grotesque Regular" panose="020B0503020203060202" pitchFamily="34" charset="0"/>
              </a:rPr>
              <a:t>Ray </a:t>
            </a:r>
            <a:r>
              <a:rPr lang="en-US" sz="1200" i="1" dirty="0" err="1">
                <a:latin typeface="Brandon Grotesque Regular" panose="020B0503020203060202" pitchFamily="34" charset="0"/>
              </a:rPr>
              <a:t>Dalio</a:t>
            </a:r>
            <a:r>
              <a:rPr lang="en-US" sz="1200" i="1" dirty="0">
                <a:latin typeface="Brandon Grotesque Regular" panose="020B0503020203060202" pitchFamily="34" charset="0"/>
              </a:rPr>
              <a:t>, Principle</a:t>
            </a:r>
          </a:p>
        </p:txBody>
      </p:sp>
      <p:sp>
        <p:nvSpPr>
          <p:cNvPr id="21" name="Google Shape;150;p27">
            <a:extLst>
              <a:ext uri="{FF2B5EF4-FFF2-40B4-BE49-F238E27FC236}">
                <a16:creationId xmlns:a16="http://schemas.microsoft.com/office/drawing/2014/main" id="{590B0489-2562-4625-BF55-65B99C43B020}"/>
              </a:ext>
            </a:extLst>
          </p:cNvPr>
          <p:cNvSpPr txBox="1"/>
          <p:nvPr>
            <p:custDataLst>
              <p:tags r:id="rId14"/>
            </p:custDataLst>
          </p:nvPr>
        </p:nvSpPr>
        <p:spPr>
          <a:xfrm>
            <a:off x="5739264" y="2821238"/>
            <a:ext cx="3617464" cy="511497"/>
          </a:xfrm>
          <a:prstGeom prst="rect">
            <a:avLst/>
          </a:prstGeom>
          <a:noFill/>
          <a:ln>
            <a:noFill/>
          </a:ln>
        </p:spPr>
        <p:txBody>
          <a:bodyPr spcFirstLastPara="1" wrap="square" lIns="91433" tIns="45700" rIns="91433" bIns="45700" anchor="t" anchorCtr="0">
            <a:noAutofit/>
          </a:bodyPr>
          <a:lstStyle/>
          <a:p>
            <a:r>
              <a:rPr lang="en" sz="1200" i="1" dirty="0">
                <a:solidFill>
                  <a:schemeClr val="dk1"/>
                </a:solidFill>
                <a:latin typeface="Brandon Grotesque Regular" panose="020B0503020203060202" pitchFamily="34" charset="0"/>
                <a:ea typeface="Calibri"/>
                <a:cs typeface="Calibri"/>
                <a:sym typeface="Calibri"/>
              </a:rPr>
              <a:t>« Everybody is getting stupidly rich and you’re not. »</a:t>
            </a:r>
            <a:endParaRPr sz="1100" i="1" dirty="0">
              <a:latin typeface="Brandon Grotesque Regular" panose="020B0503020203060202" pitchFamily="34" charset="0"/>
            </a:endParaRPr>
          </a:p>
        </p:txBody>
      </p:sp>
      <p:pic>
        <p:nvPicPr>
          <p:cNvPr id="22" name="Google Shape;151;p27">
            <a:extLst>
              <a:ext uri="{FF2B5EF4-FFF2-40B4-BE49-F238E27FC236}">
                <a16:creationId xmlns:a16="http://schemas.microsoft.com/office/drawing/2014/main" id="{112EDD67-81E4-447C-AA40-139E6D3087E8}"/>
              </a:ext>
            </a:extLst>
          </p:cNvPr>
          <p:cNvPicPr preferRelativeResize="0"/>
          <p:nvPr>
            <p:custDataLst>
              <p:tags r:id="rId15"/>
            </p:custDataLst>
          </p:nvPr>
        </p:nvPicPr>
        <p:blipFill rotWithShape="1">
          <a:blip r:embed="rId25">
            <a:alphaModFix/>
          </a:blip>
          <a:srcRect l="16856" t="17450" r="28196" b="11150"/>
          <a:stretch/>
        </p:blipFill>
        <p:spPr>
          <a:xfrm>
            <a:off x="6138170" y="429368"/>
            <a:ext cx="2158000" cy="2363877"/>
          </a:xfrm>
          <a:prstGeom prst="rect">
            <a:avLst/>
          </a:prstGeom>
          <a:noFill/>
          <a:ln>
            <a:noFill/>
          </a:ln>
        </p:spPr>
      </p:pic>
      <p:pic>
        <p:nvPicPr>
          <p:cNvPr id="23" name="Image 29">
            <a:extLst>
              <a:ext uri="{FF2B5EF4-FFF2-40B4-BE49-F238E27FC236}">
                <a16:creationId xmlns:a16="http://schemas.microsoft.com/office/drawing/2014/main" id="{0477E4E8-0A2C-4C26-838E-3DE6D4F76142}"/>
              </a:ext>
            </a:extLst>
          </p:cNvPr>
          <p:cNvPicPr>
            <a:picLocks noChangeAspect="1"/>
          </p:cNvPicPr>
          <p:nvPr>
            <p:custDataLst>
              <p:tags r:id="rId16"/>
            </p:custDataLst>
          </p:nvPr>
        </p:nvPicPr>
        <p:blipFill rotWithShape="1">
          <a:blip r:embed="rId26"/>
          <a:srcRect r="3387" b="8671"/>
          <a:stretch/>
        </p:blipFill>
        <p:spPr>
          <a:xfrm rot="252836" flipH="1">
            <a:off x="8225315" y="200569"/>
            <a:ext cx="3726194" cy="1996823"/>
          </a:xfrm>
          <a:prstGeom prst="rect">
            <a:avLst/>
          </a:prstGeom>
        </p:spPr>
      </p:pic>
      <p:sp>
        <p:nvSpPr>
          <p:cNvPr id="24" name="TextBox 23">
            <a:extLst>
              <a:ext uri="{FF2B5EF4-FFF2-40B4-BE49-F238E27FC236}">
                <a16:creationId xmlns:a16="http://schemas.microsoft.com/office/drawing/2014/main" id="{AEDE08BC-ADF8-450B-87F6-B4A769C51586}"/>
              </a:ext>
            </a:extLst>
          </p:cNvPr>
          <p:cNvSpPr txBox="1"/>
          <p:nvPr>
            <p:custDataLst>
              <p:tags r:id="rId17"/>
            </p:custDataLst>
          </p:nvPr>
        </p:nvSpPr>
        <p:spPr>
          <a:xfrm>
            <a:off x="8296170" y="657199"/>
            <a:ext cx="3265250" cy="954107"/>
          </a:xfrm>
          <a:prstGeom prst="rect">
            <a:avLst/>
          </a:prstGeom>
          <a:noFill/>
        </p:spPr>
        <p:txBody>
          <a:bodyPr wrap="square" rtlCol="0">
            <a:spAutoFit/>
          </a:bodyPr>
          <a:lstStyle/>
          <a:p>
            <a:pPr algn="ctr"/>
            <a:r>
              <a:rPr lang="en-US" sz="1400" dirty="0">
                <a:latin typeface="Brandon Grotesque Regular" panose="020B0503020203060202" pitchFamily="34" charset="0"/>
              </a:rPr>
              <a:t>Il </a:t>
            </a:r>
            <a:r>
              <a:rPr lang="en-US" sz="1400" dirty="0" err="1">
                <a:latin typeface="Brandon Grotesque Regular" panose="020B0503020203060202" pitchFamily="34" charset="0"/>
              </a:rPr>
              <a:t>ya</a:t>
            </a:r>
            <a:r>
              <a:rPr lang="en-US" sz="1400" dirty="0">
                <a:latin typeface="Brandon Grotesque Regular" panose="020B0503020203060202" pitchFamily="34" charset="0"/>
              </a:rPr>
              <a:t> pas </a:t>
            </a:r>
            <a:r>
              <a:rPr lang="en-US" sz="1400" dirty="0" err="1">
                <a:latin typeface="Brandon Grotesque Regular" panose="020B0503020203060202" pitchFamily="34" charset="0"/>
              </a:rPr>
              <a:t>d’âge</a:t>
            </a:r>
            <a:r>
              <a:rPr lang="en-US" sz="1400" dirty="0">
                <a:latin typeface="Brandon Grotesque Regular" panose="020B0503020203060202" pitchFamily="34" charset="0"/>
              </a:rPr>
              <a:t> pour </a:t>
            </a:r>
            <a:r>
              <a:rPr lang="en-US" sz="1400" dirty="0" err="1">
                <a:latin typeface="Brandon Grotesque Regular" panose="020B0503020203060202" pitchFamily="34" charset="0"/>
              </a:rPr>
              <a:t>apprendre</a:t>
            </a:r>
            <a:r>
              <a:rPr lang="en-US" sz="1400" dirty="0">
                <a:latin typeface="Brandon Grotesque Regular" panose="020B0503020203060202" pitchFamily="34" charset="0"/>
              </a:rPr>
              <a:t> à </a:t>
            </a:r>
            <a:r>
              <a:rPr lang="en-US" sz="1400" dirty="0" err="1">
                <a:latin typeface="Brandon Grotesque Regular" panose="020B0503020203060202" pitchFamily="34" charset="0"/>
              </a:rPr>
              <a:t>investir</a:t>
            </a:r>
            <a:r>
              <a:rPr lang="en-US" sz="1400" dirty="0">
                <a:latin typeface="Brandon Grotesque Regular" panose="020B0503020203060202" pitchFamily="34" charset="0"/>
              </a:rPr>
              <a:t>.</a:t>
            </a:r>
          </a:p>
          <a:p>
            <a:pPr algn="ctr"/>
            <a:r>
              <a:rPr lang="en-US" sz="1400" dirty="0" err="1">
                <a:latin typeface="Brandon Grotesque Regular" panose="020B0503020203060202" pitchFamily="34" charset="0"/>
              </a:rPr>
              <a:t>Vous</a:t>
            </a:r>
            <a:r>
              <a:rPr lang="en-US" sz="1400" dirty="0">
                <a:latin typeface="Brandon Grotesque Regular" panose="020B0503020203060202" pitchFamily="34" charset="0"/>
              </a:rPr>
              <a:t> </a:t>
            </a:r>
            <a:r>
              <a:rPr lang="en-US" sz="1400" dirty="0" err="1">
                <a:latin typeface="Brandon Grotesque Regular" panose="020B0503020203060202" pitchFamily="34" charset="0"/>
              </a:rPr>
              <a:t>pouvez</a:t>
            </a:r>
            <a:r>
              <a:rPr lang="en-US" sz="1400" dirty="0">
                <a:latin typeface="Brandon Grotesque Regular" panose="020B0503020203060202" pitchFamily="34" charset="0"/>
              </a:rPr>
              <a:t> commencer avec un </a:t>
            </a:r>
            <a:r>
              <a:rPr lang="en-US" sz="1400" dirty="0" err="1">
                <a:latin typeface="Brandon Grotesque Regular" panose="020B0503020203060202" pitchFamily="34" charset="0"/>
              </a:rPr>
              <a:t>montant</a:t>
            </a:r>
            <a:r>
              <a:rPr lang="en-US" sz="1400" dirty="0">
                <a:latin typeface="Brandon Grotesque Regular" panose="020B0503020203060202" pitchFamily="34" charset="0"/>
              </a:rPr>
              <a:t> </a:t>
            </a:r>
            <a:r>
              <a:rPr lang="en-US" sz="1400" dirty="0" err="1">
                <a:latin typeface="Brandon Grotesque Regular" panose="020B0503020203060202" pitchFamily="34" charset="0"/>
              </a:rPr>
              <a:t>très</a:t>
            </a:r>
            <a:r>
              <a:rPr lang="en-US" sz="1400" dirty="0">
                <a:latin typeface="Brandon Grotesque Regular" panose="020B0503020203060202" pitchFamily="34" charset="0"/>
              </a:rPr>
              <a:t> </a:t>
            </a:r>
            <a:r>
              <a:rPr lang="en-US" sz="1400" dirty="0" err="1">
                <a:latin typeface="Brandon Grotesque Regular" panose="020B0503020203060202" pitchFamily="34" charset="0"/>
              </a:rPr>
              <a:t>faible</a:t>
            </a:r>
            <a:r>
              <a:rPr lang="en-US" sz="1400" dirty="0">
                <a:latin typeface="Brandon Grotesque Regular" panose="020B0503020203060202" pitchFamily="34" charset="0"/>
              </a:rPr>
              <a:t> et </a:t>
            </a:r>
            <a:r>
              <a:rPr lang="en-US" sz="1400" dirty="0" err="1">
                <a:latin typeface="Brandon Grotesque Regular" panose="020B0503020203060202" pitchFamily="34" charset="0"/>
              </a:rPr>
              <a:t>progresser</a:t>
            </a:r>
            <a:r>
              <a:rPr lang="en-US" sz="1400" dirty="0">
                <a:latin typeface="Brandon Grotesque Regular" panose="020B0503020203060202" pitchFamily="34" charset="0"/>
              </a:rPr>
              <a:t> avec le temps. </a:t>
            </a:r>
          </a:p>
          <a:p>
            <a:pPr algn="ctr"/>
            <a:r>
              <a:rPr lang="en-US" sz="1400" dirty="0" err="1">
                <a:latin typeface="Brandon Grotesque Regular" panose="020B0503020203060202" pitchFamily="34" charset="0"/>
              </a:rPr>
              <a:t>L’éducation</a:t>
            </a:r>
            <a:r>
              <a:rPr lang="en-US" sz="1400" dirty="0">
                <a:latin typeface="Brandon Grotesque Regular" panose="020B0503020203060202" pitchFamily="34" charset="0"/>
              </a:rPr>
              <a:t> </a:t>
            </a:r>
            <a:r>
              <a:rPr lang="en-US" sz="1400" dirty="0" err="1">
                <a:latin typeface="Brandon Grotesque Regular" panose="020B0503020203060202" pitchFamily="34" charset="0"/>
              </a:rPr>
              <a:t>est</a:t>
            </a:r>
            <a:r>
              <a:rPr lang="en-US" sz="1400" dirty="0">
                <a:latin typeface="Brandon Grotesque Regular" panose="020B0503020203060202" pitchFamily="34" charset="0"/>
              </a:rPr>
              <a:t> un voyage. </a:t>
            </a:r>
          </a:p>
        </p:txBody>
      </p:sp>
      <p:pic>
        <p:nvPicPr>
          <p:cNvPr id="26" name="Image 6">
            <a:extLst>
              <a:ext uri="{FF2B5EF4-FFF2-40B4-BE49-F238E27FC236}">
                <a16:creationId xmlns:a16="http://schemas.microsoft.com/office/drawing/2014/main" id="{2ACDC732-0D6A-418A-91AB-735EADFDFCD9}"/>
              </a:ext>
            </a:extLst>
          </p:cNvPr>
          <p:cNvPicPr>
            <a:picLocks noChangeAspect="1"/>
          </p:cNvPicPr>
          <p:nvPr>
            <p:custDataLst>
              <p:tags r:id="rId18"/>
            </p:custDataLst>
          </p:nvPr>
        </p:nvPicPr>
        <p:blipFill>
          <a:blip r:embed="rId27"/>
          <a:stretch>
            <a:fillRect/>
          </a:stretch>
        </p:blipFill>
        <p:spPr>
          <a:xfrm>
            <a:off x="10558821" y="1975234"/>
            <a:ext cx="1633179" cy="1633179"/>
          </a:xfrm>
          <a:prstGeom prst="rect">
            <a:avLst/>
          </a:prstGeom>
        </p:spPr>
      </p:pic>
    </p:spTree>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0BCBA8-45CD-470E-9078-B15FFC0DB207}"/>
              </a:ext>
            </a:extLst>
          </p:cNvPr>
          <p:cNvSpPr/>
          <p:nvPr>
            <p:custDataLst>
              <p:tags r:id="rId2"/>
            </p:custDataLst>
          </p:nvPr>
        </p:nvSpPr>
        <p:spPr>
          <a:xfrm>
            <a:off x="415852" y="2060105"/>
            <a:ext cx="6096000" cy="1421928"/>
          </a:xfrm>
          <a:prstGeom prst="rect">
            <a:avLst/>
          </a:prstGeom>
          <a:noFill/>
          <a:ln>
            <a:noFill/>
          </a:ln>
        </p:spPr>
        <p:txBody>
          <a:bodyPr spcFirstLastPara="1" wrap="square" lIns="68575" tIns="34275" rIns="68575" bIns="34275" anchor="t" anchorCtr="0">
            <a:noAutofit/>
          </a:bodyPr>
          <a:lstStyle/>
          <a:p>
            <a:pPr marL="285750" lvl="0" indent="-285750">
              <a:buClr>
                <a:schemeClr val="dk1"/>
              </a:buClr>
              <a:buSzPts val="1400"/>
              <a:buFont typeface="Wingdings" panose="05000000000000000000" pitchFamily="2" charset="2"/>
              <a:buChar char="§"/>
            </a:pPr>
            <a:r>
              <a:rPr lang="fr-FR" sz="1400" dirty="0">
                <a:solidFill>
                  <a:schemeClr val="dk1"/>
                </a:solidFill>
                <a:latin typeface="Brandon Grotesque Regular" panose="020B0503020203060202" pitchFamily="34" charset="0"/>
                <a:ea typeface="Calibri"/>
                <a:cs typeface="Calibri"/>
                <a:sym typeface="Calibri"/>
              </a:rPr>
              <a:t>Avoir un plan précis</a:t>
            </a:r>
          </a:p>
          <a:p>
            <a:pPr marL="742950" lvl="1" indent="-285750">
              <a:buClr>
                <a:schemeClr val="dk1"/>
              </a:buClr>
              <a:buSzPts val="1400"/>
              <a:buFont typeface="Wingdings" panose="05000000000000000000" pitchFamily="2" charset="2"/>
              <a:buChar char="q"/>
            </a:pPr>
            <a:r>
              <a:rPr lang="fr-FR" sz="1400" dirty="0">
                <a:solidFill>
                  <a:schemeClr val="dk1"/>
                </a:solidFill>
                <a:latin typeface="Brandon Grotesque Regular" panose="020B0503020203060202" pitchFamily="34" charset="0"/>
                <a:ea typeface="Calibri"/>
                <a:cs typeface="Calibri"/>
                <a:sym typeface="Calibri"/>
              </a:rPr>
              <a:t>Trading</a:t>
            </a:r>
          </a:p>
          <a:p>
            <a:pPr marL="742950" lvl="1" indent="-285750">
              <a:buClr>
                <a:schemeClr val="dk1"/>
              </a:buClr>
              <a:buSzPts val="1400"/>
              <a:buFont typeface="Wingdings" panose="05000000000000000000" pitchFamily="2" charset="2"/>
              <a:buChar char="q"/>
            </a:pPr>
            <a:r>
              <a:rPr lang="fr-FR" sz="1400" dirty="0">
                <a:solidFill>
                  <a:schemeClr val="dk1"/>
                </a:solidFill>
                <a:latin typeface="Brandon Grotesque Regular" panose="020B0503020203060202" pitchFamily="34" charset="0"/>
                <a:ea typeface="Calibri"/>
                <a:cs typeface="Calibri"/>
                <a:sym typeface="Calibri"/>
              </a:rPr>
              <a:t>Investissement à court terme</a:t>
            </a:r>
          </a:p>
          <a:p>
            <a:pPr marL="742950" lvl="1" indent="-285750">
              <a:buClr>
                <a:schemeClr val="dk1"/>
              </a:buClr>
              <a:buSzPts val="1400"/>
              <a:buFont typeface="Wingdings" panose="05000000000000000000" pitchFamily="2" charset="2"/>
              <a:buChar char="q"/>
            </a:pPr>
            <a:r>
              <a:rPr lang="fr-FR" sz="1400" dirty="0">
                <a:solidFill>
                  <a:schemeClr val="dk1"/>
                </a:solidFill>
                <a:latin typeface="Brandon Grotesque Regular" panose="020B0503020203060202" pitchFamily="34" charset="0"/>
                <a:ea typeface="Calibri"/>
                <a:cs typeface="Calibri"/>
                <a:sym typeface="Calibri"/>
              </a:rPr>
              <a:t>Investissement à long terme</a:t>
            </a:r>
          </a:p>
          <a:p>
            <a:pPr marL="742950" lvl="1" indent="-285750">
              <a:buClr>
                <a:schemeClr val="dk1"/>
              </a:buClr>
              <a:buSzPts val="1400"/>
              <a:buFont typeface="Wingdings" panose="05000000000000000000" pitchFamily="2" charset="2"/>
              <a:buChar char="q"/>
            </a:pPr>
            <a:r>
              <a:rPr lang="fr-FR" sz="1400" dirty="0">
                <a:solidFill>
                  <a:schemeClr val="dk1"/>
                </a:solidFill>
                <a:latin typeface="Brandon Grotesque Regular" panose="020B0503020203060202" pitchFamily="34" charset="0"/>
                <a:ea typeface="Calibri"/>
                <a:cs typeface="Calibri"/>
                <a:sym typeface="Calibri"/>
              </a:rPr>
              <a:t>Holding (ne jamais vendre)</a:t>
            </a:r>
          </a:p>
        </p:txBody>
      </p:sp>
      <p:sp>
        <p:nvSpPr>
          <p:cNvPr id="5" name="Google Shape;166;p28">
            <a:extLst>
              <a:ext uri="{FF2B5EF4-FFF2-40B4-BE49-F238E27FC236}">
                <a16:creationId xmlns:a16="http://schemas.microsoft.com/office/drawing/2014/main" id="{9A18B747-E7DA-4429-98A7-84275353ACDF}"/>
              </a:ext>
            </a:extLst>
          </p:cNvPr>
          <p:cNvSpPr/>
          <p:nvPr>
            <p:custDataLst>
              <p:tags r:id="rId3"/>
            </p:custDataLst>
          </p:nvPr>
        </p:nvSpPr>
        <p:spPr>
          <a:xfrm>
            <a:off x="315845" y="3604352"/>
            <a:ext cx="4806661" cy="2223655"/>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p>
            <a:pPr algn="ctr">
              <a:buClr>
                <a:srgbClr val="000000"/>
              </a:buClr>
              <a:buSzPts val="1400"/>
            </a:pPr>
            <a:r>
              <a:rPr lang="fr-FR" sz="1400" b="1" u="sng" dirty="0">
                <a:solidFill>
                  <a:prstClr val="black"/>
                </a:solidFill>
                <a:latin typeface="Brandon Grotesque Regular" panose="020B0503020203060202" pitchFamily="34" charset="0"/>
                <a:cs typeface="Calibri"/>
                <a:sym typeface="Calibri"/>
              </a:rPr>
              <a:t>Règle d'or de l'investissement n°2</a:t>
            </a:r>
          </a:p>
          <a:p>
            <a:pPr algn="ctr">
              <a:buClr>
                <a:srgbClr val="000000"/>
              </a:buClr>
              <a:buSzPts val="1400"/>
            </a:pPr>
            <a:endParaRPr lang="en-GB" sz="1400" b="1" u="sng" dirty="0">
              <a:solidFill>
                <a:prstClr val="black"/>
              </a:solidFill>
              <a:latin typeface="Brandon Grotesque Regular" panose="020B0503020203060202" pitchFamily="34" charset="0"/>
              <a:cs typeface="Calibri"/>
              <a:sym typeface="Calibri"/>
            </a:endParaRPr>
          </a:p>
          <a:p>
            <a:pPr>
              <a:buClr>
                <a:srgbClr val="000000"/>
              </a:buClr>
              <a:buSzPts val="1400"/>
            </a:pPr>
            <a:r>
              <a:rPr lang="en-GB" sz="1400" dirty="0" err="1">
                <a:solidFill>
                  <a:prstClr val="black"/>
                </a:solidFill>
                <a:latin typeface="Brandon Grotesque Regular" panose="020B0503020203060202" pitchFamily="34" charset="0"/>
                <a:cs typeface="Calibri"/>
                <a:sym typeface="Calibri"/>
              </a:rPr>
              <a:t>Évitez</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ce</a:t>
            </a:r>
            <a:r>
              <a:rPr lang="en-GB" sz="1400" dirty="0">
                <a:solidFill>
                  <a:prstClr val="black"/>
                </a:solidFill>
                <a:latin typeface="Brandon Grotesque Regular" panose="020B0503020203060202" pitchFamily="34" charset="0"/>
                <a:cs typeface="Calibri"/>
                <a:sym typeface="Calibri"/>
              </a:rPr>
              <a:t> qui </a:t>
            </a:r>
            <a:r>
              <a:rPr lang="en-GB" sz="1400" dirty="0" err="1">
                <a:solidFill>
                  <a:prstClr val="black"/>
                </a:solidFill>
                <a:latin typeface="Brandon Grotesque Regular" panose="020B0503020203060202" pitchFamily="34" charset="0"/>
                <a:cs typeface="Calibri"/>
                <a:sym typeface="Calibri"/>
              </a:rPr>
              <a:t>est</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tendance</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Soyez</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concentré</a:t>
            </a:r>
            <a:r>
              <a:rPr lang="en-GB" sz="1400" dirty="0">
                <a:solidFill>
                  <a:prstClr val="black"/>
                </a:solidFill>
                <a:latin typeface="Brandon Grotesque Regular" panose="020B0503020203060202" pitchFamily="34" charset="0"/>
                <a:cs typeface="Calibri"/>
                <a:sym typeface="Calibri"/>
              </a:rPr>
              <a:t> sur le fait </a:t>
            </a:r>
            <a:r>
              <a:rPr lang="en-GB" sz="1400" dirty="0" err="1">
                <a:solidFill>
                  <a:prstClr val="black"/>
                </a:solidFill>
                <a:latin typeface="Brandon Grotesque Regular" panose="020B0503020203060202" pitchFamily="34" charset="0"/>
                <a:cs typeface="Calibri"/>
                <a:sym typeface="Calibri"/>
              </a:rPr>
              <a:t>d’avancer</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en</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prenant</a:t>
            </a:r>
            <a:r>
              <a:rPr lang="en-GB" sz="1400" dirty="0">
                <a:solidFill>
                  <a:prstClr val="black"/>
                </a:solidFill>
                <a:latin typeface="Brandon Grotesque Regular" panose="020B0503020203060202" pitchFamily="34" charset="0"/>
                <a:cs typeface="Calibri"/>
                <a:sym typeface="Calibri"/>
              </a:rPr>
              <a:t> des </a:t>
            </a:r>
            <a:r>
              <a:rPr lang="en-GB" sz="1400" dirty="0" err="1">
                <a:solidFill>
                  <a:prstClr val="black"/>
                </a:solidFill>
                <a:latin typeface="Brandon Grotesque Regular" panose="020B0503020203060202" pitchFamily="34" charset="0"/>
                <a:cs typeface="Calibri"/>
                <a:sym typeface="Calibri"/>
              </a:rPr>
              <a:t>décisions</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rationnelles</a:t>
            </a:r>
            <a:r>
              <a:rPr lang="en-GB" sz="1400" dirty="0">
                <a:solidFill>
                  <a:prstClr val="black"/>
                </a:solidFill>
                <a:latin typeface="Brandon Grotesque Regular" panose="020B0503020203060202" pitchFamily="34" charset="0"/>
                <a:cs typeface="Calibri"/>
                <a:sym typeface="Calibri"/>
              </a:rPr>
              <a:t>.</a:t>
            </a:r>
          </a:p>
          <a:p>
            <a:pPr>
              <a:buClr>
                <a:srgbClr val="000000"/>
              </a:buClr>
              <a:buSzPts val="1400"/>
            </a:pPr>
            <a:r>
              <a:rPr lang="en-GB" sz="1400" dirty="0">
                <a:solidFill>
                  <a:prstClr val="black"/>
                </a:solidFill>
                <a:latin typeface="Brandon Grotesque Regular" panose="020B0503020203060202" pitchFamily="34" charset="0"/>
                <a:cs typeface="Calibri"/>
                <a:sym typeface="Calibri"/>
              </a:rPr>
              <a:t>Si </a:t>
            </a:r>
            <a:r>
              <a:rPr lang="en-GB" sz="1400" dirty="0" err="1">
                <a:solidFill>
                  <a:prstClr val="black"/>
                </a:solidFill>
                <a:latin typeface="Brandon Grotesque Regular" panose="020B0503020203060202" pitchFamily="34" charset="0"/>
                <a:cs typeface="Calibri"/>
                <a:sym typeface="Calibri"/>
              </a:rPr>
              <a:t>vous</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avez</a:t>
            </a:r>
            <a:r>
              <a:rPr lang="en-GB" sz="1400" dirty="0">
                <a:solidFill>
                  <a:prstClr val="black"/>
                </a:solidFill>
                <a:latin typeface="Brandon Grotesque Regular" panose="020B0503020203060202" pitchFamily="34" charset="0"/>
                <a:cs typeface="Calibri"/>
                <a:sym typeface="Calibri"/>
              </a:rPr>
              <a:t> des </a:t>
            </a:r>
            <a:r>
              <a:rPr lang="en-GB" sz="1400" dirty="0" err="1">
                <a:solidFill>
                  <a:prstClr val="black"/>
                </a:solidFill>
                <a:latin typeface="Brandon Grotesque Regular" panose="020B0503020203060202" pitchFamily="34" charset="0"/>
                <a:cs typeface="Calibri"/>
                <a:sym typeface="Calibri"/>
              </a:rPr>
              <a:t>doutes</a:t>
            </a:r>
            <a:r>
              <a:rPr lang="en-GB" sz="1400" dirty="0">
                <a:solidFill>
                  <a:prstClr val="black"/>
                </a:solidFill>
                <a:latin typeface="Brandon Grotesque Regular" panose="020B0503020203060202" pitchFamily="34" charset="0"/>
                <a:cs typeface="Calibri"/>
                <a:sym typeface="Calibri"/>
              </a:rPr>
              <a:t>, laissez passer la </a:t>
            </a:r>
            <a:r>
              <a:rPr lang="en-GB" sz="1400" dirty="0" err="1">
                <a:solidFill>
                  <a:prstClr val="black"/>
                </a:solidFill>
                <a:latin typeface="Brandon Grotesque Regular" panose="020B0503020203060202" pitchFamily="34" charset="0"/>
                <a:cs typeface="Calibri"/>
                <a:sym typeface="Calibri"/>
              </a:rPr>
              <a:t>nuit</a:t>
            </a:r>
            <a:r>
              <a:rPr lang="en-GB" sz="1400" dirty="0">
                <a:solidFill>
                  <a:prstClr val="black"/>
                </a:solidFill>
                <a:latin typeface="Brandon Grotesque Regular" panose="020B0503020203060202" pitchFamily="34" charset="0"/>
                <a:cs typeface="Calibri"/>
                <a:sym typeface="Calibri"/>
              </a:rPr>
              <a:t> et </a:t>
            </a:r>
            <a:r>
              <a:rPr lang="en-GB" sz="1400" dirty="0" err="1">
                <a:solidFill>
                  <a:prstClr val="black"/>
                </a:solidFill>
                <a:latin typeface="Brandon Grotesque Regular" panose="020B0503020203060202" pitchFamily="34" charset="0"/>
                <a:cs typeface="Calibri"/>
                <a:sym typeface="Calibri"/>
              </a:rPr>
              <a:t>parlez-en</a:t>
            </a:r>
            <a:r>
              <a:rPr lang="en-GB" sz="1400" dirty="0">
                <a:solidFill>
                  <a:prstClr val="black"/>
                </a:solidFill>
                <a:latin typeface="Brandon Grotesque Regular" panose="020B0503020203060202" pitchFamily="34" charset="0"/>
                <a:cs typeface="Calibri"/>
                <a:sym typeface="Calibri"/>
              </a:rPr>
              <a:t> à </a:t>
            </a:r>
            <a:r>
              <a:rPr lang="en-GB" sz="1400" dirty="0" err="1">
                <a:solidFill>
                  <a:prstClr val="black"/>
                </a:solidFill>
                <a:latin typeface="Brandon Grotesque Regular" panose="020B0503020203060202" pitchFamily="34" charset="0"/>
                <a:cs typeface="Calibri"/>
                <a:sym typeface="Calibri"/>
              </a:rPr>
              <a:t>vos</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proches</a:t>
            </a:r>
            <a:r>
              <a:rPr lang="en-GB" sz="1400" dirty="0">
                <a:solidFill>
                  <a:prstClr val="black"/>
                </a:solidFill>
                <a:latin typeface="Brandon Grotesque Regular" panose="020B0503020203060202" pitchFamily="34" charset="0"/>
                <a:cs typeface="Calibri"/>
                <a:sym typeface="Calibri"/>
              </a:rPr>
              <a:t>. Il </a:t>
            </a:r>
            <a:r>
              <a:rPr lang="en-GB" sz="1400" dirty="0" err="1">
                <a:solidFill>
                  <a:prstClr val="black"/>
                </a:solidFill>
                <a:latin typeface="Brandon Grotesque Regular" panose="020B0503020203060202" pitchFamily="34" charset="0"/>
                <a:cs typeface="Calibri"/>
                <a:sym typeface="Calibri"/>
              </a:rPr>
              <a:t>vaut</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mieux</a:t>
            </a:r>
            <a:r>
              <a:rPr lang="en-GB" sz="1400" dirty="0">
                <a:solidFill>
                  <a:prstClr val="black"/>
                </a:solidFill>
                <a:latin typeface="Brandon Grotesque Regular" panose="020B0503020203060202" pitchFamily="34" charset="0"/>
                <a:cs typeface="Calibri"/>
                <a:sym typeface="Calibri"/>
              </a:rPr>
              <a:t> prendre son temps que de se </a:t>
            </a:r>
            <a:r>
              <a:rPr lang="en-GB" sz="1400" dirty="0" err="1">
                <a:solidFill>
                  <a:prstClr val="black"/>
                </a:solidFill>
                <a:latin typeface="Brandon Grotesque Regular" panose="020B0503020203060202" pitchFamily="34" charset="0"/>
                <a:cs typeface="Calibri"/>
                <a:sym typeface="Calibri"/>
              </a:rPr>
              <a:t>précipiter</a:t>
            </a:r>
            <a:r>
              <a:rPr lang="en-GB" sz="1400" dirty="0">
                <a:solidFill>
                  <a:prstClr val="black"/>
                </a:solidFill>
                <a:latin typeface="Brandon Grotesque Regular" panose="020B0503020203060202" pitchFamily="34" charset="0"/>
                <a:cs typeface="Calibri"/>
                <a:sym typeface="Calibri"/>
              </a:rPr>
              <a:t>. La </a:t>
            </a:r>
            <a:r>
              <a:rPr lang="en-GB" sz="1400" dirty="0" err="1">
                <a:solidFill>
                  <a:prstClr val="black"/>
                </a:solidFill>
                <a:latin typeface="Brandon Grotesque Regular" panose="020B0503020203060202" pitchFamily="34" charset="0"/>
                <a:cs typeface="Calibri"/>
                <a:sym typeface="Calibri"/>
              </a:rPr>
              <a:t>meilleure</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stratégie</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est</a:t>
            </a:r>
            <a:r>
              <a:rPr lang="en-GB" sz="1400" dirty="0">
                <a:solidFill>
                  <a:prstClr val="black"/>
                </a:solidFill>
                <a:latin typeface="Brandon Grotesque Regular" panose="020B0503020203060202" pitchFamily="34" charset="0"/>
                <a:cs typeface="Calibri"/>
                <a:sym typeface="Calibri"/>
              </a:rPr>
              <a:t> de </a:t>
            </a:r>
            <a:r>
              <a:rPr lang="en-GB" sz="1400" dirty="0" err="1">
                <a:solidFill>
                  <a:prstClr val="black"/>
                </a:solidFill>
                <a:latin typeface="Brandon Grotesque Regular" panose="020B0503020203060202" pitchFamily="34" charset="0"/>
                <a:cs typeface="Calibri"/>
                <a:sym typeface="Calibri"/>
              </a:rPr>
              <a:t>progresser</a:t>
            </a:r>
            <a:r>
              <a:rPr lang="en-GB" sz="1400" dirty="0">
                <a:solidFill>
                  <a:prstClr val="black"/>
                </a:solidFill>
                <a:latin typeface="Brandon Grotesque Regular" panose="020B0503020203060202" pitchFamily="34" charset="0"/>
                <a:cs typeface="Calibri"/>
                <a:sym typeface="Calibri"/>
              </a:rPr>
              <a:t> pas à pas.</a:t>
            </a:r>
          </a:p>
          <a:p>
            <a:pPr>
              <a:buClr>
                <a:srgbClr val="000000"/>
              </a:buClr>
              <a:buSzPts val="1400"/>
            </a:pPr>
            <a:r>
              <a:rPr lang="en-GB" sz="1400" dirty="0" err="1">
                <a:solidFill>
                  <a:prstClr val="black"/>
                </a:solidFill>
                <a:latin typeface="Brandon Grotesque Regular" panose="020B0503020203060202" pitchFamily="34" charset="0"/>
                <a:cs typeface="Calibri"/>
                <a:sym typeface="Calibri"/>
              </a:rPr>
              <a:t>Instruisez-vous</a:t>
            </a:r>
            <a:r>
              <a:rPr lang="en-GB" sz="1400" dirty="0">
                <a:solidFill>
                  <a:prstClr val="black"/>
                </a:solidFill>
                <a:latin typeface="Brandon Grotesque Regular" panose="020B0503020203060202" pitchFamily="34" charset="0"/>
                <a:cs typeface="Calibri"/>
                <a:sym typeface="Calibri"/>
              </a:rPr>
              <a:t> sur la finance </a:t>
            </a:r>
            <a:r>
              <a:rPr lang="en-GB" sz="1400" dirty="0" err="1">
                <a:solidFill>
                  <a:prstClr val="black"/>
                </a:solidFill>
                <a:latin typeface="Brandon Grotesque Regular" panose="020B0503020203060202" pitchFamily="34" charset="0"/>
                <a:cs typeface="Calibri"/>
                <a:sym typeface="Calibri"/>
              </a:rPr>
              <a:t>si</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besoin</a:t>
            </a:r>
            <a:r>
              <a:rPr lang="en-GB" sz="1400" dirty="0">
                <a:solidFill>
                  <a:prstClr val="black"/>
                </a:solidFill>
                <a:latin typeface="Brandon Grotesque Regular" panose="020B0503020203060202" pitchFamily="34" charset="0"/>
                <a:cs typeface="Calibri"/>
                <a:sym typeface="Calibri"/>
              </a:rPr>
              <a:t> est.</a:t>
            </a:r>
          </a:p>
          <a:p>
            <a:pPr>
              <a:buClr>
                <a:srgbClr val="000000"/>
              </a:buClr>
              <a:buSzPts val="1400"/>
            </a:pPr>
            <a:endParaRPr lang="en-GB" sz="1400" dirty="0">
              <a:solidFill>
                <a:prstClr val="black"/>
              </a:solidFill>
              <a:latin typeface="Brandon Grotesque Regular" panose="020B0503020203060202" pitchFamily="34" charset="0"/>
              <a:cs typeface="Calibri"/>
              <a:sym typeface="Calibri"/>
            </a:endParaRPr>
          </a:p>
          <a:p>
            <a:pPr>
              <a:buClr>
                <a:srgbClr val="000000"/>
              </a:buClr>
              <a:buSzPts val="1400"/>
            </a:pPr>
            <a:r>
              <a:rPr lang="en-GB" sz="1400" dirty="0">
                <a:solidFill>
                  <a:prstClr val="black"/>
                </a:solidFill>
                <a:latin typeface="Brandon Grotesque Regular" panose="020B0503020203060202" pitchFamily="34" charset="0"/>
                <a:cs typeface="Calibri"/>
                <a:sym typeface="Calibri"/>
              </a:rPr>
              <a:t>“Pere riche, Pere </a:t>
            </a:r>
            <a:r>
              <a:rPr lang="en-GB" sz="1400" dirty="0" err="1">
                <a:solidFill>
                  <a:prstClr val="black"/>
                </a:solidFill>
                <a:latin typeface="Brandon Grotesque Regular" panose="020B0503020203060202" pitchFamily="34" charset="0"/>
                <a:cs typeface="Calibri"/>
                <a:sym typeface="Calibri"/>
              </a:rPr>
              <a:t>pauvre</a:t>
            </a:r>
            <a:r>
              <a:rPr lang="en-GB" sz="1400" dirty="0">
                <a:solidFill>
                  <a:prstClr val="black"/>
                </a:solidFill>
                <a:latin typeface="Brandon Grotesque Regular" panose="020B0503020203060202" pitchFamily="34" charset="0"/>
                <a:cs typeface="Calibri"/>
                <a:sym typeface="Calibri"/>
              </a:rPr>
              <a:t>” de Robert </a:t>
            </a:r>
            <a:r>
              <a:rPr lang="en-GB" sz="1400" dirty="0" err="1">
                <a:solidFill>
                  <a:prstClr val="black"/>
                </a:solidFill>
                <a:latin typeface="Brandon Grotesque Regular" panose="020B0503020203060202" pitchFamily="34" charset="0"/>
                <a:cs typeface="Calibri"/>
                <a:sym typeface="Calibri"/>
              </a:rPr>
              <a:t>T.Kiyosaki</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est</a:t>
            </a:r>
            <a:r>
              <a:rPr lang="en-GB" sz="1400" dirty="0">
                <a:solidFill>
                  <a:prstClr val="black"/>
                </a:solidFill>
                <a:latin typeface="Brandon Grotesque Regular" panose="020B0503020203060202" pitchFamily="34" charset="0"/>
                <a:cs typeface="Calibri"/>
                <a:sym typeface="Calibri"/>
              </a:rPr>
              <a:t> un bon </a:t>
            </a:r>
            <a:r>
              <a:rPr lang="en-GB" sz="1400" dirty="0" err="1">
                <a:solidFill>
                  <a:prstClr val="black"/>
                </a:solidFill>
                <a:latin typeface="Brandon Grotesque Regular" panose="020B0503020203060202" pitchFamily="34" charset="0"/>
                <a:cs typeface="Calibri"/>
                <a:sym typeface="Calibri"/>
              </a:rPr>
              <a:t>départ</a:t>
            </a:r>
            <a:r>
              <a:rPr lang="en-GB" sz="1400" dirty="0">
                <a:solidFill>
                  <a:prstClr val="black"/>
                </a:solidFill>
                <a:latin typeface="Brandon Grotesque Regular" panose="020B0503020203060202" pitchFamily="34" charset="0"/>
                <a:cs typeface="Calibri"/>
                <a:sym typeface="Calibri"/>
              </a:rPr>
              <a:t>. </a:t>
            </a:r>
          </a:p>
        </p:txBody>
      </p:sp>
      <p:sp>
        <p:nvSpPr>
          <p:cNvPr id="6" name="Rectangle 5">
            <a:extLst>
              <a:ext uri="{FF2B5EF4-FFF2-40B4-BE49-F238E27FC236}">
                <a16:creationId xmlns:a16="http://schemas.microsoft.com/office/drawing/2014/main" id="{BBE1E439-3C0D-425C-9561-18A674C29B00}"/>
              </a:ext>
            </a:extLst>
          </p:cNvPr>
          <p:cNvSpPr/>
          <p:nvPr>
            <p:custDataLst>
              <p:tags r:id="rId4"/>
            </p:custDataLst>
          </p:nvPr>
        </p:nvSpPr>
        <p:spPr>
          <a:xfrm>
            <a:off x="415852" y="319402"/>
            <a:ext cx="6908584" cy="1733488"/>
          </a:xfrm>
          <a:prstGeom prst="rect">
            <a:avLst/>
          </a:prstGeom>
          <a:noFill/>
          <a:ln>
            <a:noFill/>
          </a:ln>
        </p:spPr>
        <p:txBody>
          <a:bodyPr spcFirstLastPara="1" wrap="square" lIns="68575" tIns="34275" rIns="68575" bIns="34275" anchor="t" anchorCtr="0">
            <a:noAutofit/>
          </a:bodyPr>
          <a:lstStyle/>
          <a:p>
            <a:pPr marL="285750" lvl="0" indent="-285750">
              <a:buClr>
                <a:schemeClr val="dk1"/>
              </a:buClr>
              <a:buSzPts val="1400"/>
              <a:buFont typeface="Wingdings" panose="05000000000000000000" pitchFamily="2" charset="2"/>
              <a:buChar char="§"/>
            </a:pPr>
            <a:r>
              <a:rPr lang="fr-FR" sz="1400" dirty="0">
                <a:solidFill>
                  <a:schemeClr val="dk1"/>
                </a:solidFill>
                <a:latin typeface="Brandon Grotesque Regular" panose="020B0503020203060202" pitchFamily="34" charset="0"/>
                <a:ea typeface="Calibri"/>
                <a:cs typeface="Calibri"/>
                <a:sym typeface="Calibri"/>
              </a:rPr>
              <a:t>Éviter ce qui est tendance.</a:t>
            </a:r>
          </a:p>
          <a:p>
            <a:pPr lvl="0">
              <a:buClr>
                <a:schemeClr val="dk1"/>
              </a:buClr>
              <a:buSzPts val="1400"/>
            </a:pPr>
            <a:endParaRPr lang="fr-FR" sz="1400" dirty="0">
              <a:solidFill>
                <a:schemeClr val="dk1"/>
              </a:solidFill>
              <a:latin typeface="Brandon Grotesque Regular" panose="020B0503020203060202" pitchFamily="34" charset="0"/>
              <a:ea typeface="Calibri"/>
              <a:cs typeface="Calibri"/>
              <a:sym typeface="Calibri"/>
            </a:endParaRPr>
          </a:p>
          <a:p>
            <a:pPr lvl="0">
              <a:buClr>
                <a:schemeClr val="dk1"/>
              </a:buClr>
              <a:buSzPts val="1400"/>
            </a:pPr>
            <a:r>
              <a:rPr lang="en-GB" sz="1400" dirty="0">
                <a:solidFill>
                  <a:schemeClr val="dk1"/>
                </a:solidFill>
                <a:latin typeface="Brandon Grotesque Regular" panose="020B0503020203060202" pitchFamily="34" charset="0"/>
                <a:ea typeface="Calibri"/>
                <a:cs typeface="Calibri"/>
                <a:sym typeface="Calibri"/>
              </a:rPr>
              <a:t>Si </a:t>
            </a:r>
            <a:r>
              <a:rPr lang="en-GB" sz="1400" dirty="0" err="1">
                <a:solidFill>
                  <a:schemeClr val="dk1"/>
                </a:solidFill>
                <a:latin typeface="Brandon Grotesque Regular" panose="020B0503020203060202" pitchFamily="34" charset="0"/>
                <a:ea typeface="Calibri"/>
                <a:cs typeface="Calibri"/>
                <a:sym typeface="Calibri"/>
              </a:rPr>
              <a:t>vous</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décidez</a:t>
            </a:r>
            <a:r>
              <a:rPr lang="en-GB" sz="1400" dirty="0">
                <a:solidFill>
                  <a:schemeClr val="dk1"/>
                </a:solidFill>
                <a:latin typeface="Brandon Grotesque Regular" panose="020B0503020203060202" pitchFamily="34" charset="0"/>
                <a:ea typeface="Calibri"/>
                <a:cs typeface="Calibri"/>
                <a:sym typeface="Calibri"/>
              </a:rPr>
              <a:t> de </a:t>
            </a:r>
            <a:r>
              <a:rPr lang="en-GB" sz="1400" dirty="0" err="1">
                <a:solidFill>
                  <a:schemeClr val="dk1"/>
                </a:solidFill>
                <a:latin typeface="Brandon Grotesque Regular" panose="020B0503020203060202" pitchFamily="34" charset="0"/>
                <a:ea typeface="Calibri"/>
                <a:cs typeface="Calibri"/>
                <a:sym typeface="Calibri"/>
              </a:rPr>
              <a:t>vous</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aventurer</a:t>
            </a:r>
            <a:r>
              <a:rPr lang="en-GB" sz="1400" dirty="0">
                <a:solidFill>
                  <a:schemeClr val="dk1"/>
                </a:solidFill>
                <a:latin typeface="Brandon Grotesque Regular" panose="020B0503020203060202" pitchFamily="34" charset="0"/>
                <a:ea typeface="Calibri"/>
                <a:cs typeface="Calibri"/>
                <a:sym typeface="Calibri"/>
              </a:rPr>
              <a:t> dans les alt-coin, </a:t>
            </a:r>
            <a:r>
              <a:rPr lang="en-GB" sz="1400" dirty="0" err="1">
                <a:solidFill>
                  <a:schemeClr val="dk1"/>
                </a:solidFill>
                <a:latin typeface="Brandon Grotesque Regular" panose="020B0503020203060202" pitchFamily="34" charset="0"/>
                <a:ea typeface="Calibri"/>
                <a:cs typeface="Calibri"/>
                <a:sym typeface="Calibri"/>
              </a:rPr>
              <a:t>n’investissez</a:t>
            </a:r>
            <a:r>
              <a:rPr lang="en-GB" sz="1400" dirty="0">
                <a:solidFill>
                  <a:schemeClr val="dk1"/>
                </a:solidFill>
                <a:latin typeface="Brandon Grotesque Regular" panose="020B0503020203060202" pitchFamily="34" charset="0"/>
                <a:ea typeface="Calibri"/>
                <a:cs typeface="Calibri"/>
                <a:sym typeface="Calibri"/>
              </a:rPr>
              <a:t> pas dans le “nouveau </a:t>
            </a:r>
            <a:r>
              <a:rPr lang="en-GB" sz="1400" dirty="0" err="1">
                <a:solidFill>
                  <a:schemeClr val="dk1"/>
                </a:solidFill>
                <a:latin typeface="Brandon Grotesque Regular" panose="020B0503020203060202" pitchFamily="34" charset="0"/>
                <a:ea typeface="Calibri"/>
                <a:cs typeface="Calibri"/>
                <a:sym typeface="Calibri"/>
              </a:rPr>
              <a:t>truc</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tendance</a:t>
            </a:r>
            <a:r>
              <a:rPr lang="en-GB" sz="1400" dirty="0">
                <a:solidFill>
                  <a:schemeClr val="dk1"/>
                </a:solidFill>
                <a:latin typeface="Brandon Grotesque Regular" panose="020B0503020203060202" pitchFamily="34" charset="0"/>
                <a:ea typeface="Calibri"/>
                <a:cs typeface="Calibri"/>
                <a:sym typeface="Calibri"/>
              </a:rPr>
              <a:t>”. Ce sera le plus </a:t>
            </a:r>
            <a:r>
              <a:rPr lang="en-GB" sz="1400" dirty="0" err="1">
                <a:solidFill>
                  <a:schemeClr val="dk1"/>
                </a:solidFill>
                <a:latin typeface="Brandon Grotesque Regular" panose="020B0503020203060202" pitchFamily="34" charset="0"/>
                <a:ea typeface="Calibri"/>
                <a:cs typeface="Calibri"/>
                <a:sym typeface="Calibri"/>
              </a:rPr>
              <a:t>souvent</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juste</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une</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stratégie</a:t>
            </a:r>
            <a:r>
              <a:rPr lang="en-GB" sz="1400" dirty="0">
                <a:solidFill>
                  <a:schemeClr val="dk1"/>
                </a:solidFill>
                <a:latin typeface="Brandon Grotesque Regular" panose="020B0503020203060202" pitchFamily="34" charset="0"/>
                <a:ea typeface="Calibri"/>
                <a:cs typeface="Calibri"/>
                <a:sym typeface="Calibri"/>
              </a:rPr>
              <a:t> marketing &amp; un FOMO. </a:t>
            </a:r>
          </a:p>
          <a:p>
            <a:pPr lvl="0">
              <a:buClr>
                <a:schemeClr val="dk1"/>
              </a:buClr>
              <a:buSzPts val="1400"/>
            </a:pPr>
            <a:r>
              <a:rPr lang="en-GB" sz="1400" dirty="0">
                <a:solidFill>
                  <a:schemeClr val="dk1"/>
                </a:solidFill>
                <a:latin typeface="Brandon Grotesque Regular" panose="020B0503020203060202" pitchFamily="34" charset="0"/>
                <a:ea typeface="Calibri"/>
                <a:cs typeface="Calibri"/>
                <a:sym typeface="Calibri"/>
              </a:rPr>
              <a:t>Ce genre de chose descend </a:t>
            </a:r>
            <a:r>
              <a:rPr lang="en-GB" sz="1400" dirty="0" err="1">
                <a:solidFill>
                  <a:schemeClr val="dk1"/>
                </a:solidFill>
                <a:latin typeface="Brandon Grotesque Regular" panose="020B0503020203060202" pitchFamily="34" charset="0"/>
                <a:ea typeface="Calibri"/>
                <a:cs typeface="Calibri"/>
                <a:sym typeface="Calibri"/>
              </a:rPr>
              <a:t>aussi</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vite</a:t>
            </a:r>
            <a:r>
              <a:rPr lang="en-GB" sz="1400" dirty="0">
                <a:solidFill>
                  <a:schemeClr val="dk1"/>
                </a:solidFill>
                <a:latin typeface="Brandon Grotesque Regular" panose="020B0503020203060202" pitchFamily="34" charset="0"/>
                <a:ea typeface="Calibri"/>
                <a:cs typeface="Calibri"/>
                <a:sym typeface="Calibri"/>
              </a:rPr>
              <a:t> que </a:t>
            </a:r>
            <a:r>
              <a:rPr lang="en-GB" sz="1400" dirty="0" err="1">
                <a:solidFill>
                  <a:schemeClr val="dk1"/>
                </a:solidFill>
                <a:latin typeface="Brandon Grotesque Regular" panose="020B0503020203060202" pitchFamily="34" charset="0"/>
                <a:ea typeface="Calibri"/>
                <a:cs typeface="Calibri"/>
                <a:sym typeface="Calibri"/>
              </a:rPr>
              <a:t>ça</a:t>
            </a:r>
            <a:r>
              <a:rPr lang="en-GB" sz="1400" dirty="0">
                <a:solidFill>
                  <a:schemeClr val="dk1"/>
                </a:solidFill>
                <a:latin typeface="Brandon Grotesque Regular" panose="020B0503020203060202" pitchFamily="34" charset="0"/>
                <a:ea typeface="Calibri"/>
                <a:cs typeface="Calibri"/>
                <a:sym typeface="Calibri"/>
              </a:rPr>
              <a:t> monte. </a:t>
            </a:r>
            <a:r>
              <a:rPr lang="en-GB" sz="1400" dirty="0" err="1">
                <a:solidFill>
                  <a:schemeClr val="dk1"/>
                </a:solidFill>
                <a:latin typeface="Brandon Grotesque Regular" panose="020B0503020203060202" pitchFamily="34" charset="0"/>
                <a:ea typeface="Calibri"/>
                <a:cs typeface="Calibri"/>
                <a:sym typeface="Calibri"/>
              </a:rPr>
              <a:t>Concentrez</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vous</a:t>
            </a:r>
            <a:r>
              <a:rPr lang="en-GB" sz="1400" dirty="0">
                <a:solidFill>
                  <a:schemeClr val="dk1"/>
                </a:solidFill>
                <a:latin typeface="Brandon Grotesque Regular" panose="020B0503020203060202" pitchFamily="34" charset="0"/>
                <a:ea typeface="Calibri"/>
                <a:cs typeface="Calibri"/>
                <a:sym typeface="Calibri"/>
              </a:rPr>
              <a:t> sur Bitcoin.</a:t>
            </a:r>
          </a:p>
          <a:p>
            <a:pPr lvl="0">
              <a:buClr>
                <a:schemeClr val="dk1"/>
              </a:buClr>
              <a:buSzPts val="1400"/>
            </a:pPr>
            <a:endParaRPr lang="en-GB" sz="1400" dirty="0">
              <a:solidFill>
                <a:schemeClr val="dk1"/>
              </a:solidFill>
              <a:latin typeface="Brandon Grotesque Regular" panose="020B0503020203060202" pitchFamily="34" charset="0"/>
              <a:ea typeface="Calibri"/>
              <a:cs typeface="Calibri"/>
              <a:sym typeface="Calibri"/>
            </a:endParaRPr>
          </a:p>
          <a:p>
            <a:pPr lvl="0">
              <a:buClr>
                <a:schemeClr val="dk1"/>
              </a:buClr>
              <a:buSzPts val="1400"/>
            </a:pPr>
            <a:r>
              <a:rPr lang="en-GB" sz="1400" dirty="0">
                <a:solidFill>
                  <a:schemeClr val="dk1"/>
                </a:solidFill>
                <a:latin typeface="Brandon Grotesque Regular" panose="020B0503020203060202" pitchFamily="34" charset="0"/>
                <a:ea typeface="Calibri"/>
                <a:cs typeface="Calibri"/>
                <a:sym typeface="Calibri"/>
              </a:rPr>
              <a:t>Beaucoup de ICO et altcoin ne </a:t>
            </a:r>
            <a:r>
              <a:rPr lang="en-GB" sz="1400" dirty="0" err="1">
                <a:solidFill>
                  <a:schemeClr val="dk1"/>
                </a:solidFill>
                <a:latin typeface="Brandon Grotesque Regular" panose="020B0503020203060202" pitchFamily="34" charset="0"/>
                <a:ea typeface="Calibri"/>
                <a:cs typeface="Calibri"/>
                <a:sym typeface="Calibri"/>
              </a:rPr>
              <a:t>sont</a:t>
            </a:r>
            <a:r>
              <a:rPr lang="en-GB" sz="1400" dirty="0">
                <a:solidFill>
                  <a:schemeClr val="dk1"/>
                </a:solidFill>
                <a:latin typeface="Brandon Grotesque Regular" panose="020B0503020203060202" pitchFamily="34" charset="0"/>
                <a:ea typeface="Calibri"/>
                <a:cs typeface="Calibri"/>
                <a:sym typeface="Calibri"/>
              </a:rPr>
              <a:t> pas </a:t>
            </a:r>
            <a:r>
              <a:rPr lang="en-GB" sz="1400" dirty="0" err="1">
                <a:solidFill>
                  <a:schemeClr val="dk1"/>
                </a:solidFill>
                <a:latin typeface="Brandon Grotesque Regular" panose="020B0503020203060202" pitchFamily="34" charset="0"/>
                <a:ea typeface="Calibri"/>
                <a:cs typeface="Calibri"/>
                <a:sym typeface="Calibri"/>
              </a:rPr>
              <a:t>décentralisé</a:t>
            </a:r>
            <a:r>
              <a:rPr lang="en-GB" sz="1400" dirty="0">
                <a:solidFill>
                  <a:schemeClr val="dk1"/>
                </a:solidFill>
                <a:latin typeface="Brandon Grotesque Regular" panose="020B0503020203060202" pitchFamily="34" charset="0"/>
                <a:ea typeface="Calibri"/>
                <a:cs typeface="Calibri"/>
                <a:sym typeface="Calibri"/>
              </a:rPr>
              <a:t> et </a:t>
            </a:r>
            <a:r>
              <a:rPr lang="en-GB" sz="1400" dirty="0" err="1">
                <a:solidFill>
                  <a:schemeClr val="dk1"/>
                </a:solidFill>
                <a:latin typeface="Brandon Grotesque Regular" panose="020B0503020203060202" pitchFamily="34" charset="0"/>
                <a:ea typeface="Calibri"/>
                <a:cs typeface="Calibri"/>
                <a:sym typeface="Calibri"/>
              </a:rPr>
              <a:t>donc</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n’ont</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aucune</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valeur</a:t>
            </a:r>
            <a:r>
              <a:rPr lang="en-GB" sz="1400" dirty="0">
                <a:solidFill>
                  <a:schemeClr val="dk1"/>
                </a:solidFill>
                <a:latin typeface="Brandon Grotesque Regular" panose="020B0503020203060202" pitchFamily="34" charset="0"/>
                <a:ea typeface="Calibri"/>
                <a:cs typeface="Calibri"/>
                <a:sym typeface="Calibri"/>
              </a:rPr>
              <a:t>.</a:t>
            </a:r>
          </a:p>
        </p:txBody>
      </p:sp>
      <p:pic>
        <p:nvPicPr>
          <p:cNvPr id="7" name="Google Shape;178;p29">
            <a:extLst>
              <a:ext uri="{FF2B5EF4-FFF2-40B4-BE49-F238E27FC236}">
                <a16:creationId xmlns:a16="http://schemas.microsoft.com/office/drawing/2014/main" id="{FA03D178-D504-4408-88B5-11E050475667}"/>
              </a:ext>
            </a:extLst>
          </p:cNvPr>
          <p:cNvPicPr preferRelativeResize="0"/>
          <p:nvPr>
            <p:custDataLst>
              <p:tags r:id="rId5"/>
            </p:custDataLst>
          </p:nvPr>
        </p:nvPicPr>
        <p:blipFill rotWithShape="1">
          <a:blip r:embed="rId11">
            <a:alphaModFix/>
          </a:blip>
          <a:srcRect/>
          <a:stretch/>
        </p:blipFill>
        <p:spPr>
          <a:xfrm>
            <a:off x="7702697" y="437730"/>
            <a:ext cx="3757616" cy="2008071"/>
          </a:xfrm>
          <a:prstGeom prst="rect">
            <a:avLst/>
          </a:prstGeom>
          <a:solidFill>
            <a:schemeClr val="lt1"/>
          </a:solidFill>
          <a:ln w="12700" cap="flat" cmpd="sng">
            <a:solidFill>
              <a:schemeClr val="dk1"/>
            </a:solidFill>
            <a:prstDash val="solid"/>
            <a:miter lim="800000"/>
            <a:headEnd type="none" w="sm" len="sm"/>
            <a:tailEnd type="none" w="sm" len="sm"/>
          </a:ln>
        </p:spPr>
      </p:pic>
      <p:graphicFrame>
        <p:nvGraphicFramePr>
          <p:cNvPr id="8" name="Tableau 8">
            <a:extLst>
              <a:ext uri="{FF2B5EF4-FFF2-40B4-BE49-F238E27FC236}">
                <a16:creationId xmlns:a16="http://schemas.microsoft.com/office/drawing/2014/main" id="{D1F4BAE2-0A30-4FDC-89B3-E8CB9749510C}"/>
              </a:ext>
            </a:extLst>
          </p:cNvPr>
          <p:cNvGraphicFramePr>
            <a:graphicFrameLocks noGrp="1"/>
          </p:cNvGraphicFramePr>
          <p:nvPr>
            <p:custDataLst>
              <p:tags r:id="rId6"/>
            </p:custDataLst>
            <p:extLst>
              <p:ext uri="{D42A27DB-BD31-4B8C-83A1-F6EECF244321}">
                <p14:modId xmlns:p14="http://schemas.microsoft.com/office/powerpoint/2010/main" val="3272566647"/>
              </p:ext>
            </p:extLst>
          </p:nvPr>
        </p:nvGraphicFramePr>
        <p:xfrm>
          <a:off x="5399203" y="2846103"/>
          <a:ext cx="6061111" cy="3109944"/>
        </p:xfrm>
        <a:graphic>
          <a:graphicData uri="http://schemas.openxmlformats.org/drawingml/2006/table">
            <a:tbl>
              <a:tblPr firstRow="1" bandRow="1">
                <a:tableStyleId>{00A15C55-8517-42AA-B614-E9B94910E393}</a:tableStyleId>
              </a:tblPr>
              <a:tblGrid>
                <a:gridCol w="1729949">
                  <a:extLst>
                    <a:ext uri="{9D8B030D-6E8A-4147-A177-3AD203B41FA5}">
                      <a16:colId xmlns:a16="http://schemas.microsoft.com/office/drawing/2014/main" val="3906315243"/>
                    </a:ext>
                  </a:extLst>
                </a:gridCol>
                <a:gridCol w="1210907">
                  <a:extLst>
                    <a:ext uri="{9D8B030D-6E8A-4147-A177-3AD203B41FA5}">
                      <a16:colId xmlns:a16="http://schemas.microsoft.com/office/drawing/2014/main" val="2661760387"/>
                    </a:ext>
                  </a:extLst>
                </a:gridCol>
                <a:gridCol w="1699868">
                  <a:extLst>
                    <a:ext uri="{9D8B030D-6E8A-4147-A177-3AD203B41FA5}">
                      <a16:colId xmlns:a16="http://schemas.microsoft.com/office/drawing/2014/main" val="12002863"/>
                    </a:ext>
                  </a:extLst>
                </a:gridCol>
                <a:gridCol w="1420387">
                  <a:extLst>
                    <a:ext uri="{9D8B030D-6E8A-4147-A177-3AD203B41FA5}">
                      <a16:colId xmlns:a16="http://schemas.microsoft.com/office/drawing/2014/main" val="1962707051"/>
                    </a:ext>
                  </a:extLst>
                </a:gridCol>
              </a:tblGrid>
              <a:tr h="345440">
                <a:tc>
                  <a:txBody>
                    <a:bodyPr/>
                    <a:lstStyle/>
                    <a:p>
                      <a:endParaRPr lang="en-GB" sz="1200" dirty="0">
                        <a:latin typeface="Brandon Grotesque Medium" panose="020B0603020203060202"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r-FR" sz="1200" dirty="0">
                          <a:solidFill>
                            <a:schemeClr val="tx1"/>
                          </a:solidFill>
                          <a:latin typeface="Brandon Grotesque Medium" panose="020B0603020203060202" pitchFamily="34" charset="0"/>
                        </a:rPr>
                        <a:t>Trading</a:t>
                      </a:r>
                      <a:endParaRPr lang="en-GB" sz="1200" dirty="0">
                        <a:solidFill>
                          <a:schemeClr val="tx1"/>
                        </a:solidFill>
                        <a:latin typeface="Brandon Grotesque Medium" panose="020B0603020203060202" pitchFamily="34" charset="0"/>
                      </a:endParaRPr>
                    </a:p>
                  </a:txBody>
                  <a:tcPr>
                    <a:lnT w="12700" cap="flat" cmpd="sng" algn="ctr">
                      <a:solidFill>
                        <a:schemeClr val="tx1"/>
                      </a:solidFill>
                      <a:prstDash val="solid"/>
                      <a:round/>
                      <a:headEnd type="none" w="med" len="med"/>
                      <a:tailEnd type="none" w="med" len="med"/>
                    </a:lnT>
                  </a:tcPr>
                </a:tc>
                <a:tc>
                  <a:txBody>
                    <a:bodyPr/>
                    <a:lstStyle/>
                    <a:p>
                      <a:r>
                        <a:rPr lang="fr-FR" sz="1200" dirty="0">
                          <a:solidFill>
                            <a:schemeClr val="tx1"/>
                          </a:solidFill>
                          <a:latin typeface="Brandon Grotesque Medium" panose="020B0603020203060202" pitchFamily="34" charset="0"/>
                        </a:rPr>
                        <a:t>Investissement</a:t>
                      </a:r>
                      <a:endParaRPr lang="en-GB" sz="1200" dirty="0">
                        <a:solidFill>
                          <a:schemeClr val="tx1"/>
                        </a:solidFill>
                        <a:latin typeface="Brandon Grotesque Medium" panose="020B0603020203060202" pitchFamily="34" charset="0"/>
                      </a:endParaRPr>
                    </a:p>
                  </a:txBody>
                  <a:tcPr>
                    <a:lnT w="12700" cap="flat" cmpd="sng" algn="ctr">
                      <a:solidFill>
                        <a:schemeClr val="tx1"/>
                      </a:solidFill>
                      <a:prstDash val="solid"/>
                      <a:round/>
                      <a:headEnd type="none" w="med" len="med"/>
                      <a:tailEnd type="none" w="med" len="med"/>
                    </a:lnT>
                  </a:tcPr>
                </a:tc>
                <a:tc>
                  <a:txBody>
                    <a:bodyPr/>
                    <a:lstStyle/>
                    <a:p>
                      <a:r>
                        <a:rPr lang="fr-FR" sz="1200" dirty="0">
                          <a:solidFill>
                            <a:schemeClr val="tx1"/>
                          </a:solidFill>
                          <a:latin typeface="Brandon Grotesque Medium" panose="020B0603020203060202" pitchFamily="34" charset="0"/>
                        </a:rPr>
                        <a:t>Holding</a:t>
                      </a:r>
                      <a:endParaRPr lang="en-GB" sz="1200" dirty="0">
                        <a:solidFill>
                          <a:schemeClr val="tx1"/>
                        </a:solidFill>
                        <a:latin typeface="Brandon Grotesque Medium" panose="020B0603020203060202"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9017491"/>
                  </a:ext>
                </a:extLst>
              </a:tr>
              <a:tr h="345440">
                <a:tc>
                  <a:txBody>
                    <a:bodyPr/>
                    <a:lstStyle/>
                    <a:p>
                      <a:r>
                        <a:rPr lang="en-US" sz="1200" noProof="0" dirty="0">
                          <a:latin typeface="Brandon Grotesque Medium" panose="020B0603020203060202" pitchFamily="34" charset="0"/>
                        </a:rPr>
                        <a:t>Levier</a:t>
                      </a:r>
                    </a:p>
                  </a:txBody>
                  <a:tcPr>
                    <a:lnL w="12700" cap="flat" cmpd="sng" algn="ctr">
                      <a:solidFill>
                        <a:schemeClr val="tx1"/>
                      </a:solidFill>
                      <a:prstDash val="solid"/>
                      <a:round/>
                      <a:headEnd type="none" w="med" len="med"/>
                      <a:tailEnd type="none" w="med" len="med"/>
                    </a:lnL>
                  </a:tcPr>
                </a:tc>
                <a:tc>
                  <a:txBody>
                    <a:bodyPr/>
                    <a:lstStyle/>
                    <a:p>
                      <a:r>
                        <a:rPr lang="fr-FR" sz="1200" dirty="0">
                          <a:latin typeface="Brandon Grotesque Medium" panose="020B0603020203060202" pitchFamily="34" charset="0"/>
                        </a:rPr>
                        <a:t>Oui</a:t>
                      </a:r>
                      <a:endParaRPr lang="en-GB" sz="120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Non</a:t>
                      </a:r>
                      <a:endParaRPr lang="en-GB" sz="120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Non</a:t>
                      </a:r>
                      <a:endParaRPr lang="en-GB" sz="1200" dirty="0">
                        <a:latin typeface="Brandon Grotesque Medium" panose="020B0603020203060202"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0958367"/>
                  </a:ext>
                </a:extLst>
              </a:tr>
              <a:tr h="346424">
                <a:tc>
                  <a:txBody>
                    <a:bodyPr/>
                    <a:lstStyle/>
                    <a:p>
                      <a:r>
                        <a:rPr lang="en-US" sz="1200" noProof="0" dirty="0" err="1">
                          <a:latin typeface="Brandon Grotesque Medium" panose="020B0603020203060202" pitchFamily="34" charset="0"/>
                        </a:rPr>
                        <a:t>Temporalité</a:t>
                      </a:r>
                      <a:endParaRPr lang="en-US" sz="1200" noProof="0" dirty="0">
                        <a:latin typeface="Brandon Grotesque Medium" panose="020B0603020203060202" pitchFamily="34" charset="0"/>
                      </a:endParaRPr>
                    </a:p>
                  </a:txBody>
                  <a:tcPr>
                    <a:lnL w="12700" cap="flat" cmpd="sng" algn="ctr">
                      <a:solidFill>
                        <a:schemeClr val="tx1"/>
                      </a:solidFill>
                      <a:prstDash val="solid"/>
                      <a:round/>
                      <a:headEnd type="none" w="med" len="med"/>
                      <a:tailEnd type="none" w="med" len="med"/>
                    </a:lnL>
                  </a:tcPr>
                </a:tc>
                <a:tc>
                  <a:txBody>
                    <a:bodyPr/>
                    <a:lstStyle/>
                    <a:p>
                      <a:r>
                        <a:rPr lang="en-GB" sz="1200" noProof="0" dirty="0">
                          <a:latin typeface="Brandon Grotesque Medium" panose="020B0603020203060202" pitchFamily="34" charset="0"/>
                        </a:rPr>
                        <a:t>Court </a:t>
                      </a:r>
                      <a:r>
                        <a:rPr lang="en-GB" sz="1200" noProof="0" dirty="0" err="1">
                          <a:latin typeface="Brandon Grotesque Medium" panose="020B0603020203060202" pitchFamily="34" charset="0"/>
                        </a:rPr>
                        <a:t>terme</a:t>
                      </a:r>
                      <a:endParaRPr lang="en-GB" sz="1200" noProof="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Court/moyen terme</a:t>
                      </a:r>
                      <a:endParaRPr lang="en-GB" sz="120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Très long terme</a:t>
                      </a:r>
                      <a:endParaRPr lang="en-GB" sz="1200" dirty="0">
                        <a:latin typeface="Brandon Grotesque Medium" panose="020B0603020203060202"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9292526"/>
                  </a:ext>
                </a:extLst>
              </a:tr>
              <a:tr h="345440">
                <a:tc>
                  <a:txBody>
                    <a:bodyPr/>
                    <a:lstStyle/>
                    <a:p>
                      <a:r>
                        <a:rPr lang="fr-FR" sz="1200" dirty="0">
                          <a:latin typeface="Brandon Grotesque Medium" panose="020B0603020203060202" pitchFamily="34" charset="0"/>
                        </a:rPr>
                        <a:t>Type d’actif</a:t>
                      </a:r>
                      <a:endParaRPr lang="en-GB" sz="1200" dirty="0">
                        <a:latin typeface="Brandon Grotesque Medium" panose="020B0603020203060202" pitchFamily="34" charset="0"/>
                      </a:endParaRPr>
                    </a:p>
                  </a:txBody>
                  <a:tcPr>
                    <a:lnL w="12700" cap="flat" cmpd="sng" algn="ctr">
                      <a:solidFill>
                        <a:schemeClr val="tx1"/>
                      </a:solidFill>
                      <a:prstDash val="solid"/>
                      <a:round/>
                      <a:headEnd type="none" w="med" len="med"/>
                      <a:tailEnd type="none" w="med" len="med"/>
                    </a:lnL>
                  </a:tcPr>
                </a:tc>
                <a:tc>
                  <a:txBody>
                    <a:bodyPr/>
                    <a:lstStyle/>
                    <a:p>
                      <a:r>
                        <a:rPr lang="en-GB" sz="1200" noProof="0" dirty="0" err="1">
                          <a:latin typeface="Brandon Grotesque Medium" panose="020B0603020203060202" pitchFamily="34" charset="0"/>
                        </a:rPr>
                        <a:t>Contrat</a:t>
                      </a:r>
                      <a:endParaRPr lang="en-GB" sz="1200" noProof="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BTC</a:t>
                      </a:r>
                      <a:endParaRPr lang="en-GB" sz="120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BTC</a:t>
                      </a:r>
                      <a:endParaRPr lang="en-GB" sz="1200" dirty="0">
                        <a:latin typeface="Brandon Grotesque Medium" panose="020B0603020203060202"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63172961"/>
                  </a:ext>
                </a:extLst>
              </a:tr>
              <a:tr h="345440">
                <a:tc>
                  <a:txBody>
                    <a:bodyPr/>
                    <a:lstStyle/>
                    <a:p>
                      <a:r>
                        <a:rPr lang="fr-FR" sz="1200" dirty="0">
                          <a:latin typeface="Brandon Grotesque Medium" panose="020B0603020203060202" pitchFamily="34" charset="0"/>
                        </a:rPr>
                        <a:t>Risque</a:t>
                      </a:r>
                      <a:endParaRPr lang="en-GB" sz="1200" dirty="0">
                        <a:latin typeface="Brandon Grotesque Medium" panose="020B0603020203060202" pitchFamily="34" charset="0"/>
                      </a:endParaRPr>
                    </a:p>
                  </a:txBody>
                  <a:tcPr>
                    <a:lnL w="12700" cap="flat" cmpd="sng" algn="ctr">
                      <a:solidFill>
                        <a:schemeClr val="tx1"/>
                      </a:solidFill>
                      <a:prstDash val="solid"/>
                      <a:round/>
                      <a:headEnd type="none" w="med" len="med"/>
                      <a:tailEnd type="none" w="med" len="med"/>
                    </a:lnL>
                  </a:tcPr>
                </a:tc>
                <a:tc>
                  <a:txBody>
                    <a:bodyPr/>
                    <a:lstStyle/>
                    <a:p>
                      <a:r>
                        <a:rPr lang="fr-FR" sz="1200" dirty="0">
                          <a:latin typeface="Brandon Grotesque Medium" panose="020B0603020203060202" pitchFamily="34" charset="0"/>
                        </a:rPr>
                        <a:t>Très haut</a:t>
                      </a:r>
                      <a:endParaRPr lang="en-GB" sz="120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Haut</a:t>
                      </a:r>
                      <a:endParaRPr lang="en-GB" sz="120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Haut</a:t>
                      </a:r>
                      <a:endParaRPr lang="en-GB" sz="1200" dirty="0">
                        <a:latin typeface="Brandon Grotesque Medium" panose="020B0603020203060202"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37552044"/>
                  </a:ext>
                </a:extLst>
              </a:tr>
              <a:tr h="345440">
                <a:tc>
                  <a:txBody>
                    <a:bodyPr/>
                    <a:lstStyle/>
                    <a:p>
                      <a:r>
                        <a:rPr lang="en-GB" sz="1200" noProof="0" dirty="0" err="1">
                          <a:latin typeface="Brandon Grotesque Medium" panose="020B0603020203060202" pitchFamily="34" charset="0"/>
                        </a:rPr>
                        <a:t>Difficulté</a:t>
                      </a:r>
                      <a:endParaRPr lang="en-GB" sz="1200" noProof="0" dirty="0">
                        <a:latin typeface="Brandon Grotesque Medium" panose="020B0603020203060202" pitchFamily="34" charset="0"/>
                      </a:endParaRPr>
                    </a:p>
                  </a:txBody>
                  <a:tcPr>
                    <a:lnL w="12700" cap="flat" cmpd="sng" algn="ctr">
                      <a:solidFill>
                        <a:schemeClr val="tx1"/>
                      </a:solidFill>
                      <a:prstDash val="solid"/>
                      <a:round/>
                      <a:headEnd type="none" w="med" len="med"/>
                      <a:tailEnd type="none" w="med" len="med"/>
                    </a:lnL>
                  </a:tcPr>
                </a:tc>
                <a:tc>
                  <a:txBody>
                    <a:bodyPr/>
                    <a:lstStyle/>
                    <a:p>
                      <a:r>
                        <a:rPr lang="fr-FR" sz="1200" dirty="0">
                          <a:latin typeface="Brandon Grotesque Medium" panose="020B0603020203060202" pitchFamily="34" charset="0"/>
                        </a:rPr>
                        <a:t>Très dur</a:t>
                      </a:r>
                      <a:endParaRPr lang="en-GB" sz="120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Dur</a:t>
                      </a:r>
                      <a:endParaRPr lang="en-GB" sz="120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Dur</a:t>
                      </a:r>
                      <a:endParaRPr lang="en-GB" sz="1200" dirty="0">
                        <a:latin typeface="Brandon Grotesque Medium" panose="020B0603020203060202"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9694866"/>
                  </a:ext>
                </a:extLst>
              </a:tr>
              <a:tr h="345440">
                <a:tc>
                  <a:txBody>
                    <a:bodyPr/>
                    <a:lstStyle/>
                    <a:p>
                      <a:r>
                        <a:rPr lang="en-US" sz="1200" noProof="0" dirty="0" err="1">
                          <a:latin typeface="Brandon Grotesque Medium" panose="020B0603020203060202" pitchFamily="34" charset="0"/>
                        </a:rPr>
                        <a:t>Courbe</a:t>
                      </a:r>
                      <a:r>
                        <a:rPr lang="en-US" sz="1200" noProof="0" dirty="0">
                          <a:latin typeface="Brandon Grotesque Medium" panose="020B0603020203060202" pitchFamily="34" charset="0"/>
                        </a:rPr>
                        <a:t> </a:t>
                      </a:r>
                      <a:r>
                        <a:rPr lang="en-US" sz="1200" noProof="0" dirty="0" err="1">
                          <a:latin typeface="Brandon Grotesque Medium" panose="020B0603020203060202" pitchFamily="34" charset="0"/>
                        </a:rPr>
                        <a:t>d’apprentissage</a:t>
                      </a:r>
                      <a:endParaRPr lang="en-US" sz="1200" noProof="0" dirty="0">
                        <a:latin typeface="Brandon Grotesque Medium" panose="020B0603020203060202" pitchFamily="34" charset="0"/>
                      </a:endParaRPr>
                    </a:p>
                  </a:txBody>
                  <a:tcPr>
                    <a:lnL w="12700" cap="flat" cmpd="sng" algn="ctr">
                      <a:solidFill>
                        <a:schemeClr val="tx1"/>
                      </a:solidFill>
                      <a:prstDash val="solid"/>
                      <a:round/>
                      <a:headEnd type="none" w="med" len="med"/>
                      <a:tailEnd type="none" w="med" len="med"/>
                    </a:lnL>
                  </a:tcPr>
                </a:tc>
                <a:tc>
                  <a:txBody>
                    <a:bodyPr/>
                    <a:lstStyle/>
                    <a:p>
                      <a:pPr algn="l"/>
                      <a:r>
                        <a:rPr lang="fr-FR" sz="1200" dirty="0">
                          <a:latin typeface="Brandon Grotesque Medium" panose="020B0603020203060202" pitchFamily="34" charset="0"/>
                        </a:rPr>
                        <a:t>Longue</a:t>
                      </a:r>
                      <a:endParaRPr lang="en-GB" sz="1200" dirty="0">
                        <a:latin typeface="Brandon Grotesque Medium" panose="020B0603020203060202" pitchFamily="34" charset="0"/>
                      </a:endParaRPr>
                    </a:p>
                  </a:txBody>
                  <a:tcPr anchor="ctr"/>
                </a:tc>
                <a:tc>
                  <a:txBody>
                    <a:bodyPr/>
                    <a:lstStyle/>
                    <a:p>
                      <a:pPr algn="l"/>
                      <a:r>
                        <a:rPr lang="fr-FR" sz="1200" dirty="0">
                          <a:latin typeface="Brandon Grotesque Medium" panose="020B0603020203060202" pitchFamily="34" charset="0"/>
                        </a:rPr>
                        <a:t>Longue</a:t>
                      </a:r>
                      <a:endParaRPr lang="en-GB" sz="1200" dirty="0">
                        <a:latin typeface="Brandon Grotesque Medium" panose="020B0603020203060202" pitchFamily="34" charset="0"/>
                      </a:endParaRPr>
                    </a:p>
                  </a:txBody>
                  <a:tcPr anchor="ctr"/>
                </a:tc>
                <a:tc>
                  <a:txBody>
                    <a:bodyPr/>
                    <a:lstStyle/>
                    <a:p>
                      <a:pPr algn="l"/>
                      <a:r>
                        <a:rPr lang="fr-FR" sz="1200" dirty="0">
                          <a:latin typeface="Brandon Grotesque Medium" panose="020B0603020203060202" pitchFamily="34" charset="0"/>
                        </a:rPr>
                        <a:t>Longue</a:t>
                      </a:r>
                      <a:endParaRPr lang="en-GB" sz="1200" dirty="0">
                        <a:latin typeface="Brandon Grotesque Medium" panose="020B0603020203060202"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32323280"/>
                  </a:ext>
                </a:extLst>
              </a:tr>
              <a:tr h="345440">
                <a:tc>
                  <a:txBody>
                    <a:bodyPr/>
                    <a:lstStyle/>
                    <a:p>
                      <a:r>
                        <a:rPr lang="en-US" sz="1200" noProof="0" dirty="0" err="1">
                          <a:latin typeface="Brandon Grotesque Medium" panose="020B0603020203060202" pitchFamily="34" charset="0"/>
                        </a:rPr>
                        <a:t>Pertes</a:t>
                      </a:r>
                      <a:r>
                        <a:rPr lang="en-US" sz="1200" noProof="0" dirty="0">
                          <a:latin typeface="Brandon Grotesque Medium" panose="020B0603020203060202" pitchFamily="34" charset="0"/>
                        </a:rPr>
                        <a:t> </a:t>
                      </a:r>
                      <a:r>
                        <a:rPr lang="en-US" sz="1200" noProof="0" dirty="0" err="1">
                          <a:latin typeface="Brandon Grotesque Medium" panose="020B0603020203060202" pitchFamily="34" charset="0"/>
                        </a:rPr>
                        <a:t>potentielles</a:t>
                      </a:r>
                      <a:endParaRPr lang="en-US" sz="1200" noProof="0" dirty="0">
                        <a:latin typeface="Brandon Grotesque Medium" panose="020B0603020203060202" pitchFamily="34" charset="0"/>
                      </a:endParaRPr>
                    </a:p>
                  </a:txBody>
                  <a:tcPr>
                    <a:lnL w="12700" cap="flat" cmpd="sng" algn="ctr">
                      <a:solidFill>
                        <a:schemeClr val="tx1"/>
                      </a:solidFill>
                      <a:prstDash val="solid"/>
                      <a:round/>
                      <a:headEnd type="none" w="med" len="med"/>
                      <a:tailEnd type="none" w="med" len="med"/>
                    </a:lnL>
                  </a:tcPr>
                </a:tc>
                <a:tc>
                  <a:txBody>
                    <a:bodyPr/>
                    <a:lstStyle/>
                    <a:p>
                      <a:r>
                        <a:rPr lang="fr-FR" sz="1200" dirty="0">
                          <a:latin typeface="Brandon Grotesque Medium" panose="020B0603020203060202" pitchFamily="34" charset="0"/>
                        </a:rPr>
                        <a:t>Illimitées</a:t>
                      </a:r>
                      <a:endParaRPr lang="en-GB" sz="120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Limitées</a:t>
                      </a:r>
                      <a:endParaRPr lang="en-GB" sz="1200" dirty="0">
                        <a:latin typeface="Brandon Grotesque Medium" panose="020B0603020203060202" pitchFamily="34" charset="0"/>
                      </a:endParaRPr>
                    </a:p>
                  </a:txBody>
                  <a:tcPr/>
                </a:tc>
                <a:tc>
                  <a:txBody>
                    <a:bodyPr/>
                    <a:lstStyle/>
                    <a:p>
                      <a:r>
                        <a:rPr lang="fr-FR" sz="1200" dirty="0">
                          <a:latin typeface="Brandon Grotesque Medium" panose="020B0603020203060202" pitchFamily="34" charset="0"/>
                        </a:rPr>
                        <a:t>Limitées</a:t>
                      </a:r>
                      <a:endParaRPr lang="en-GB" sz="1200" dirty="0">
                        <a:latin typeface="Brandon Grotesque Medium" panose="020B0603020203060202"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91947795"/>
                  </a:ext>
                </a:extLst>
              </a:tr>
              <a:tr h="345440">
                <a:tc>
                  <a:txBody>
                    <a:bodyPr/>
                    <a:lstStyle/>
                    <a:p>
                      <a:r>
                        <a:rPr lang="en-US" sz="1200" noProof="0" dirty="0">
                          <a:latin typeface="Brandon Grotesque Medium" panose="020B0603020203060202" pitchFamily="34" charset="0"/>
                        </a:rPr>
                        <a:t>Plus </a:t>
                      </a:r>
                      <a:r>
                        <a:rPr lang="en-US" sz="1200" noProof="0" dirty="0" err="1">
                          <a:latin typeface="Brandon Grotesque Medium" panose="020B0603020203060202" pitchFamily="34" charset="0"/>
                        </a:rPr>
                        <a:t>adapté</a:t>
                      </a:r>
                      <a:r>
                        <a:rPr lang="en-US" sz="1200" noProof="0" dirty="0">
                          <a:latin typeface="Brandon Grotesque Medium" panose="020B0603020203060202" pitchFamily="34" charset="0"/>
                        </a:rPr>
                        <a:t> à</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fr-FR" sz="1200" dirty="0">
                          <a:latin typeface="Brandon Grotesque Medium" panose="020B0603020203060202" pitchFamily="34" charset="0"/>
                        </a:rPr>
                        <a:t>Certains</a:t>
                      </a:r>
                      <a:endParaRPr lang="en-GB" sz="1200" dirty="0">
                        <a:latin typeface="Brandon Grotesque Medium" panose="020B0603020203060202" pitchFamily="34" charset="0"/>
                      </a:endParaRPr>
                    </a:p>
                  </a:txBody>
                  <a:tcPr>
                    <a:lnB w="12700" cap="flat" cmpd="sng" algn="ctr">
                      <a:solidFill>
                        <a:schemeClr val="tx1"/>
                      </a:solidFill>
                      <a:prstDash val="solid"/>
                      <a:round/>
                      <a:headEnd type="none" w="med" len="med"/>
                      <a:tailEnd type="none" w="med" len="med"/>
                    </a:lnB>
                  </a:tcPr>
                </a:tc>
                <a:tc>
                  <a:txBody>
                    <a:bodyPr/>
                    <a:lstStyle/>
                    <a:p>
                      <a:r>
                        <a:rPr lang="fr-FR" sz="1200" dirty="0">
                          <a:latin typeface="Brandon Grotesque Medium" panose="020B0603020203060202" pitchFamily="34" charset="0"/>
                        </a:rPr>
                        <a:t>La plupart</a:t>
                      </a:r>
                      <a:endParaRPr lang="en-GB" sz="1200" dirty="0">
                        <a:latin typeface="Brandon Grotesque Medium" panose="020B0603020203060202" pitchFamily="34" charset="0"/>
                      </a:endParaRPr>
                    </a:p>
                  </a:txBody>
                  <a:tcPr>
                    <a:lnB w="12700" cap="flat" cmpd="sng" algn="ctr">
                      <a:solidFill>
                        <a:schemeClr val="tx1"/>
                      </a:solidFill>
                      <a:prstDash val="solid"/>
                      <a:round/>
                      <a:headEnd type="none" w="med" len="med"/>
                      <a:tailEnd type="none" w="med" len="med"/>
                    </a:lnB>
                  </a:tcPr>
                </a:tc>
                <a:tc>
                  <a:txBody>
                    <a:bodyPr/>
                    <a:lstStyle/>
                    <a:p>
                      <a:r>
                        <a:rPr lang="fr-FR" sz="1200" dirty="0">
                          <a:latin typeface="Brandon Grotesque Medium" panose="020B0603020203060202" pitchFamily="34" charset="0"/>
                        </a:rPr>
                        <a:t>Certains</a:t>
                      </a:r>
                      <a:endParaRPr lang="en-GB" sz="1200" dirty="0">
                        <a:latin typeface="Brandon Grotesque Medium" panose="020B0603020203060202"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618261"/>
                  </a:ext>
                </a:extLst>
              </a:tr>
            </a:tbl>
          </a:graphicData>
        </a:graphic>
      </p:graphicFrame>
      <p:sp>
        <p:nvSpPr>
          <p:cNvPr id="4" name="Date Placeholder 3"/>
          <p:cNvSpPr>
            <a:spLocks noGrp="1"/>
          </p:cNvSpPr>
          <p:nvPr>
            <p:ph type="dt" sz="half" idx="10"/>
            <p:custDataLst>
              <p:tags r:id="rId7"/>
            </p:custDataLst>
          </p:nvPr>
        </p:nvSpPr>
        <p:spPr/>
        <p:txBody>
          <a:bodyPr/>
          <a:lstStyle/>
          <a:p>
            <a:fld id="{5C7B11ED-5DB6-4989-B653-3D8BBDD304B5}" type="datetime1">
              <a:rPr lang="en-US" smtClean="0"/>
              <a:t>8/14/2020</a:t>
            </a:fld>
            <a:endParaRPr lang="en-US"/>
          </a:p>
        </p:txBody>
      </p:sp>
      <p:sp>
        <p:nvSpPr>
          <p:cNvPr id="9" name="Slide Number Placeholder 8"/>
          <p:cNvSpPr>
            <a:spLocks noGrp="1"/>
          </p:cNvSpPr>
          <p:nvPr>
            <p:ph type="sldNum" sz="quarter" idx="12"/>
            <p:custDataLst>
              <p:tags r:id="rId8"/>
            </p:custDataLst>
          </p:nvPr>
        </p:nvSpPr>
        <p:spPr/>
        <p:txBody>
          <a:bodyPr/>
          <a:lstStyle/>
          <a:p>
            <a:fld id="{00000000-1234-1234-1234-123412341234}" type="slidenum">
              <a:rPr lang="en" smtClean="0"/>
              <a:pPr/>
              <a:t>4</a:t>
            </a:fld>
            <a:endParaRPr lang="en"/>
          </a:p>
        </p:txBody>
      </p:sp>
      <p:sp>
        <p:nvSpPr>
          <p:cNvPr id="11" name="Espace réservé du pied de page 1">
            <a:extLst>
              <a:ext uri="{FF2B5EF4-FFF2-40B4-BE49-F238E27FC236}">
                <a16:creationId xmlns:a16="http://schemas.microsoft.com/office/drawing/2014/main" id="{38155992-47D8-4D8A-B5E6-E2746800005F}"/>
              </a:ext>
            </a:extLst>
          </p:cNvPr>
          <p:cNvSpPr>
            <a:spLocks noGrp="1"/>
          </p:cNvSpPr>
          <p:nvPr>
            <p:ph type="ftr" idx="11"/>
            <p:custDataLst>
              <p:tags r:id="rId9"/>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2">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1552161396"/>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63"/>
        <p:cNvGrpSpPr/>
        <p:nvPr/>
      </p:nvGrpSpPr>
      <p:grpSpPr>
        <a:xfrm>
          <a:off x="0" y="0"/>
          <a:ext cx="0" cy="0"/>
          <a:chOff x="0" y="0"/>
          <a:chExt cx="0" cy="0"/>
        </a:xfrm>
      </p:grpSpPr>
      <p:sp>
        <p:nvSpPr>
          <p:cNvPr id="165" name="Google Shape;165;p28"/>
          <p:cNvSpPr txBox="1"/>
          <p:nvPr>
            <p:custDataLst>
              <p:tags r:id="rId2"/>
            </p:custDataLst>
          </p:nvPr>
        </p:nvSpPr>
        <p:spPr>
          <a:xfrm>
            <a:off x="355780" y="426557"/>
            <a:ext cx="7920954" cy="4184353"/>
          </a:xfrm>
          <a:prstGeom prst="rect">
            <a:avLst/>
          </a:prstGeom>
          <a:noFill/>
          <a:ln>
            <a:noFill/>
          </a:ln>
        </p:spPr>
        <p:txBody>
          <a:bodyPr spcFirstLastPara="1" wrap="square" lIns="68575" tIns="34275" rIns="68575" bIns="34275" anchor="t" anchorCtr="0">
            <a:noAutofit/>
          </a:bodyPr>
          <a:lstStyle>
            <a:defPPr>
              <a:defRPr lang="en-US"/>
            </a:defPPr>
            <a:lvl1pPr marL="285750" indent="-285750" algn="just">
              <a:lnSpc>
                <a:spcPct val="90000"/>
              </a:lnSpc>
              <a:spcBef>
                <a:spcPts val="1067"/>
              </a:spcBef>
              <a:buClr>
                <a:prstClr val="black"/>
              </a:buClr>
              <a:buSzPts val="1400"/>
              <a:buFont typeface="Wingdings" panose="05000000000000000000" pitchFamily="2" charset="2"/>
              <a:buChar char="Ø"/>
              <a:defRPr sz="1600">
                <a:solidFill>
                  <a:prstClr val="black"/>
                </a:solidFill>
                <a:latin typeface="Brandon Grotesque Regular" panose="020B0503020203060202" pitchFamily="34" charset="0"/>
                <a:cs typeface="Calibri"/>
              </a:defRPr>
            </a:lvl1pPr>
          </a:lstStyle>
          <a:p>
            <a:pPr algn="l">
              <a:spcBef>
                <a:spcPts val="0"/>
              </a:spcBef>
              <a:buClr>
                <a:schemeClr val="dk1"/>
              </a:buClr>
              <a:buFont typeface="Wingdings" panose="05000000000000000000" pitchFamily="2" charset="2"/>
              <a:buChar char="§"/>
            </a:pPr>
            <a:r>
              <a:rPr lang="fr-FR" sz="1400" dirty="0">
                <a:solidFill>
                  <a:schemeClr val="dk1"/>
                </a:solidFill>
                <a:latin typeface="Brandon Grotesque Regular" panose="020B0503020203060202" pitchFamily="34" charset="0"/>
                <a:ea typeface="Calibri"/>
                <a:cs typeface="Calibri"/>
                <a:sym typeface="Calibri"/>
              </a:rPr>
              <a:t>Commencez par vous renseigner :</a:t>
            </a:r>
            <a:endParaRPr lang="fr-FR" sz="1400" dirty="0">
              <a:latin typeface="Brandon Grotesque Regular" panose="020B0503020203060202" pitchFamily="34" charset="0"/>
            </a:endParaRPr>
          </a:p>
          <a:p>
            <a:pPr marL="0" lvl="0" indent="0" algn="l">
              <a:buNone/>
            </a:pPr>
            <a:r>
              <a:rPr lang="fr-FR" sz="1400" dirty="0">
                <a:solidFill>
                  <a:schemeClr val="tx1"/>
                </a:solidFill>
                <a:ea typeface="Calibri"/>
                <a:sym typeface="Calibri"/>
              </a:rPr>
              <a:t>Explorez </a:t>
            </a:r>
            <a:r>
              <a:rPr lang="fr-FR" sz="1400" dirty="0">
                <a:solidFill>
                  <a:schemeClr val="tx1"/>
                </a:solidFill>
                <a:ea typeface="Calibri"/>
                <a:sym typeface="Calibri"/>
                <a:hlinkClick r:id="rId14">
                  <a:extLst>
                    <a:ext uri="{A12FA001-AC4F-418D-AE19-62706E023703}">
                      <ahyp:hlinkClr xmlns:ahyp="http://schemas.microsoft.com/office/drawing/2018/hyperlinkcolor" val="tx"/>
                    </a:ext>
                  </a:extLst>
                </a:hlinkClick>
              </a:rPr>
              <a:t>le </a:t>
            </a:r>
            <a:r>
              <a:rPr lang="fr-FR" sz="1400" u="sng" dirty="0">
                <a:solidFill>
                  <a:schemeClr val="tx1"/>
                </a:solidFill>
                <a:ea typeface="Calibri"/>
                <a:sym typeface="Calibri"/>
                <a:hlinkClick r:id="rId14">
                  <a:extLst>
                    <a:ext uri="{A12FA001-AC4F-418D-AE19-62706E023703}">
                      <ahyp:hlinkClr xmlns:ahyp="http://schemas.microsoft.com/office/drawing/2018/hyperlinkcolor" val="tx"/>
                    </a:ext>
                  </a:extLst>
                </a:hlinkClick>
              </a:rPr>
              <a:t>Terrier du </a:t>
            </a:r>
            <a:r>
              <a:rPr lang="fr-FR" sz="1400" dirty="0">
                <a:solidFill>
                  <a:schemeClr val="tx1"/>
                </a:solidFill>
                <a:ea typeface="Calibri"/>
                <a:sym typeface="Calibri"/>
                <a:hlinkClick r:id="rId14">
                  <a:extLst>
                    <a:ext uri="{A12FA001-AC4F-418D-AE19-62706E023703}">
                      <ahyp:hlinkClr xmlns:ahyp="http://schemas.microsoft.com/office/drawing/2018/hyperlinkcolor" val="tx"/>
                    </a:ext>
                  </a:extLst>
                </a:hlinkClick>
              </a:rPr>
              <a:t>Bitcoin </a:t>
            </a:r>
            <a:r>
              <a:rPr lang="fr-FR" sz="1400" dirty="0">
                <a:solidFill>
                  <a:schemeClr val="tx1"/>
                </a:solidFill>
                <a:ea typeface="Calibri"/>
                <a:sym typeface="Calibri"/>
              </a:rPr>
              <a:t>pendant quelques heures. Lisez 2 ou 3 livres. Achetez 5 euros pour essayer. Explorez </a:t>
            </a:r>
            <a:r>
              <a:rPr lang="fr-FR" sz="1400" u="sng" dirty="0">
                <a:solidFill>
                  <a:schemeClr val="tx1"/>
                </a:solidFill>
                <a:ea typeface="Calibri"/>
                <a:sym typeface="Calibri"/>
                <a:hlinkClick r:id="rId15">
                  <a:extLst>
                    <a:ext uri="{A12FA001-AC4F-418D-AE19-62706E023703}">
                      <ahyp:hlinkClr xmlns:ahyp="http://schemas.microsoft.com/office/drawing/2018/hyperlinkcolor" val="tx"/>
                    </a:ext>
                  </a:extLst>
                </a:hlinkClick>
              </a:rPr>
              <a:t>la bibliothèque </a:t>
            </a:r>
            <a:r>
              <a:rPr lang="fr-FR" sz="1400" dirty="0">
                <a:solidFill>
                  <a:schemeClr val="tx1"/>
                </a:solidFill>
                <a:ea typeface="Calibri"/>
                <a:sym typeface="Calibri"/>
              </a:rPr>
              <a:t>et lisez </a:t>
            </a:r>
            <a:r>
              <a:rPr lang="fr-FR" sz="1400" u="sng" dirty="0">
                <a:solidFill>
                  <a:schemeClr val="tx1"/>
                </a:solidFill>
                <a:ea typeface="Calibri"/>
                <a:sym typeface="Calibri"/>
                <a:hlinkClick r:id="rId16">
                  <a:extLst>
                    <a:ext uri="{A12FA001-AC4F-418D-AE19-62706E023703}">
                      <ahyp:hlinkClr xmlns:ahyp="http://schemas.microsoft.com/office/drawing/2018/hyperlinkcolor" val="tx"/>
                    </a:ext>
                  </a:extLst>
                </a:hlinkClick>
              </a:rPr>
              <a:t>Le White Paper</a:t>
            </a:r>
            <a:r>
              <a:rPr lang="fr-FR" sz="1400" dirty="0">
                <a:solidFill>
                  <a:schemeClr val="tx1"/>
                </a:solidFill>
                <a:ea typeface="Calibri"/>
                <a:sym typeface="Calibri"/>
                <a:hlinkClick r:id="rId16">
                  <a:extLst>
                    <a:ext uri="{A12FA001-AC4F-418D-AE19-62706E023703}">
                      <ahyp:hlinkClr xmlns:ahyp="http://schemas.microsoft.com/office/drawing/2018/hyperlinkcolor" val="tx"/>
                    </a:ext>
                  </a:extLst>
                </a:hlinkClick>
              </a:rPr>
              <a:t>. </a:t>
            </a:r>
            <a:r>
              <a:rPr lang="fr-FR" sz="1400" dirty="0">
                <a:solidFill>
                  <a:schemeClr val="tx1"/>
                </a:solidFill>
                <a:ea typeface="Calibri"/>
                <a:sym typeface="Calibri"/>
              </a:rPr>
              <a:t>Regardez des documentaires et des vidéos. Ayez l'esprit ouvert. </a:t>
            </a:r>
          </a:p>
          <a:p>
            <a:pPr marL="0" lvl="0" indent="0" algn="l">
              <a:buNone/>
            </a:pPr>
            <a:r>
              <a:rPr lang="fr-FR" sz="1400" dirty="0">
                <a:solidFill>
                  <a:schemeClr val="tx1"/>
                </a:solidFill>
                <a:ea typeface="Calibri"/>
                <a:sym typeface="Calibri"/>
              </a:rPr>
              <a:t>Ensuite, et seulement une fois que vous aurez compris Bitcoin, commencez à planifier une stratégie pour obtenir une exposition en fonction de votre profil. Et souvenez vous que c’est mieux de travailler pour des bitcoins que d’en acheter. </a:t>
            </a:r>
          </a:p>
          <a:p>
            <a:pPr marL="0" indent="0" algn="l">
              <a:buNone/>
            </a:pPr>
            <a:endParaRPr sz="1400" dirty="0">
              <a:sym typeface="Calibri"/>
            </a:endParaRPr>
          </a:p>
          <a:p>
            <a:pPr algn="l">
              <a:spcBef>
                <a:spcPts val="0"/>
              </a:spcBef>
              <a:buClr>
                <a:schemeClr val="dk1"/>
              </a:buClr>
              <a:buFont typeface="Wingdings" panose="05000000000000000000" pitchFamily="2" charset="2"/>
              <a:buChar char="§"/>
            </a:pPr>
            <a:r>
              <a:rPr lang="fr-FR" sz="1400" dirty="0">
                <a:solidFill>
                  <a:schemeClr val="dk1"/>
                </a:solidFill>
                <a:latin typeface="Brandon Grotesque Regular" panose="020B0503020203060202" pitchFamily="34" charset="0"/>
                <a:ea typeface="Calibri"/>
                <a:cs typeface="Calibri"/>
                <a:sym typeface="Calibri"/>
              </a:rPr>
              <a:t>Connaissez votre marché :</a:t>
            </a:r>
          </a:p>
          <a:p>
            <a:pPr marL="0" marR="0" lvl="0" indent="0" algn="l" rtl="0">
              <a:spcBef>
                <a:spcPts val="0"/>
              </a:spcBef>
              <a:spcAft>
                <a:spcPts val="0"/>
              </a:spcAft>
              <a:buClr>
                <a:schemeClr val="dk1"/>
              </a:buClr>
              <a:buSzPts val="1400"/>
              <a:buNone/>
            </a:pPr>
            <a:endParaRPr lang="fr-FR" sz="1400" b="0" i="0" u="none" strike="noStrike" cap="none" dirty="0">
              <a:solidFill>
                <a:schemeClr val="dk1"/>
              </a:solidFill>
              <a:latin typeface="Brandon Grotesque Regular" panose="020B0503020203060202" pitchFamily="34" charset="0"/>
              <a:ea typeface="Calibri"/>
              <a:cs typeface="Calibri"/>
              <a:sym typeface="Calibri"/>
            </a:endParaRPr>
          </a:p>
          <a:p>
            <a:pPr marL="0" lvl="0" indent="0" algn="l">
              <a:spcBef>
                <a:spcPts val="0"/>
              </a:spcBef>
              <a:buClr>
                <a:schemeClr val="dk1"/>
              </a:buClr>
              <a:buNone/>
            </a:pPr>
            <a:r>
              <a:rPr lang="fr-FR" sz="1400" b="0" i="0" u="none" strike="noStrike" cap="none" dirty="0">
                <a:solidFill>
                  <a:schemeClr val="dk1"/>
                </a:solidFill>
                <a:latin typeface="Brandon Grotesque Regular" panose="020B0503020203060202" pitchFamily="34" charset="0"/>
                <a:ea typeface="Calibri"/>
                <a:cs typeface="Calibri"/>
                <a:sym typeface="Calibri"/>
              </a:rPr>
              <a:t>Le bitcoin est très jeune et volatile! Les choses changent vite et cela implique un certain risque. Bitcoin peut disparaitre, chuter vers 0 ou ne plus bouger pendant des </a:t>
            </a:r>
            <a:r>
              <a:rPr lang="fr-FR" sz="1400" dirty="0">
                <a:solidFill>
                  <a:schemeClr val="dk1"/>
                </a:solidFill>
                <a:ea typeface="Calibri"/>
                <a:sym typeface="Calibri"/>
              </a:rPr>
              <a:t>années.</a:t>
            </a:r>
            <a:br>
              <a:rPr lang="fr-FR" sz="1400" b="0" i="0" u="none" strike="noStrike" cap="none" dirty="0">
                <a:solidFill>
                  <a:schemeClr val="dk1"/>
                </a:solidFill>
                <a:latin typeface="Brandon Grotesque Regular" panose="020B0503020203060202" pitchFamily="34" charset="0"/>
                <a:ea typeface="Calibri"/>
                <a:cs typeface="Calibri"/>
                <a:sym typeface="Calibri"/>
              </a:rPr>
            </a:br>
            <a:endParaRPr sz="1400" dirty="0">
              <a:sym typeface="Calibri"/>
            </a:endParaRPr>
          </a:p>
          <a:p>
            <a:pPr marR="0" lvl="0" algn="l" rtl="0">
              <a:spcBef>
                <a:spcPts val="0"/>
              </a:spcBef>
              <a:spcAft>
                <a:spcPts val="0"/>
              </a:spcAft>
              <a:buClr>
                <a:schemeClr val="dk1"/>
              </a:buClr>
              <a:buSzPts val="1400"/>
              <a:buFont typeface="Wingdings" panose="05000000000000000000" pitchFamily="2" charset="2"/>
              <a:buChar char="§"/>
            </a:pPr>
            <a:r>
              <a:rPr lang="fr-FR" sz="1400" dirty="0">
                <a:solidFill>
                  <a:schemeClr val="dk1"/>
                </a:solidFill>
                <a:latin typeface="Brandon Grotesque Regular" panose="020B0503020203060202" pitchFamily="34" charset="0"/>
                <a:ea typeface="Calibri"/>
                <a:cs typeface="Calibri"/>
                <a:sym typeface="Calibri"/>
              </a:rPr>
              <a:t>Évitez de vous endetter</a:t>
            </a:r>
          </a:p>
          <a:p>
            <a:pPr marL="0" marR="0" lvl="0" indent="0" algn="l" rtl="0">
              <a:spcBef>
                <a:spcPts val="0"/>
              </a:spcBef>
              <a:spcAft>
                <a:spcPts val="0"/>
              </a:spcAft>
              <a:buClr>
                <a:schemeClr val="dk1"/>
              </a:buClr>
              <a:buSzPts val="1400"/>
              <a:buNone/>
            </a:pPr>
            <a:endParaRPr lang="fr-FR" sz="1400" b="0" i="0" u="none" strike="noStrike" cap="none" dirty="0">
              <a:solidFill>
                <a:schemeClr val="dk1"/>
              </a:solidFill>
              <a:ea typeface="Calibri"/>
              <a:sym typeface="Calibri"/>
            </a:endParaRPr>
          </a:p>
          <a:p>
            <a:pPr marL="0" marR="0" lvl="0" indent="0" algn="l" rtl="0">
              <a:spcBef>
                <a:spcPts val="0"/>
              </a:spcBef>
              <a:spcAft>
                <a:spcPts val="0"/>
              </a:spcAft>
              <a:buClr>
                <a:schemeClr val="dk1"/>
              </a:buClr>
              <a:buSzPts val="1400"/>
              <a:buNone/>
            </a:pPr>
            <a:r>
              <a:rPr lang="fr-FR" sz="1400" b="0" i="0" u="none" strike="noStrike" cap="none" dirty="0">
                <a:solidFill>
                  <a:schemeClr val="dk1"/>
                </a:solidFill>
                <a:latin typeface="Brandon Grotesque Regular" panose="020B0503020203060202" pitchFamily="34" charset="0"/>
                <a:ea typeface="Calibri"/>
                <a:cs typeface="Calibri"/>
                <a:sym typeface="Calibri"/>
              </a:rPr>
              <a:t>N’investissez que ce que vous pouvez vous permettre de perdre ! Ne vous endettez pas sur une monnaie spéculative. </a:t>
            </a:r>
            <a:endParaRPr lang="fr-FR" sz="1400" dirty="0">
              <a:latin typeface="Brandon Grotesque Regular" panose="020B0503020203060202" pitchFamily="34" charset="0"/>
            </a:endParaRPr>
          </a:p>
          <a:p>
            <a:pPr marL="0" indent="0" algn="l">
              <a:buNone/>
            </a:pPr>
            <a:r>
              <a:rPr lang="en" sz="1400" dirty="0">
                <a:sym typeface="Calibri"/>
              </a:rPr>
              <a:t>	</a:t>
            </a:r>
            <a:endParaRPr sz="1400" dirty="0"/>
          </a:p>
        </p:txBody>
      </p:sp>
      <p:pic>
        <p:nvPicPr>
          <p:cNvPr id="167" name="Google Shape;167;p28"/>
          <p:cNvPicPr preferRelativeResize="0"/>
          <p:nvPr>
            <p:custDataLst>
              <p:tags r:id="rId3"/>
            </p:custDataLst>
          </p:nvPr>
        </p:nvPicPr>
        <p:blipFill rotWithShape="1">
          <a:blip r:embed="rId17">
            <a:alphaModFix/>
          </a:blip>
          <a:srcRect/>
          <a:stretch/>
        </p:blipFill>
        <p:spPr>
          <a:xfrm>
            <a:off x="8344837" y="3395066"/>
            <a:ext cx="3714852" cy="2753887"/>
          </a:xfrm>
          <a:prstGeom prst="rect">
            <a:avLst/>
          </a:prstGeom>
          <a:solidFill>
            <a:schemeClr val="lt1"/>
          </a:solidFill>
          <a:ln w="12700" cap="flat" cmpd="sng">
            <a:solidFill>
              <a:schemeClr val="dk1"/>
            </a:solidFill>
            <a:prstDash val="solid"/>
            <a:miter lim="800000"/>
            <a:headEnd type="none" w="sm" len="sm"/>
            <a:tailEnd type="none" w="sm" len="sm"/>
          </a:ln>
        </p:spPr>
      </p:pic>
      <p:sp>
        <p:nvSpPr>
          <p:cNvPr id="168" name="Google Shape;168;p28"/>
          <p:cNvSpPr/>
          <p:nvPr>
            <p:custDataLst>
              <p:tags r:id="rId4"/>
            </p:custDataLst>
          </p:nvPr>
        </p:nvSpPr>
        <p:spPr>
          <a:xfrm>
            <a:off x="9129436" y="3494915"/>
            <a:ext cx="6096000" cy="369332"/>
          </a:xfrm>
          <a:prstGeom prst="rect">
            <a:avLst/>
          </a:prstGeom>
          <a:noFill/>
          <a:ln>
            <a:noFill/>
          </a:ln>
        </p:spPr>
        <p:txBody>
          <a:bodyPr spcFirstLastPara="1" wrap="square" lIns="91433" tIns="45700" rIns="91433" bIns="45700" anchor="t" anchorCtr="0">
            <a:noAutofit/>
          </a:bodyPr>
          <a:lstStyle/>
          <a:p>
            <a:r>
              <a:rPr lang="en" sz="1400" i="1" dirty="0">
                <a:solidFill>
                  <a:schemeClr val="dk1"/>
                </a:solidFill>
                <a:latin typeface="Calibri"/>
                <a:ea typeface="Calibri"/>
                <a:cs typeface="Calibri"/>
                <a:sym typeface="Calibri"/>
              </a:rPr>
              <a:t>Bitcoin Volatilité vs autre actifs</a:t>
            </a:r>
            <a:endParaRPr sz="1200" i="1" dirty="0"/>
          </a:p>
        </p:txBody>
      </p:sp>
      <p:sp>
        <p:nvSpPr>
          <p:cNvPr id="169" name="Google Shape;169;p28"/>
          <p:cNvSpPr/>
          <p:nvPr>
            <p:custDataLst>
              <p:tags r:id="rId5"/>
            </p:custDataLst>
          </p:nvPr>
        </p:nvSpPr>
        <p:spPr>
          <a:xfrm>
            <a:off x="10768919" y="5860238"/>
            <a:ext cx="1763624" cy="261609"/>
          </a:xfrm>
          <a:prstGeom prst="rect">
            <a:avLst/>
          </a:prstGeom>
          <a:noFill/>
          <a:ln>
            <a:noFill/>
          </a:ln>
        </p:spPr>
        <p:txBody>
          <a:bodyPr spcFirstLastPara="1" wrap="square" lIns="91433" tIns="45700" rIns="91433" bIns="45700" anchor="t" anchorCtr="0">
            <a:noAutofit/>
          </a:bodyPr>
          <a:lstStyle/>
          <a:p>
            <a:r>
              <a:rPr lang="en" sz="1067" dirty="0">
                <a:solidFill>
                  <a:schemeClr val="dk1"/>
                </a:solidFill>
                <a:latin typeface="Calibri"/>
                <a:ea typeface="Calibri"/>
                <a:cs typeface="Calibri"/>
                <a:sym typeface="Calibri"/>
              </a:rPr>
              <a:t> charts.woobull.com</a:t>
            </a:r>
            <a:endParaRPr sz="1467" dirty="0"/>
          </a:p>
        </p:txBody>
      </p:sp>
      <p:sp>
        <p:nvSpPr>
          <p:cNvPr id="9" name="Google Shape;166;p28">
            <a:extLst>
              <a:ext uri="{FF2B5EF4-FFF2-40B4-BE49-F238E27FC236}">
                <a16:creationId xmlns:a16="http://schemas.microsoft.com/office/drawing/2014/main" id="{6BA5A8EC-5565-41FA-B45F-F26E969BA1F3}"/>
              </a:ext>
            </a:extLst>
          </p:cNvPr>
          <p:cNvSpPr/>
          <p:nvPr>
            <p:custDataLst>
              <p:tags r:id="rId6"/>
            </p:custDataLst>
          </p:nvPr>
        </p:nvSpPr>
        <p:spPr>
          <a:xfrm>
            <a:off x="1173363" y="4374578"/>
            <a:ext cx="5965275" cy="1361881"/>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p>
            <a:pPr algn="ctr">
              <a:buClr>
                <a:srgbClr val="000000"/>
              </a:buClr>
              <a:buSzPts val="1400"/>
            </a:pPr>
            <a:r>
              <a:rPr lang="fr-FR" sz="1400" b="1" u="sng" dirty="0">
                <a:solidFill>
                  <a:prstClr val="black"/>
                </a:solidFill>
                <a:latin typeface="Brandon Grotesque Regular" panose="020B0503020203060202" pitchFamily="34" charset="0"/>
                <a:cs typeface="Calibri"/>
                <a:sym typeface="Calibri"/>
              </a:rPr>
              <a:t>Règle d’or </a:t>
            </a:r>
            <a:r>
              <a:rPr lang="en-GB" sz="1400" b="1" u="sng" dirty="0">
                <a:solidFill>
                  <a:prstClr val="black"/>
                </a:solidFill>
                <a:latin typeface="Brandon Grotesque Regular" panose="020B0503020203060202" pitchFamily="34" charset="0"/>
                <a:cs typeface="Calibri"/>
                <a:sym typeface="Calibri"/>
              </a:rPr>
              <a:t>n°3 de </a:t>
            </a:r>
            <a:r>
              <a:rPr lang="en-GB" sz="1400" b="1" u="sng" dirty="0" err="1">
                <a:solidFill>
                  <a:prstClr val="black"/>
                </a:solidFill>
                <a:latin typeface="Brandon Grotesque Regular" panose="020B0503020203060202" pitchFamily="34" charset="0"/>
                <a:cs typeface="Calibri"/>
                <a:sym typeface="Calibri"/>
              </a:rPr>
              <a:t>l’investissement</a:t>
            </a:r>
            <a:endParaRPr lang="en-GB" sz="1400" b="1" u="sng" dirty="0">
              <a:solidFill>
                <a:prstClr val="black"/>
              </a:solidFill>
              <a:latin typeface="Brandon Grotesque Regular" panose="020B0503020203060202" pitchFamily="34" charset="0"/>
              <a:cs typeface="Calibri"/>
              <a:sym typeface="Calibri"/>
            </a:endParaRPr>
          </a:p>
          <a:p>
            <a:pPr algn="ctr">
              <a:buClr>
                <a:srgbClr val="000000"/>
              </a:buClr>
              <a:buSzPts val="1400"/>
            </a:pPr>
            <a:endParaRPr lang="en" sz="1400" b="1" u="sng" dirty="0">
              <a:solidFill>
                <a:prstClr val="black"/>
              </a:solidFill>
              <a:latin typeface="Brandon Grotesque Regular" panose="020B0503020203060202" pitchFamily="34" charset="0"/>
              <a:cs typeface="Calibri"/>
              <a:sym typeface="Calibri"/>
            </a:endParaRPr>
          </a:p>
          <a:p>
            <a:pPr>
              <a:buClr>
                <a:srgbClr val="000000"/>
              </a:buClr>
              <a:buSzPts val="1400"/>
            </a:pPr>
            <a:r>
              <a:rPr lang="fr-FR" sz="1400" dirty="0">
                <a:solidFill>
                  <a:schemeClr val="tx1"/>
                </a:solidFill>
                <a:latin typeface="Brandon Grotesque Regular" panose="020B0503020203060202"/>
              </a:rPr>
              <a:t>La planification &amp; avoir une vision long terme est essentielles pour réussir en finance. </a:t>
            </a:r>
            <a:br>
              <a:rPr lang="fr-FR" sz="1400" dirty="0">
                <a:solidFill>
                  <a:schemeClr val="tx1"/>
                </a:solidFill>
                <a:latin typeface="Brandon Grotesque Regular" panose="020B0503020203060202"/>
              </a:rPr>
            </a:br>
            <a:r>
              <a:rPr lang="fr-FR" sz="1400" dirty="0">
                <a:solidFill>
                  <a:schemeClr val="tx1"/>
                </a:solidFill>
                <a:latin typeface="Brandon Grotesque Regular" panose="020B0503020203060202"/>
              </a:rPr>
              <a:t>Planifiez et ne prenez pas trop de risques.</a:t>
            </a:r>
          </a:p>
          <a:p>
            <a:pPr>
              <a:buClr>
                <a:srgbClr val="000000"/>
              </a:buClr>
              <a:buSzPts val="1400"/>
            </a:pPr>
            <a:endParaRPr lang="fr-FR" sz="1400" dirty="0">
              <a:solidFill>
                <a:schemeClr val="tx1"/>
              </a:solidFill>
              <a:latin typeface="Brandon Grotesque Regular" panose="020B0503020203060202"/>
              <a:cs typeface="Calibri"/>
              <a:sym typeface="Calibri"/>
            </a:endParaRPr>
          </a:p>
          <a:p>
            <a:pPr>
              <a:buClr>
                <a:srgbClr val="000000"/>
              </a:buClr>
              <a:buSzPts val="1400"/>
            </a:pPr>
            <a:r>
              <a:rPr lang="fr-FR" sz="1400" dirty="0">
                <a:solidFill>
                  <a:schemeClr val="tx1"/>
                </a:solidFill>
                <a:latin typeface="Brandon Grotesque Regular" panose="020B0503020203060202"/>
                <a:cs typeface="Calibri"/>
                <a:sym typeface="Calibri"/>
              </a:rPr>
              <a:t>Le but est d ’éviter des échecs mortel tout en accumulant les </a:t>
            </a:r>
            <a:r>
              <a:rPr lang="fr-FR" sz="1400" dirty="0" err="1">
                <a:solidFill>
                  <a:schemeClr val="tx1"/>
                </a:solidFill>
                <a:latin typeface="Brandon Grotesque Regular" panose="020B0503020203060202"/>
                <a:cs typeface="Calibri"/>
                <a:sym typeface="Calibri"/>
              </a:rPr>
              <a:t>succés</a:t>
            </a:r>
            <a:r>
              <a:rPr lang="fr-FR" sz="1400" dirty="0">
                <a:solidFill>
                  <a:schemeClr val="tx1"/>
                </a:solidFill>
                <a:latin typeface="Brandon Grotesque Regular" panose="020B0503020203060202"/>
                <a:cs typeface="Calibri"/>
                <a:sym typeface="Calibri"/>
              </a:rPr>
              <a:t>.</a:t>
            </a:r>
            <a:endParaRPr lang="en-GB" sz="1400" dirty="0">
              <a:solidFill>
                <a:prstClr val="black"/>
              </a:solidFill>
              <a:latin typeface="Brandon Grotesque Regular" panose="020B0503020203060202"/>
              <a:cs typeface="Calibri"/>
              <a:sym typeface="Calibri"/>
            </a:endParaRPr>
          </a:p>
        </p:txBody>
      </p:sp>
      <p:sp>
        <p:nvSpPr>
          <p:cNvPr id="3" name="Date Placeholder 2"/>
          <p:cNvSpPr>
            <a:spLocks noGrp="1"/>
          </p:cNvSpPr>
          <p:nvPr>
            <p:ph type="dt" sz="half" idx="10"/>
            <p:custDataLst>
              <p:tags r:id="rId7"/>
            </p:custDataLst>
          </p:nvPr>
        </p:nvSpPr>
        <p:spPr/>
        <p:txBody>
          <a:bodyPr/>
          <a:lstStyle/>
          <a:p>
            <a:fld id="{701DFCF3-7644-43E2-8A34-655E6FB837B6}" type="datetime1">
              <a:rPr lang="en-US" smtClean="0"/>
              <a:t>8/14/2020</a:t>
            </a:fld>
            <a:endParaRPr lang="en-US"/>
          </a:p>
        </p:txBody>
      </p:sp>
      <p:sp>
        <p:nvSpPr>
          <p:cNvPr id="4" name="Slide Number Placeholder 3"/>
          <p:cNvSpPr>
            <a:spLocks noGrp="1"/>
          </p:cNvSpPr>
          <p:nvPr>
            <p:ph type="sldNum" sz="quarter" idx="12"/>
            <p:custDataLst>
              <p:tags r:id="rId8"/>
            </p:custDataLst>
          </p:nvPr>
        </p:nvSpPr>
        <p:spPr/>
        <p:txBody>
          <a:bodyPr/>
          <a:lstStyle/>
          <a:p>
            <a:fld id="{00000000-1234-1234-1234-123412341234}" type="slidenum">
              <a:rPr lang="en" smtClean="0"/>
              <a:pPr/>
              <a:t>5</a:t>
            </a:fld>
            <a:endParaRPr lang="en"/>
          </a:p>
        </p:txBody>
      </p:sp>
      <p:sp>
        <p:nvSpPr>
          <p:cNvPr id="12" name="Google Shape;150;p27"/>
          <p:cNvSpPr txBox="1"/>
          <p:nvPr>
            <p:custDataLst>
              <p:tags r:id="rId9"/>
            </p:custDataLst>
          </p:nvPr>
        </p:nvSpPr>
        <p:spPr>
          <a:xfrm>
            <a:off x="8744848" y="2949286"/>
            <a:ext cx="3617464" cy="511497"/>
          </a:xfrm>
          <a:prstGeom prst="rect">
            <a:avLst/>
          </a:prstGeom>
          <a:noFill/>
          <a:ln>
            <a:noFill/>
          </a:ln>
        </p:spPr>
        <p:txBody>
          <a:bodyPr spcFirstLastPara="1" wrap="square" lIns="91433" tIns="45700" rIns="91433" bIns="45700" anchor="t" anchorCtr="0">
            <a:noAutofit/>
          </a:bodyPr>
          <a:lstStyle/>
          <a:p>
            <a:r>
              <a:rPr lang="en-US" sz="1400" i="1" dirty="0">
                <a:solidFill>
                  <a:schemeClr val="dk1"/>
                </a:solidFill>
                <a:latin typeface="Brandon Grotesque Regular" panose="020B0503020203060202" pitchFamily="34" charset="0"/>
                <a:cs typeface="Calibri"/>
                <a:sym typeface="Calibri"/>
              </a:rPr>
              <a:t>Bitcoin White paper – Satoshi </a:t>
            </a:r>
            <a:r>
              <a:rPr lang="en-US" sz="1400" i="1" dirty="0" err="1">
                <a:solidFill>
                  <a:schemeClr val="dk1"/>
                </a:solidFill>
                <a:latin typeface="Brandon Grotesque Regular" panose="020B0503020203060202" pitchFamily="34" charset="0"/>
                <a:cs typeface="Calibri"/>
                <a:sym typeface="Calibri"/>
              </a:rPr>
              <a:t>Nakamoto</a:t>
            </a:r>
            <a:endParaRPr sz="1200" i="1" dirty="0">
              <a:latin typeface="Brandon Grotesque Regular" panose="020B0503020203060202" pitchFamily="34" charset="0"/>
            </a:endParaRPr>
          </a:p>
        </p:txBody>
      </p:sp>
      <p:pic>
        <p:nvPicPr>
          <p:cNvPr id="2" name="Picture 1">
            <a:extLst>
              <a:ext uri="{FF2B5EF4-FFF2-40B4-BE49-F238E27FC236}">
                <a16:creationId xmlns:a16="http://schemas.microsoft.com/office/drawing/2014/main" id="{03873AE8-1349-48EC-8E77-FFDDF36CDCFC}"/>
              </a:ext>
            </a:extLst>
          </p:cNvPr>
          <p:cNvPicPr>
            <a:picLocks noChangeAspect="1"/>
          </p:cNvPicPr>
          <p:nvPr>
            <p:custDataLst>
              <p:tags r:id="rId10"/>
            </p:custDataLst>
          </p:nvPr>
        </p:nvPicPr>
        <p:blipFill>
          <a:blip r:embed="rId18"/>
          <a:stretch>
            <a:fillRect/>
          </a:stretch>
        </p:blipFill>
        <p:spPr>
          <a:xfrm>
            <a:off x="8770028" y="136524"/>
            <a:ext cx="2890325" cy="2753887"/>
          </a:xfrm>
          <a:prstGeom prst="rect">
            <a:avLst/>
          </a:prstGeom>
          <a:ln w="12700"/>
        </p:spPr>
        <p:style>
          <a:lnRef idx="2">
            <a:schemeClr val="dk1"/>
          </a:lnRef>
          <a:fillRef idx="1">
            <a:schemeClr val="lt1"/>
          </a:fillRef>
          <a:effectRef idx="0">
            <a:schemeClr val="dk1"/>
          </a:effectRef>
          <a:fontRef idx="minor">
            <a:schemeClr val="dk1"/>
          </a:fontRef>
        </p:style>
      </p:pic>
      <p:sp>
        <p:nvSpPr>
          <p:cNvPr id="13" name="Espace réservé du pied de page 1">
            <a:extLst>
              <a:ext uri="{FF2B5EF4-FFF2-40B4-BE49-F238E27FC236}">
                <a16:creationId xmlns:a16="http://schemas.microsoft.com/office/drawing/2014/main" id="{DF79ACDC-358C-4971-B8F4-5C468727794D}"/>
              </a:ext>
            </a:extLst>
          </p:cNvPr>
          <p:cNvSpPr>
            <a:spLocks noGrp="1"/>
          </p:cNvSpPr>
          <p:nvPr>
            <p:ph type="ftr" idx="11"/>
            <p:custDataLst>
              <p:tags r:id="rId11"/>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9">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74"/>
        <p:cNvGrpSpPr/>
        <p:nvPr/>
      </p:nvGrpSpPr>
      <p:grpSpPr>
        <a:xfrm>
          <a:off x="0" y="0"/>
          <a:ext cx="0" cy="0"/>
          <a:chOff x="0" y="0"/>
          <a:chExt cx="0" cy="0"/>
        </a:xfrm>
      </p:grpSpPr>
      <p:sp>
        <p:nvSpPr>
          <p:cNvPr id="175" name="Google Shape;175;p29"/>
          <p:cNvSpPr/>
          <p:nvPr>
            <p:custDataLst>
              <p:tags r:id="rId2"/>
            </p:custDataLst>
          </p:nvPr>
        </p:nvSpPr>
        <p:spPr>
          <a:xfrm>
            <a:off x="379567" y="1024283"/>
            <a:ext cx="7540508" cy="2663592"/>
          </a:xfrm>
          <a:prstGeom prst="rect">
            <a:avLst/>
          </a:prstGeom>
          <a:noFill/>
          <a:ln>
            <a:noFill/>
          </a:ln>
        </p:spPr>
        <p:txBody>
          <a:bodyPr spcFirstLastPara="1" wrap="square" lIns="68575" tIns="34275" rIns="68575" bIns="34275" anchor="t" anchorCtr="0">
            <a:noAutofit/>
          </a:bodyPr>
          <a:lstStyle/>
          <a:p>
            <a:pPr marL="285750" indent="-285750">
              <a:buClr>
                <a:schemeClr val="dk1"/>
              </a:buClr>
              <a:buSzPts val="1400"/>
              <a:buFont typeface="Wingdings" panose="05000000000000000000" pitchFamily="2" charset="2"/>
              <a:buChar char="§"/>
            </a:pPr>
            <a:r>
              <a:rPr lang="fr-FR" sz="1400" dirty="0">
                <a:solidFill>
                  <a:schemeClr val="dk1"/>
                </a:solidFill>
                <a:latin typeface="Brandon Grotesque Regular" panose="020B0503020203060202" pitchFamily="34" charset="0"/>
                <a:ea typeface="Calibri"/>
                <a:cs typeface="Calibri"/>
                <a:sym typeface="Calibri"/>
              </a:rPr>
              <a:t>S’axer vers le long terme est souvent meilleur </a:t>
            </a:r>
            <a:endParaRPr lang="fr-FR" sz="1400" dirty="0">
              <a:latin typeface="Brandon Grotesque Regular" panose="020B0503020203060202" pitchFamily="34" charset="0"/>
            </a:endParaRPr>
          </a:p>
          <a:p>
            <a:pPr marL="171450" marR="0" lvl="0" indent="-171450" algn="l" rtl="0">
              <a:spcBef>
                <a:spcPts val="0"/>
              </a:spcBef>
              <a:spcAft>
                <a:spcPts val="0"/>
              </a:spcAft>
              <a:buClr>
                <a:schemeClr val="dk1"/>
              </a:buClr>
              <a:buSzPts val="1400"/>
              <a:buFont typeface="Wingdings" panose="05000000000000000000" pitchFamily="2" charset="2"/>
              <a:buChar char="Ø"/>
            </a:pPr>
            <a:endParaRPr lang="fr-FR" sz="1400" dirty="0">
              <a:solidFill>
                <a:schemeClr val="dk1"/>
              </a:solidFill>
              <a:latin typeface="Brandon Grotesque Regular" panose="020B0503020203060202" pitchFamily="34" charset="0"/>
              <a:ea typeface="Calibri"/>
              <a:cs typeface="Calibri"/>
              <a:sym typeface="Calibri"/>
            </a:endParaRPr>
          </a:p>
          <a:p>
            <a:pPr marR="0" lvl="0" algn="l" rtl="0">
              <a:spcBef>
                <a:spcPts val="0"/>
              </a:spcBef>
              <a:spcAft>
                <a:spcPts val="0"/>
              </a:spcAft>
              <a:buClr>
                <a:schemeClr val="dk1"/>
              </a:buClr>
              <a:buSzPts val="1400"/>
            </a:pPr>
            <a:r>
              <a:rPr lang="fr-FR" sz="1400" dirty="0">
                <a:solidFill>
                  <a:schemeClr val="dk1"/>
                </a:solidFill>
                <a:latin typeface="Brandon Grotesque Regular" panose="020B0503020203060202" pitchFamily="34" charset="0"/>
                <a:ea typeface="Calibri"/>
                <a:cs typeface="Calibri"/>
                <a:sym typeface="Calibri"/>
              </a:rPr>
              <a:t> Suivre le marché en temps réel est très compliqué. C’est un travail à temps plein. </a:t>
            </a:r>
            <a:endParaRPr lang="fr-FR" sz="1400" dirty="0">
              <a:latin typeface="Brandon Grotesque Regular" panose="020B0503020203060202" pitchFamily="34" charset="0"/>
            </a:endParaRPr>
          </a:p>
          <a:p>
            <a:pPr marL="260350" marR="0" lvl="0" indent="-171450" algn="l" rtl="0">
              <a:spcBef>
                <a:spcPts val="0"/>
              </a:spcBef>
              <a:spcAft>
                <a:spcPts val="0"/>
              </a:spcAft>
              <a:buClr>
                <a:schemeClr val="dk1"/>
              </a:buClr>
              <a:buSzPts val="1400"/>
              <a:buFont typeface="Wingdings" panose="05000000000000000000" pitchFamily="2" charset="2"/>
              <a:buChar char="Ø"/>
            </a:pPr>
            <a:endParaRPr lang="fr-FR" sz="1400" dirty="0">
              <a:solidFill>
                <a:schemeClr val="dk1"/>
              </a:solidFill>
              <a:latin typeface="Brandon Grotesque Regular" panose="020B0503020203060202" pitchFamily="34" charset="0"/>
              <a:ea typeface="Calibri"/>
              <a:cs typeface="Calibri"/>
              <a:sym typeface="Calibri"/>
            </a:endParaRPr>
          </a:p>
          <a:p>
            <a:pPr marL="285750" indent="-285750">
              <a:buClr>
                <a:schemeClr val="dk1"/>
              </a:buClr>
              <a:buSzPts val="1400"/>
              <a:buFont typeface="Wingdings" panose="05000000000000000000" pitchFamily="2" charset="2"/>
              <a:buChar char="§"/>
            </a:pPr>
            <a:r>
              <a:rPr lang="fr-FR" sz="1400" dirty="0">
                <a:solidFill>
                  <a:schemeClr val="dk1"/>
                </a:solidFill>
                <a:latin typeface="Brandon Grotesque Regular" panose="020B0503020203060202" pitchFamily="34" charset="0"/>
                <a:ea typeface="Calibri"/>
                <a:cs typeface="Calibri"/>
                <a:sym typeface="Calibri"/>
              </a:rPr>
              <a:t>Soyez TRÈS prudent avec l'administration fiscale.</a:t>
            </a:r>
          </a:p>
          <a:p>
            <a:pPr marL="215900" indent="-215900">
              <a:buClr>
                <a:schemeClr val="dk1"/>
              </a:buClr>
              <a:buSzPts val="1400"/>
              <a:buFont typeface="Wingdings" panose="05000000000000000000" pitchFamily="2" charset="2"/>
              <a:buChar char="Ø"/>
            </a:pPr>
            <a:endParaRPr lang="fr-FR" sz="1400" dirty="0">
              <a:latin typeface="Brandon Grotesque Regular" panose="020B0503020203060202" pitchFamily="34" charset="0"/>
              <a:ea typeface="Calibri"/>
            </a:endParaRPr>
          </a:p>
          <a:p>
            <a:pPr marR="0" lvl="0" algn="l" rtl="0">
              <a:spcBef>
                <a:spcPts val="0"/>
              </a:spcBef>
              <a:spcAft>
                <a:spcPts val="0"/>
              </a:spcAft>
              <a:buClr>
                <a:schemeClr val="dk1"/>
              </a:buClr>
              <a:buSzPts val="1400"/>
            </a:pPr>
            <a:r>
              <a:rPr lang="fr-FR" sz="1400" dirty="0">
                <a:solidFill>
                  <a:schemeClr val="dk1"/>
                </a:solidFill>
                <a:latin typeface="Brandon Grotesque Regular" panose="020B0503020203060202" pitchFamily="34" charset="0"/>
                <a:ea typeface="Calibri"/>
                <a:cs typeface="Calibri"/>
                <a:sym typeface="Calibri"/>
              </a:rPr>
              <a:t>Chaque pays a ses spécificités, renseignez-vous sur la législation en vigueur chez vous, notamment au niveau des taxes. Vous ne voulez pas devoir plus d’argent au gouvernement que vous en gagnez, tout ça à cause d’un mauvais planning </a:t>
            </a:r>
            <a:r>
              <a:rPr lang="fr-FR" sz="1400" b="0" i="0" u="none" strike="noStrike" cap="none" dirty="0">
                <a:solidFill>
                  <a:schemeClr val="dk1"/>
                </a:solidFill>
                <a:latin typeface="Brandon Grotesque Regular" panose="020B0503020203060202" pitchFamily="34" charset="0"/>
                <a:ea typeface="Calibri"/>
                <a:cs typeface="Calibri"/>
                <a:sym typeface="Calibri"/>
              </a:rPr>
              <a:t>! </a:t>
            </a:r>
            <a:endParaRPr lang="fr-FR" sz="1400" dirty="0">
              <a:latin typeface="Brandon Grotesque Regular" panose="020B0503020203060202" pitchFamily="34" charset="0"/>
            </a:endParaRPr>
          </a:p>
          <a:p>
            <a:pPr marL="285750" indent="-285750" algn="just">
              <a:lnSpc>
                <a:spcPct val="90000"/>
              </a:lnSpc>
              <a:spcBef>
                <a:spcPts val="1067"/>
              </a:spcBef>
              <a:buClr>
                <a:prstClr val="black"/>
              </a:buClr>
              <a:buSzPts val="1400"/>
              <a:buFont typeface="Wingdings" panose="05000000000000000000" pitchFamily="2" charset="2"/>
              <a:buChar char="Ø"/>
            </a:pPr>
            <a:endParaRPr dirty="0">
              <a:solidFill>
                <a:prstClr val="black"/>
              </a:solidFill>
              <a:latin typeface="Brandon Grotesque Regular" panose="020B0503020203060202" pitchFamily="34" charset="0"/>
              <a:cs typeface="Calibri"/>
              <a:sym typeface="Calibri"/>
            </a:endParaRPr>
          </a:p>
        </p:txBody>
      </p:sp>
      <p:sp>
        <p:nvSpPr>
          <p:cNvPr id="176" name="Google Shape;176;p29"/>
          <p:cNvSpPr txBox="1"/>
          <p:nvPr>
            <p:custDataLst>
              <p:tags r:id="rId3"/>
            </p:custDataLst>
          </p:nvPr>
        </p:nvSpPr>
        <p:spPr>
          <a:xfrm>
            <a:off x="379567" y="201407"/>
            <a:ext cx="2626400" cy="4616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nSpc>
                <a:spcPct val="90000"/>
              </a:lnSpc>
              <a:spcBef>
                <a:spcPts val="0"/>
              </a:spcBef>
              <a:spcAft>
                <a:spcPts val="0"/>
              </a:spcAft>
              <a:buClr>
                <a:schemeClr val="dk1"/>
              </a:buClr>
              <a:buSzPts val="1800"/>
              <a:buFont typeface="Calibri"/>
              <a:buNone/>
              <a:defRPr sz="2000" b="0" i="0" u="sng" strike="noStrike" cap="none">
                <a:solidFill>
                  <a:schemeClr val="dk1"/>
                </a:solidFill>
                <a:latin typeface="Brandon Grotesque Medium" panose="020B0603020203060202" pitchFamily="34" charset="0"/>
                <a:ea typeface="Calibri"/>
                <a:cs typeface="Calibri"/>
                <a:sym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fr-FR" sz="2000" u="sng" dirty="0">
                <a:solidFill>
                  <a:schemeClr val="dk1"/>
                </a:solidFill>
                <a:latin typeface="Brandon Grotesque Medium" panose="020B0603020203060202" pitchFamily="34" charset="0"/>
                <a:ea typeface="Calibri"/>
                <a:cs typeface="Calibri"/>
                <a:sym typeface="Calibri"/>
              </a:rPr>
              <a:t>Petit conseil:</a:t>
            </a:r>
            <a:endParaRPr lang="fr-FR" sz="1200" u="sng" dirty="0">
              <a:latin typeface="Brandon Grotesque Medium" panose="020B0603020203060202" pitchFamily="34" charset="0"/>
            </a:endParaRPr>
          </a:p>
        </p:txBody>
      </p:sp>
      <p:pic>
        <p:nvPicPr>
          <p:cNvPr id="179" name="Google Shape;179;p29"/>
          <p:cNvPicPr preferRelativeResize="0"/>
          <p:nvPr>
            <p:custDataLst>
              <p:tags r:id="rId4"/>
            </p:custDataLst>
          </p:nvPr>
        </p:nvPicPr>
        <p:blipFill rotWithShape="1">
          <a:blip r:embed="rId13">
            <a:alphaModFix/>
          </a:blip>
          <a:srcRect/>
          <a:stretch/>
        </p:blipFill>
        <p:spPr>
          <a:xfrm>
            <a:off x="8110559" y="3159344"/>
            <a:ext cx="3511389" cy="2397509"/>
          </a:xfrm>
          <a:prstGeom prst="rect">
            <a:avLst/>
          </a:prstGeom>
          <a:solidFill>
            <a:schemeClr val="lt1"/>
          </a:solidFill>
          <a:ln w="12700" cap="flat" cmpd="sng">
            <a:solidFill>
              <a:schemeClr val="dk1"/>
            </a:solidFill>
            <a:prstDash val="solid"/>
            <a:miter lim="800000"/>
            <a:headEnd type="none" w="sm" len="sm"/>
            <a:tailEnd type="none" w="sm" len="sm"/>
          </a:ln>
        </p:spPr>
      </p:pic>
      <p:sp>
        <p:nvSpPr>
          <p:cNvPr id="180" name="Google Shape;180;p29"/>
          <p:cNvSpPr txBox="1"/>
          <p:nvPr>
            <p:custDataLst>
              <p:tags r:id="rId5"/>
            </p:custDataLst>
          </p:nvPr>
        </p:nvSpPr>
        <p:spPr>
          <a:xfrm>
            <a:off x="7803632" y="716774"/>
            <a:ext cx="4008801" cy="1361881"/>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defPPr>
              <a:defRPr lang="en-US"/>
            </a:defPPr>
            <a:lvl1pPr marR="0" lvl="0" indent="0" algn="ctr" fontAlgn="auto">
              <a:lnSpc>
                <a:spcPct val="100000"/>
              </a:lnSpc>
              <a:spcBef>
                <a:spcPts val="0"/>
              </a:spcBef>
              <a:spcAft>
                <a:spcPts val="0"/>
              </a:spcAft>
              <a:buClr>
                <a:srgbClr val="000000"/>
              </a:buClr>
              <a:buSzPts val="1400"/>
              <a:buFontTx/>
              <a:buNone/>
              <a:tabLst/>
              <a:defRPr kumimoji="0" sz="1400" b="1" i="0" u="sng" strike="noStrike" cap="none" spc="0" normalizeH="0" baseline="0">
                <a:ln>
                  <a:noFill/>
                </a:ln>
                <a:solidFill>
                  <a:prstClr val="black"/>
                </a:solidFill>
                <a:effectLst/>
                <a:uLnTx/>
                <a:uFillTx/>
                <a:latin typeface="Brandon Grotesque Regular" panose="020B0503020203060202" pitchFamily="3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ym typeface="Calibri"/>
              </a:rPr>
              <a:t>Citation du </a:t>
            </a:r>
            <a:r>
              <a:rPr lang="en-GB" dirty="0" err="1">
                <a:sym typeface="Calibri"/>
              </a:rPr>
              <a:t>meilleur</a:t>
            </a:r>
            <a:r>
              <a:rPr lang="en-GB" dirty="0">
                <a:sym typeface="Calibri"/>
              </a:rPr>
              <a:t> : </a:t>
            </a:r>
          </a:p>
          <a:p>
            <a:endParaRPr lang="en-GB" dirty="0">
              <a:sym typeface="Calibri"/>
            </a:endParaRPr>
          </a:p>
          <a:p>
            <a:pPr lvl="0" algn="ctr"/>
            <a:r>
              <a:rPr lang="en-GB" b="0" i="1" u="none" dirty="0">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 Si </a:t>
            </a:r>
            <a:r>
              <a:rPr lang="en-GB" b="0" i="1" u="none" dirty="0" err="1">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vous</a:t>
            </a:r>
            <a:r>
              <a:rPr lang="en-GB" b="0" i="1" u="none" dirty="0">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 </a:t>
            </a:r>
            <a:r>
              <a:rPr lang="en-GB" b="0" i="1" u="none" dirty="0" err="1">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n’êtes</a:t>
            </a:r>
            <a:r>
              <a:rPr lang="en-GB" b="0" i="1" u="none" dirty="0">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 pas </a:t>
            </a:r>
            <a:r>
              <a:rPr lang="en-GB" b="0" i="1" u="none" dirty="0" err="1">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prêts</a:t>
            </a:r>
            <a:r>
              <a:rPr lang="en-GB" b="0" i="1" u="none" dirty="0">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 à </a:t>
            </a:r>
            <a:r>
              <a:rPr lang="en-GB" b="0" i="1" u="none" dirty="0" err="1">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garder</a:t>
            </a:r>
            <a:r>
              <a:rPr lang="en-GB" b="0" i="1" u="none" dirty="0">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 </a:t>
            </a:r>
            <a:r>
              <a:rPr lang="en-GB" b="0" i="1" u="none" dirty="0" err="1">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une</a:t>
            </a:r>
            <a:r>
              <a:rPr lang="en-GB" b="0" i="1" u="none" dirty="0">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 action pendant dix </a:t>
            </a:r>
            <a:r>
              <a:rPr lang="en-GB" b="0" i="1" u="none" dirty="0" err="1">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ans</a:t>
            </a:r>
            <a:r>
              <a:rPr lang="en-GB" b="0" i="1" u="none" dirty="0">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 ne </a:t>
            </a:r>
            <a:r>
              <a:rPr lang="en-GB" b="0" i="1" u="none" dirty="0" err="1">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pensez</a:t>
            </a:r>
            <a:r>
              <a:rPr lang="en-GB" b="0" i="1" u="none" dirty="0">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 </a:t>
            </a:r>
            <a:r>
              <a:rPr lang="en-GB" b="0" i="1" u="none" dirty="0" err="1">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même</a:t>
            </a:r>
            <a:r>
              <a:rPr lang="en-GB" b="0" i="1" u="none" dirty="0">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 pas à la </a:t>
            </a:r>
            <a:r>
              <a:rPr lang="en-GB" b="0" i="1" u="none" dirty="0" err="1">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garder</a:t>
            </a:r>
            <a:r>
              <a:rPr lang="en-GB" b="0" i="1" u="none" dirty="0">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rPr>
              <a:t> pendant dix minutes”</a:t>
            </a:r>
            <a:endParaRPr lang="en-GB" b="0" u="none" dirty="0">
              <a:solidFill>
                <a:schemeClr val="dk1"/>
              </a:solidFill>
              <a:latin typeface="Brandon Grotesque Regular" panose="020B0503020203060202" pitchFamily="34" charset="0"/>
              <a:ea typeface="Roboto" panose="02000000000000000000" pitchFamily="2" charset="0"/>
              <a:cs typeface="Roboto" panose="02000000000000000000" pitchFamily="2" charset="0"/>
              <a:sym typeface="Calibri"/>
            </a:endParaRPr>
          </a:p>
          <a:p>
            <a:r>
              <a:rPr lang="en-GB" b="0" u="none" dirty="0">
                <a:sym typeface="Calibri"/>
              </a:rPr>
              <a:t>		      		    Warren Buffet</a:t>
            </a:r>
          </a:p>
        </p:txBody>
      </p:sp>
      <p:pic>
        <p:nvPicPr>
          <p:cNvPr id="4" name="Image 3">
            <a:extLst>
              <a:ext uri="{FF2B5EF4-FFF2-40B4-BE49-F238E27FC236}">
                <a16:creationId xmlns:a16="http://schemas.microsoft.com/office/drawing/2014/main" id="{3B333542-C833-4F41-BE0C-80E0E17BB137}"/>
              </a:ext>
            </a:extLst>
          </p:cNvPr>
          <p:cNvPicPr>
            <a:picLocks noChangeAspect="1"/>
          </p:cNvPicPr>
          <p:nvPr>
            <p:custDataLst>
              <p:tags r:id="rId6"/>
            </p:custDataLst>
          </p:nvPr>
        </p:nvPicPr>
        <p:blipFill rotWithShape="1">
          <a:blip r:embed="rId14"/>
          <a:srcRect r="775" b="36713"/>
          <a:stretch/>
        </p:blipFill>
        <p:spPr>
          <a:xfrm>
            <a:off x="570052" y="3756136"/>
            <a:ext cx="6842641" cy="1710723"/>
          </a:xfrm>
          <a:prstGeom prst="rect">
            <a:avLst/>
          </a:prstGeom>
          <a:ln w="12700">
            <a:solidFill>
              <a:schemeClr val="tx1"/>
            </a:solidFill>
          </a:ln>
        </p:spPr>
      </p:pic>
      <p:sp>
        <p:nvSpPr>
          <p:cNvPr id="3" name="Date Placeholder 2"/>
          <p:cNvSpPr>
            <a:spLocks noGrp="1"/>
          </p:cNvSpPr>
          <p:nvPr>
            <p:ph type="dt" sz="half" idx="10"/>
            <p:custDataLst>
              <p:tags r:id="rId7"/>
            </p:custDataLst>
          </p:nvPr>
        </p:nvSpPr>
        <p:spPr/>
        <p:txBody>
          <a:bodyPr/>
          <a:lstStyle/>
          <a:p>
            <a:fld id="{99655360-AA46-45CD-A165-4C0C6FD25DD1}" type="datetime1">
              <a:rPr lang="en-US" smtClean="0"/>
              <a:t>8/14/2020</a:t>
            </a:fld>
            <a:endParaRPr lang="en-US" dirty="0"/>
          </a:p>
        </p:txBody>
      </p:sp>
      <p:sp>
        <p:nvSpPr>
          <p:cNvPr id="5" name="Slide Number Placeholder 4"/>
          <p:cNvSpPr>
            <a:spLocks noGrp="1"/>
          </p:cNvSpPr>
          <p:nvPr>
            <p:ph type="sldNum" sz="quarter" idx="12"/>
            <p:custDataLst>
              <p:tags r:id="rId8"/>
            </p:custDataLst>
          </p:nvPr>
        </p:nvSpPr>
        <p:spPr/>
        <p:txBody>
          <a:bodyPr/>
          <a:lstStyle/>
          <a:p>
            <a:fld id="{00000000-1234-1234-1234-123412341234}" type="slidenum">
              <a:rPr lang="en" smtClean="0"/>
              <a:pPr/>
              <a:t>6</a:t>
            </a:fld>
            <a:endParaRPr lang="en"/>
          </a:p>
        </p:txBody>
      </p:sp>
      <p:sp>
        <p:nvSpPr>
          <p:cNvPr id="11" name="Google Shape;150;p27"/>
          <p:cNvSpPr txBox="1"/>
          <p:nvPr>
            <p:custDataLst>
              <p:tags r:id="rId9"/>
            </p:custDataLst>
          </p:nvPr>
        </p:nvSpPr>
        <p:spPr>
          <a:xfrm>
            <a:off x="10824431" y="5568980"/>
            <a:ext cx="3617464" cy="511497"/>
          </a:xfrm>
          <a:prstGeom prst="rect">
            <a:avLst/>
          </a:prstGeom>
          <a:noFill/>
          <a:ln>
            <a:noFill/>
          </a:ln>
        </p:spPr>
        <p:txBody>
          <a:bodyPr spcFirstLastPara="1" wrap="square" lIns="91433" tIns="45700" rIns="91433" bIns="45700" anchor="t" anchorCtr="0">
            <a:noAutofit/>
          </a:bodyPr>
          <a:lstStyle/>
          <a:p>
            <a:r>
              <a:rPr lang="en-US" sz="1400" i="1" dirty="0">
                <a:solidFill>
                  <a:schemeClr val="dk1"/>
                </a:solidFill>
                <a:latin typeface="Brandon Grotesque Regular" panose="020B0503020203060202" pitchFamily="34" charset="0"/>
                <a:ea typeface="Calibri"/>
                <a:cs typeface="Calibri"/>
                <a:sym typeface="Calibri"/>
              </a:rPr>
              <a:t>The block</a:t>
            </a:r>
            <a:endParaRPr sz="1200" i="1" dirty="0">
              <a:latin typeface="Brandon Grotesque Regular" panose="020B0503020203060202" pitchFamily="34" charset="0"/>
            </a:endParaRPr>
          </a:p>
        </p:txBody>
      </p:sp>
      <p:sp>
        <p:nvSpPr>
          <p:cNvPr id="13" name="Espace réservé du pied de page 1">
            <a:extLst>
              <a:ext uri="{FF2B5EF4-FFF2-40B4-BE49-F238E27FC236}">
                <a16:creationId xmlns:a16="http://schemas.microsoft.com/office/drawing/2014/main" id="{60FE785D-628C-4FF9-80D0-F09BF0AF3817}"/>
              </a:ext>
            </a:extLst>
          </p:cNvPr>
          <p:cNvSpPr>
            <a:spLocks noGrp="1"/>
          </p:cNvSpPr>
          <p:nvPr>
            <p:ph type="ftr" idx="11"/>
            <p:custDataLst>
              <p:tags r:id="rId10"/>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5">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84"/>
        <p:cNvGrpSpPr/>
        <p:nvPr/>
      </p:nvGrpSpPr>
      <p:grpSpPr>
        <a:xfrm>
          <a:off x="0" y="0"/>
          <a:ext cx="0" cy="0"/>
          <a:chOff x="0" y="0"/>
          <a:chExt cx="0" cy="0"/>
        </a:xfrm>
      </p:grpSpPr>
      <p:sp>
        <p:nvSpPr>
          <p:cNvPr id="185" name="Google Shape;185;p30"/>
          <p:cNvSpPr txBox="1"/>
          <p:nvPr>
            <p:custDataLst>
              <p:tags r:id="rId2"/>
            </p:custDataLst>
          </p:nvPr>
        </p:nvSpPr>
        <p:spPr>
          <a:xfrm>
            <a:off x="460673" y="4120473"/>
            <a:ext cx="6241453" cy="3970319"/>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Tx/>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L="74295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marL="285750" marR="0" lvl="0" indent="-285750" algn="l" rtl="0">
              <a:spcBef>
                <a:spcPts val="0"/>
              </a:spcBef>
              <a:spcAft>
                <a:spcPts val="0"/>
              </a:spcAft>
              <a:buClr>
                <a:schemeClr val="dk1"/>
              </a:buClr>
              <a:buSzPts val="1400"/>
              <a:buFont typeface="Wingdings" panose="05000000000000000000" pitchFamily="2" charset="2"/>
              <a:buChar char="§"/>
            </a:pPr>
            <a:r>
              <a:rPr lang="fr-FR" sz="1400" dirty="0">
                <a:solidFill>
                  <a:schemeClr val="dk1"/>
                </a:solidFill>
                <a:latin typeface="Brandon Grotesque Regular" panose="020B0503020203060202" pitchFamily="34" charset="0"/>
                <a:ea typeface="Calibri"/>
                <a:cs typeface="Calibri"/>
                <a:sym typeface="Calibri"/>
              </a:rPr>
              <a:t>Ne pas garder vos Bitcoins dans un échange (plateforme de change)</a:t>
            </a:r>
          </a:p>
          <a:p>
            <a:pPr marL="285750" marR="0" lvl="0" indent="-285750" algn="l" rtl="0">
              <a:spcBef>
                <a:spcPts val="0"/>
              </a:spcBef>
              <a:spcAft>
                <a:spcPts val="0"/>
              </a:spcAft>
              <a:buFont typeface="Wingdings" panose="05000000000000000000" pitchFamily="2" charset="2"/>
              <a:buChar char="Ø"/>
            </a:pPr>
            <a:endParaRPr lang="fr-FR" sz="1400" dirty="0">
              <a:solidFill>
                <a:schemeClr val="dk1"/>
              </a:solidFill>
              <a:latin typeface="Brandon Grotesque Regular" panose="020B0503020203060202" pitchFamily="34" charset="0"/>
              <a:ea typeface="Calibri"/>
              <a:cs typeface="Calibri"/>
              <a:sym typeface="Calibri"/>
            </a:endParaRPr>
          </a:p>
          <a:p>
            <a:pPr marR="0" lvl="0" algn="l" rtl="0">
              <a:spcBef>
                <a:spcPts val="0"/>
              </a:spcBef>
              <a:spcAft>
                <a:spcPts val="0"/>
              </a:spcAft>
            </a:pPr>
            <a:r>
              <a:rPr lang="fr-FR" sz="1400" dirty="0">
                <a:solidFill>
                  <a:schemeClr val="dk1"/>
                </a:solidFill>
                <a:latin typeface="Brandon Grotesque Regular" panose="020B0503020203060202" pitchFamily="34" charset="0"/>
                <a:ea typeface="Calibri"/>
                <a:cs typeface="Calibri"/>
                <a:sym typeface="Calibri"/>
              </a:rPr>
              <a:t>C’est la plateforme qui les détient et qui en a le contrôle, pas vous !</a:t>
            </a:r>
          </a:p>
          <a:p>
            <a:pPr marL="1028700" lvl="1" algn="l">
              <a:spcBef>
                <a:spcPts val="0"/>
              </a:spcBef>
            </a:pPr>
            <a:endParaRPr lang="fr-FR" sz="1400" dirty="0">
              <a:solidFill>
                <a:schemeClr val="dk1"/>
              </a:solidFill>
              <a:sym typeface="Calibri"/>
            </a:endParaRPr>
          </a:p>
          <a:p>
            <a:pPr marL="1028700" lvl="1" algn="l">
              <a:spcBef>
                <a:spcPts val="0"/>
              </a:spcBef>
            </a:pPr>
            <a:r>
              <a:rPr lang="en-US" sz="1400" dirty="0">
                <a:sym typeface="Calibri"/>
              </a:rPr>
              <a:t>La </a:t>
            </a:r>
            <a:r>
              <a:rPr lang="en-US" sz="1400" dirty="0" err="1">
                <a:sym typeface="Calibri"/>
              </a:rPr>
              <a:t>plateforme</a:t>
            </a:r>
            <a:r>
              <a:rPr lang="en-US" sz="1400" dirty="0">
                <a:sym typeface="Calibri"/>
              </a:rPr>
              <a:t> </a:t>
            </a:r>
            <a:r>
              <a:rPr lang="en-US" sz="1400" dirty="0" err="1">
                <a:sym typeface="Calibri"/>
              </a:rPr>
              <a:t>peut</a:t>
            </a:r>
            <a:r>
              <a:rPr lang="en-US" sz="1400" dirty="0">
                <a:sym typeface="Calibri"/>
              </a:rPr>
              <a:t> faire </a:t>
            </a:r>
            <a:r>
              <a:rPr lang="en-US" sz="1400" dirty="0" err="1">
                <a:sym typeface="Calibri"/>
              </a:rPr>
              <a:t>faillite</a:t>
            </a:r>
            <a:r>
              <a:rPr lang="en-US" sz="1400" dirty="0">
                <a:sym typeface="Calibri"/>
              </a:rPr>
              <a:t> 	</a:t>
            </a:r>
          </a:p>
          <a:p>
            <a:pPr marL="1028700" lvl="1"/>
            <a:r>
              <a:rPr lang="en-US" sz="1400" dirty="0">
                <a:sym typeface="Calibri"/>
              </a:rPr>
              <a:t>Vos bitcoins </a:t>
            </a:r>
            <a:r>
              <a:rPr lang="en-US" sz="1400" dirty="0" err="1">
                <a:sym typeface="Calibri"/>
              </a:rPr>
              <a:t>peuvent</a:t>
            </a:r>
            <a:r>
              <a:rPr lang="en-US" sz="1400" dirty="0">
                <a:sym typeface="Calibri"/>
              </a:rPr>
              <a:t> </a:t>
            </a:r>
            <a:r>
              <a:rPr lang="en-US" sz="1400" dirty="0" err="1">
                <a:sym typeface="Calibri"/>
              </a:rPr>
              <a:t>être</a:t>
            </a:r>
            <a:r>
              <a:rPr lang="en-US" sz="1400" dirty="0">
                <a:sym typeface="Calibri"/>
              </a:rPr>
              <a:t> </a:t>
            </a:r>
            <a:r>
              <a:rPr lang="en-US" sz="1400" dirty="0" err="1">
                <a:sym typeface="Calibri"/>
              </a:rPr>
              <a:t>confisquer</a:t>
            </a:r>
            <a:endParaRPr lang="en-US" sz="1400" dirty="0">
              <a:sym typeface="Calibri"/>
            </a:endParaRPr>
          </a:p>
          <a:p>
            <a:pPr marL="1028700" lvl="1"/>
            <a:r>
              <a:rPr lang="en-US" sz="1400" dirty="0">
                <a:sym typeface="Calibri"/>
              </a:rPr>
              <a:t>La </a:t>
            </a:r>
            <a:r>
              <a:rPr lang="en-US" sz="1400" dirty="0" err="1">
                <a:sym typeface="Calibri"/>
              </a:rPr>
              <a:t>plateforme</a:t>
            </a:r>
            <a:r>
              <a:rPr lang="en-US" sz="1400" dirty="0">
                <a:sym typeface="Calibri"/>
              </a:rPr>
              <a:t> </a:t>
            </a:r>
            <a:r>
              <a:rPr lang="en-US" sz="1400" dirty="0" err="1">
                <a:sym typeface="Calibri"/>
              </a:rPr>
              <a:t>peut</a:t>
            </a:r>
            <a:r>
              <a:rPr lang="en-US" sz="1400" dirty="0">
                <a:sym typeface="Calibri"/>
              </a:rPr>
              <a:t> se faire hacker</a:t>
            </a:r>
          </a:p>
          <a:p>
            <a:pPr marL="285750" indent="-285750">
              <a:buFont typeface="Wingdings" panose="05000000000000000000" pitchFamily="2" charset="2"/>
              <a:buChar char="Ø"/>
            </a:pPr>
            <a:endParaRPr sz="1400" dirty="0"/>
          </a:p>
          <a:p>
            <a:pPr marL="285750" indent="-285750">
              <a:buFont typeface="Wingdings" panose="05000000000000000000" pitchFamily="2" charset="2"/>
              <a:buChar char="Ø"/>
            </a:pPr>
            <a:endParaRPr sz="1400" dirty="0">
              <a:sym typeface="Calibri"/>
            </a:endParaRPr>
          </a:p>
          <a:p>
            <a:pPr marL="285750" indent="-285750">
              <a:buFont typeface="Wingdings" panose="05000000000000000000" pitchFamily="2" charset="2"/>
              <a:buChar char="Ø"/>
            </a:pPr>
            <a:endParaRPr sz="1400" dirty="0"/>
          </a:p>
          <a:p>
            <a:pPr marL="285750" indent="-285750">
              <a:buFont typeface="Wingdings" panose="05000000000000000000" pitchFamily="2" charset="2"/>
              <a:buChar char="Ø"/>
            </a:pPr>
            <a:endParaRPr sz="1400" dirty="0">
              <a:sym typeface="Calibri"/>
            </a:endParaRPr>
          </a:p>
        </p:txBody>
      </p:sp>
      <p:sp>
        <p:nvSpPr>
          <p:cNvPr id="186" name="Google Shape;186;p30"/>
          <p:cNvSpPr/>
          <p:nvPr>
            <p:custDataLst>
              <p:tags r:id="rId3"/>
            </p:custDataLst>
          </p:nvPr>
        </p:nvSpPr>
        <p:spPr>
          <a:xfrm>
            <a:off x="336556" y="290767"/>
            <a:ext cx="4458400" cy="461600"/>
          </a:xfrm>
          <a:prstGeom prst="rect">
            <a:avLst/>
          </a:prstGeom>
          <a:noFill/>
          <a:ln>
            <a:noFill/>
          </a:ln>
        </p:spPr>
        <p:txBody>
          <a:bodyPr spcFirstLastPara="1" wrap="square" lIns="68575" tIns="34275" rIns="68575" bIns="34275" anchor="ctr" anchorCtr="0">
            <a:noAutofit/>
          </a:bodyPr>
          <a:lstStyle/>
          <a:p>
            <a:pPr>
              <a:lnSpc>
                <a:spcPct val="90000"/>
              </a:lnSpc>
              <a:buClr>
                <a:schemeClr val="dk1"/>
              </a:buClr>
              <a:buSzPts val="1800"/>
            </a:pPr>
            <a:r>
              <a:rPr lang="fr-FR" sz="2000" u="sng" dirty="0">
                <a:solidFill>
                  <a:schemeClr val="dk1"/>
                </a:solidFill>
                <a:latin typeface="Brandon Grotesque Medium" panose="020B0603020203060202" pitchFamily="34" charset="0"/>
                <a:ea typeface="Calibri"/>
                <a:cs typeface="Calibri"/>
                <a:sym typeface="Calibri"/>
              </a:rPr>
              <a:t>Gestion d’une clé privée : </a:t>
            </a:r>
            <a:endParaRPr sz="2000" u="sng" dirty="0">
              <a:solidFill>
                <a:schemeClr val="dk1"/>
              </a:solidFill>
              <a:latin typeface="Brandon Grotesque Medium" panose="020B0603020203060202" pitchFamily="34" charset="0"/>
              <a:cs typeface="Calibri"/>
              <a:sym typeface="Calibri"/>
            </a:endParaRPr>
          </a:p>
        </p:txBody>
      </p:sp>
      <p:sp>
        <p:nvSpPr>
          <p:cNvPr id="187" name="Google Shape;187;p30"/>
          <p:cNvSpPr txBox="1"/>
          <p:nvPr>
            <p:custDataLst>
              <p:tags r:id="rId4"/>
            </p:custDataLst>
          </p:nvPr>
        </p:nvSpPr>
        <p:spPr>
          <a:xfrm>
            <a:off x="7161594" y="3668326"/>
            <a:ext cx="4569733" cy="2223655"/>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defPPr>
              <a:defRPr lang="en-US"/>
            </a:defPPr>
            <a:lvl1pPr marR="0" lvl="0" indent="0" algn="ctr" fontAlgn="auto">
              <a:lnSpc>
                <a:spcPct val="100000"/>
              </a:lnSpc>
              <a:spcBef>
                <a:spcPts val="0"/>
              </a:spcBef>
              <a:spcAft>
                <a:spcPts val="0"/>
              </a:spcAft>
              <a:buClr>
                <a:srgbClr val="000000"/>
              </a:buClr>
              <a:buSzPts val="1400"/>
              <a:buFontTx/>
              <a:buNone/>
              <a:tabLst/>
              <a:defRPr kumimoji="0" sz="1400" b="1" i="0" u="sng" strike="noStrike" cap="none" spc="0" normalizeH="0" baseline="0">
                <a:ln>
                  <a:noFill/>
                </a:ln>
                <a:solidFill>
                  <a:prstClr val="black"/>
                </a:solidFill>
                <a:effectLst/>
                <a:uLnTx/>
                <a:uFillTx/>
                <a:latin typeface="Brandon Grotesque Regular" panose="020B0503020203060202" pitchFamily="34" charset="0"/>
                <a:cs typeface="Calibri"/>
              </a:defRPr>
            </a:lvl1pPr>
          </a:lstStyle>
          <a:p>
            <a:r>
              <a:rPr lang="en-GB" dirty="0" err="1">
                <a:sym typeface="Calibri"/>
              </a:rPr>
              <a:t>Règle</a:t>
            </a:r>
            <a:r>
              <a:rPr lang="en-GB" dirty="0">
                <a:sym typeface="Calibri"/>
              </a:rPr>
              <a:t> d’or Crypto n°1:</a:t>
            </a:r>
            <a:r>
              <a:rPr lang="en" dirty="0">
                <a:sym typeface="Calibri"/>
              </a:rPr>
              <a:t> </a:t>
            </a:r>
          </a:p>
          <a:p>
            <a:endParaRPr lang="fr-FR" b="0" u="none" dirty="0">
              <a:sym typeface="Calibri"/>
            </a:endParaRPr>
          </a:p>
          <a:p>
            <a:r>
              <a:rPr lang="fr-FR" b="0" u="none" dirty="0">
                <a:sym typeface="Calibri"/>
              </a:rPr>
              <a:t>Pas votre clé, pas vos bitcoins.</a:t>
            </a:r>
            <a:endParaRPr lang="en" b="0" u="none" dirty="0">
              <a:sym typeface="Calibri"/>
            </a:endParaRPr>
          </a:p>
          <a:p>
            <a:endParaRPr lang="en" b="0" u="none" dirty="0">
              <a:sym typeface="Calibri"/>
            </a:endParaRPr>
          </a:p>
          <a:p>
            <a:pPr algn="l"/>
            <a:r>
              <a:rPr lang="fr-FR" b="0" u="none" dirty="0">
                <a:sym typeface="Calibri"/>
              </a:rPr>
              <a:t>Une clé en bitcoin représente la propriété du bitcoin. </a:t>
            </a:r>
          </a:p>
          <a:p>
            <a:pPr algn="l"/>
            <a:r>
              <a:rPr lang="fr-FR" b="0" u="none" dirty="0">
                <a:sym typeface="Calibri"/>
              </a:rPr>
              <a:t>Si vous détenez votre clé, vous avez alors retrouvé votre souveraineté financière et vous êtes responsable de la sécurité de votre propre argent.</a:t>
            </a:r>
          </a:p>
          <a:p>
            <a:pPr algn="l"/>
            <a:r>
              <a:rPr lang="fr-FR" b="0" u="none" dirty="0">
                <a:sym typeface="Calibri"/>
              </a:rPr>
              <a:t> </a:t>
            </a:r>
          </a:p>
          <a:p>
            <a:pPr algn="l"/>
            <a:r>
              <a:rPr lang="fr-FR" b="0" u="none" dirty="0">
                <a:sym typeface="Calibri"/>
              </a:rPr>
              <a:t>A l'inverse, vous laisserez tout votre argent à la banque.</a:t>
            </a:r>
            <a:endParaRPr lang="en" dirty="0">
              <a:sym typeface="Calibri"/>
            </a:endParaRPr>
          </a:p>
        </p:txBody>
      </p:sp>
      <p:sp>
        <p:nvSpPr>
          <p:cNvPr id="188" name="Google Shape;188;p30"/>
          <p:cNvSpPr txBox="1"/>
          <p:nvPr>
            <p:custDataLst>
              <p:tags r:id="rId5"/>
            </p:custDataLst>
          </p:nvPr>
        </p:nvSpPr>
        <p:spPr>
          <a:xfrm>
            <a:off x="336556" y="888239"/>
            <a:ext cx="7375808" cy="1130853"/>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Tx/>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L="74295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marL="0" marR="0" lvl="0" indent="0" algn="l" rtl="0">
              <a:spcBef>
                <a:spcPts val="0"/>
              </a:spcBef>
              <a:spcAft>
                <a:spcPts val="0"/>
              </a:spcAft>
              <a:buNone/>
            </a:pPr>
            <a:r>
              <a:rPr lang="fr-FR" sz="1400" dirty="0">
                <a:solidFill>
                  <a:schemeClr val="dk1"/>
                </a:solidFill>
                <a:latin typeface="Brandon Grotesque Regular" panose="020B0503020203060202" pitchFamily="34" charset="0"/>
                <a:ea typeface="Calibri"/>
                <a:cs typeface="Calibri"/>
                <a:sym typeface="Calibri"/>
              </a:rPr>
              <a:t>La première cause de perte de bitcoins est due à la mauvaise gestion de la clé privée. </a:t>
            </a:r>
          </a:p>
          <a:p>
            <a:pPr marL="0" marR="0" lvl="0" indent="0" algn="l" rtl="0">
              <a:spcBef>
                <a:spcPts val="0"/>
              </a:spcBef>
              <a:spcAft>
                <a:spcPts val="0"/>
              </a:spcAft>
              <a:buNone/>
            </a:pPr>
            <a:r>
              <a:rPr lang="fr-FR" sz="1400" dirty="0">
                <a:solidFill>
                  <a:schemeClr val="dk1"/>
                </a:solidFill>
                <a:ea typeface="Calibri"/>
                <a:sym typeface="Calibri"/>
              </a:rPr>
              <a:t>La clé privée est une liste de 24 mots qui représentent le backup de vos Bitcoins. </a:t>
            </a:r>
            <a:endParaRPr lang="fr-FR" sz="1400" dirty="0">
              <a:solidFill>
                <a:schemeClr val="dk1"/>
              </a:solidFill>
              <a:latin typeface="Brandon Grotesque Regular" panose="020B0503020203060202" pitchFamily="34" charset="0"/>
              <a:ea typeface="Calibri"/>
              <a:cs typeface="Calibri"/>
              <a:sym typeface="Calibri"/>
            </a:endParaRPr>
          </a:p>
          <a:p>
            <a:pPr marL="0" marR="0" lvl="0" indent="0" algn="l" rtl="0">
              <a:spcBef>
                <a:spcPts val="0"/>
              </a:spcBef>
              <a:spcAft>
                <a:spcPts val="0"/>
              </a:spcAft>
              <a:buNone/>
            </a:pPr>
            <a:r>
              <a:rPr lang="fr-FR" sz="1400" dirty="0">
                <a:solidFill>
                  <a:schemeClr val="dk1"/>
                </a:solidFill>
                <a:latin typeface="Brandon Grotesque Regular" panose="020B0503020203060202" pitchFamily="34" charset="0"/>
                <a:cs typeface="Calibri"/>
                <a:sym typeface="Calibri"/>
              </a:rPr>
              <a:t>Il est vital d’être très vigilant avec. Nous en parlerons plus en détail dans un chapitre futur.</a:t>
            </a:r>
            <a:endParaRPr lang="fr-FR" sz="1100" dirty="0">
              <a:latin typeface="Brandon Grotesque Regular" panose="020B0503020203060202" pitchFamily="34" charset="0"/>
            </a:endParaRPr>
          </a:p>
        </p:txBody>
      </p:sp>
      <p:pic>
        <p:nvPicPr>
          <p:cNvPr id="4" name="Image 3">
            <a:extLst>
              <a:ext uri="{FF2B5EF4-FFF2-40B4-BE49-F238E27FC236}">
                <a16:creationId xmlns:a16="http://schemas.microsoft.com/office/drawing/2014/main" id="{F966DBEA-0775-4845-A72B-8403CE5FF418}"/>
              </a:ext>
            </a:extLst>
          </p:cNvPr>
          <p:cNvPicPr>
            <a:picLocks noChangeAspect="1"/>
          </p:cNvPicPr>
          <p:nvPr>
            <p:custDataLst>
              <p:tags r:id="rId6"/>
            </p:custDataLst>
          </p:nvPr>
        </p:nvPicPr>
        <p:blipFill>
          <a:blip r:embed="rId15"/>
          <a:stretch>
            <a:fillRect/>
          </a:stretch>
        </p:blipFill>
        <p:spPr>
          <a:xfrm>
            <a:off x="8791229" y="182545"/>
            <a:ext cx="2652140" cy="1989105"/>
          </a:xfrm>
          <a:prstGeom prst="rect">
            <a:avLst/>
          </a:prstGeom>
        </p:spPr>
      </p:pic>
      <p:pic>
        <p:nvPicPr>
          <p:cNvPr id="5" name="Image 4">
            <a:extLst>
              <a:ext uri="{FF2B5EF4-FFF2-40B4-BE49-F238E27FC236}">
                <a16:creationId xmlns:a16="http://schemas.microsoft.com/office/drawing/2014/main" id="{7E1B7FF6-7C25-446D-A2EE-E538A05AFBC3}"/>
              </a:ext>
            </a:extLst>
          </p:cNvPr>
          <p:cNvPicPr>
            <a:picLocks noChangeAspect="1"/>
          </p:cNvPicPr>
          <p:nvPr>
            <p:custDataLst>
              <p:tags r:id="rId7"/>
            </p:custDataLst>
          </p:nvPr>
        </p:nvPicPr>
        <p:blipFill>
          <a:blip r:embed="rId16"/>
          <a:stretch>
            <a:fillRect/>
          </a:stretch>
        </p:blipFill>
        <p:spPr>
          <a:xfrm>
            <a:off x="7362454" y="2278840"/>
            <a:ext cx="4468108" cy="868936"/>
          </a:xfrm>
          <a:prstGeom prst="rect">
            <a:avLst/>
          </a:prstGeom>
          <a:ln w="12700">
            <a:solidFill>
              <a:schemeClr val="tx1"/>
            </a:solidFill>
          </a:ln>
        </p:spPr>
      </p:pic>
      <p:pic>
        <p:nvPicPr>
          <p:cNvPr id="3" name="Picture 2">
            <a:hlinkClick r:id="rId17"/>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rcRect/>
          <a:stretch/>
        </p:blipFill>
        <p:spPr>
          <a:xfrm>
            <a:off x="1657073" y="1783228"/>
            <a:ext cx="3775291" cy="2189339"/>
          </a:xfrm>
          <a:prstGeom prst="rect">
            <a:avLst/>
          </a:prstGeom>
          <a:ln>
            <a:solidFill>
              <a:schemeClr val="tx1"/>
            </a:solidFill>
          </a:ln>
        </p:spPr>
      </p:pic>
      <p:sp>
        <p:nvSpPr>
          <p:cNvPr id="6" name="Date Placeholder 5"/>
          <p:cNvSpPr>
            <a:spLocks noGrp="1"/>
          </p:cNvSpPr>
          <p:nvPr>
            <p:ph type="dt" sz="half" idx="10"/>
            <p:custDataLst>
              <p:tags r:id="rId9"/>
            </p:custDataLst>
          </p:nvPr>
        </p:nvSpPr>
        <p:spPr/>
        <p:txBody>
          <a:bodyPr/>
          <a:lstStyle/>
          <a:p>
            <a:fld id="{A42283E2-C88C-430E-889A-EF4D1D9592D0}" type="datetime1">
              <a:rPr lang="en-US" smtClean="0"/>
              <a:t>8/14/2020</a:t>
            </a:fld>
            <a:endParaRPr lang="en-US"/>
          </a:p>
        </p:txBody>
      </p:sp>
      <p:sp>
        <p:nvSpPr>
          <p:cNvPr id="8" name="Slide Number Placeholder 7"/>
          <p:cNvSpPr>
            <a:spLocks noGrp="1"/>
          </p:cNvSpPr>
          <p:nvPr>
            <p:ph type="sldNum" sz="quarter" idx="12"/>
            <p:custDataLst>
              <p:tags r:id="rId10"/>
            </p:custDataLst>
          </p:nvPr>
        </p:nvSpPr>
        <p:spPr/>
        <p:txBody>
          <a:bodyPr/>
          <a:lstStyle/>
          <a:p>
            <a:fld id="{00000000-1234-1234-1234-123412341234}" type="slidenum">
              <a:rPr lang="en" smtClean="0"/>
              <a:pPr/>
              <a:t>7</a:t>
            </a:fld>
            <a:endParaRPr lang="en" dirty="0"/>
          </a:p>
        </p:txBody>
      </p:sp>
      <p:sp>
        <p:nvSpPr>
          <p:cNvPr id="2" name="TextBox 1">
            <a:extLst>
              <a:ext uri="{FF2B5EF4-FFF2-40B4-BE49-F238E27FC236}">
                <a16:creationId xmlns:a16="http://schemas.microsoft.com/office/drawing/2014/main" id="{B2814E41-E8CB-4DCA-98A8-5EBB08A1C3BF}"/>
              </a:ext>
            </a:extLst>
          </p:cNvPr>
          <p:cNvSpPr txBox="1"/>
          <p:nvPr>
            <p:custDataLst>
              <p:tags r:id="rId11"/>
            </p:custDataLst>
          </p:nvPr>
        </p:nvSpPr>
        <p:spPr>
          <a:xfrm>
            <a:off x="11014405" y="2912676"/>
            <a:ext cx="857927" cy="276999"/>
          </a:xfrm>
          <a:prstGeom prst="rect">
            <a:avLst/>
          </a:prstGeom>
          <a:noFill/>
        </p:spPr>
        <p:txBody>
          <a:bodyPr wrap="none" rtlCol="0">
            <a:spAutoFit/>
          </a:bodyPr>
          <a:lstStyle/>
          <a:p>
            <a:r>
              <a:rPr lang="en-US" sz="1200" i="1" dirty="0"/>
              <a:t>The wired</a:t>
            </a:r>
          </a:p>
        </p:txBody>
      </p:sp>
      <p:sp>
        <p:nvSpPr>
          <p:cNvPr id="14" name="Espace réservé du pied de page 1">
            <a:extLst>
              <a:ext uri="{FF2B5EF4-FFF2-40B4-BE49-F238E27FC236}">
                <a16:creationId xmlns:a16="http://schemas.microsoft.com/office/drawing/2014/main" id="{2712F45A-AB91-4CDB-8350-80EC4D6835FD}"/>
              </a:ext>
            </a:extLst>
          </p:cNvPr>
          <p:cNvSpPr>
            <a:spLocks noGrp="1"/>
          </p:cNvSpPr>
          <p:nvPr>
            <p:ph type="ftr" idx="11"/>
            <p:custDataLst>
              <p:tags r:id="rId12"/>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9">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F6C17-9E08-462C-B7B2-3563AA6C3353}"/>
              </a:ext>
            </a:extLst>
          </p:cNvPr>
          <p:cNvSpPr/>
          <p:nvPr>
            <p:custDataLst>
              <p:tags r:id="rId2"/>
            </p:custDataLst>
          </p:nvPr>
        </p:nvSpPr>
        <p:spPr>
          <a:xfrm>
            <a:off x="446149" y="377068"/>
            <a:ext cx="8420761" cy="2718180"/>
          </a:xfrm>
          <a:prstGeom prst="rect">
            <a:avLst/>
          </a:prstGeom>
          <a:noFill/>
          <a:ln>
            <a:noFill/>
          </a:ln>
        </p:spPr>
        <p:txBody>
          <a:bodyPr spcFirstLastPara="1" wrap="square" lIns="68575" tIns="34275" rIns="68575" bIns="34275" anchor="t" anchorCtr="0">
            <a:noAutofit/>
          </a:bodyPr>
          <a:lstStyle/>
          <a:p>
            <a:pPr marL="285750" lvl="0" indent="-285750">
              <a:buClr>
                <a:schemeClr val="dk1"/>
              </a:buClr>
              <a:buSzPts val="1400"/>
              <a:buFont typeface="Wingdings" panose="05000000000000000000" pitchFamily="2" charset="2"/>
              <a:buChar char="§"/>
            </a:pPr>
            <a:r>
              <a:rPr lang="en-GB" sz="1400" dirty="0" err="1">
                <a:solidFill>
                  <a:schemeClr val="dk1"/>
                </a:solidFill>
                <a:latin typeface="Brandon Grotesque Regular" panose="020B0503020203060202" pitchFamily="34" charset="0"/>
                <a:ea typeface="Calibri"/>
                <a:cs typeface="Calibri"/>
                <a:sym typeface="Calibri"/>
              </a:rPr>
              <a:t>En</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cas</a:t>
            </a:r>
            <a:r>
              <a:rPr lang="en-GB" sz="1400" dirty="0">
                <a:solidFill>
                  <a:schemeClr val="dk1"/>
                </a:solidFill>
                <a:latin typeface="Brandon Grotesque Regular" panose="020B0503020203060202" pitchFamily="34" charset="0"/>
                <a:ea typeface="Calibri"/>
                <a:cs typeface="Calibri"/>
                <a:sym typeface="Calibri"/>
              </a:rPr>
              <a:t> de </a:t>
            </a:r>
            <a:r>
              <a:rPr lang="en-GB" sz="1400" dirty="0" err="1">
                <a:solidFill>
                  <a:schemeClr val="dk1"/>
                </a:solidFill>
                <a:latin typeface="Brandon Grotesque Regular" panose="020B0503020203060202" pitchFamily="34" charset="0"/>
                <a:ea typeface="Calibri"/>
                <a:cs typeface="Calibri"/>
                <a:sym typeface="Calibri"/>
              </a:rPr>
              <a:t>perte</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d’une</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clé</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privée</a:t>
            </a:r>
            <a:endParaRPr lang="en-GB" sz="1400" dirty="0">
              <a:latin typeface="Brandon Grotesque Regular" panose="020B0503020203060202" pitchFamily="34" charset="0"/>
              <a:sym typeface="Calibri"/>
            </a:endParaRPr>
          </a:p>
          <a:p>
            <a:pPr lvl="0">
              <a:buClr>
                <a:schemeClr val="dk1"/>
              </a:buClr>
              <a:buSzPts val="1400"/>
            </a:pPr>
            <a:endParaRPr lang="en-GB" sz="1400" b="1" dirty="0">
              <a:solidFill>
                <a:schemeClr val="dk1"/>
              </a:solidFill>
              <a:latin typeface="Brandon Grotesque Regular" panose="020B0503020203060202" pitchFamily="34" charset="0"/>
              <a:ea typeface="Calibri"/>
              <a:cs typeface="Calibri"/>
              <a:sym typeface="Calibri"/>
            </a:endParaRPr>
          </a:p>
          <a:p>
            <a:pPr lvl="0">
              <a:buClr>
                <a:schemeClr val="dk1"/>
              </a:buClr>
              <a:buSzPts val="1400"/>
            </a:pPr>
            <a:r>
              <a:rPr lang="en-GB" sz="1400" b="1" dirty="0">
                <a:solidFill>
                  <a:schemeClr val="dk1"/>
                </a:solidFill>
                <a:latin typeface="Brandon Grotesque Regular" panose="020B0503020203060202" pitchFamily="34" charset="0"/>
                <a:ea typeface="Calibri"/>
                <a:cs typeface="Calibri"/>
                <a:sym typeface="Calibri"/>
              </a:rPr>
              <a:t>Si </a:t>
            </a:r>
            <a:r>
              <a:rPr lang="en-GB" sz="1400" b="1" dirty="0" err="1">
                <a:solidFill>
                  <a:schemeClr val="dk1"/>
                </a:solidFill>
                <a:latin typeface="Brandon Grotesque Regular" panose="020B0503020203060202" pitchFamily="34" charset="0"/>
                <a:ea typeface="Calibri"/>
                <a:cs typeface="Calibri"/>
                <a:sym typeface="Calibri"/>
              </a:rPr>
              <a:t>vous</a:t>
            </a:r>
            <a:r>
              <a:rPr lang="en-GB" sz="1400" b="1" dirty="0">
                <a:solidFill>
                  <a:schemeClr val="dk1"/>
                </a:solidFill>
                <a:latin typeface="Brandon Grotesque Regular" panose="020B0503020203060202" pitchFamily="34" charset="0"/>
                <a:ea typeface="Calibri"/>
                <a:cs typeface="Calibri"/>
                <a:sym typeface="Calibri"/>
              </a:rPr>
              <a:t> </a:t>
            </a:r>
            <a:r>
              <a:rPr lang="en-GB" sz="1400" b="1" dirty="0" err="1">
                <a:solidFill>
                  <a:schemeClr val="dk1"/>
                </a:solidFill>
                <a:latin typeface="Brandon Grotesque Regular" panose="020B0503020203060202" pitchFamily="34" charset="0"/>
                <a:ea typeface="Calibri"/>
                <a:cs typeface="Calibri"/>
                <a:sym typeface="Calibri"/>
              </a:rPr>
              <a:t>perdez</a:t>
            </a:r>
            <a:r>
              <a:rPr lang="en-GB" sz="1400" b="1" dirty="0">
                <a:solidFill>
                  <a:schemeClr val="dk1"/>
                </a:solidFill>
                <a:latin typeface="Brandon Grotesque Regular" panose="020B0503020203060202" pitchFamily="34" charset="0"/>
                <a:ea typeface="Calibri"/>
                <a:cs typeface="Calibri"/>
                <a:sym typeface="Calibri"/>
              </a:rPr>
              <a:t> </a:t>
            </a:r>
            <a:r>
              <a:rPr lang="en-GB" sz="1400" b="1" dirty="0" err="1">
                <a:solidFill>
                  <a:schemeClr val="dk1"/>
                </a:solidFill>
                <a:latin typeface="Brandon Grotesque Regular" panose="020B0503020203060202" pitchFamily="34" charset="0"/>
                <a:ea typeface="Calibri"/>
                <a:cs typeface="Calibri"/>
                <a:sym typeface="Calibri"/>
              </a:rPr>
              <a:t>votre</a:t>
            </a:r>
            <a:r>
              <a:rPr lang="en-GB" sz="1400" b="1" dirty="0">
                <a:solidFill>
                  <a:schemeClr val="dk1"/>
                </a:solidFill>
                <a:latin typeface="Brandon Grotesque Regular" panose="020B0503020203060202" pitchFamily="34" charset="0"/>
                <a:ea typeface="Calibri"/>
                <a:cs typeface="Calibri"/>
                <a:sym typeface="Calibri"/>
              </a:rPr>
              <a:t> </a:t>
            </a:r>
            <a:r>
              <a:rPr lang="en-GB" sz="1400" b="1" dirty="0" err="1">
                <a:solidFill>
                  <a:schemeClr val="dk1"/>
                </a:solidFill>
                <a:latin typeface="Brandon Grotesque Regular" panose="020B0503020203060202" pitchFamily="34" charset="0"/>
                <a:ea typeface="Calibri"/>
                <a:cs typeface="Calibri"/>
                <a:sym typeface="Calibri"/>
              </a:rPr>
              <a:t>clé</a:t>
            </a:r>
            <a:r>
              <a:rPr lang="en-GB" sz="1400" b="1" dirty="0">
                <a:solidFill>
                  <a:schemeClr val="dk1"/>
                </a:solidFill>
                <a:latin typeface="Brandon Grotesque Regular" panose="020B0503020203060202" pitchFamily="34" charset="0"/>
                <a:ea typeface="Calibri"/>
                <a:cs typeface="Calibri"/>
                <a:sym typeface="Calibri"/>
              </a:rPr>
              <a:t>, </a:t>
            </a:r>
            <a:r>
              <a:rPr lang="en-GB" sz="1400" b="1" dirty="0" err="1">
                <a:solidFill>
                  <a:schemeClr val="dk1"/>
                </a:solidFill>
                <a:latin typeface="Brandon Grotesque Regular" panose="020B0503020203060202" pitchFamily="34" charset="0"/>
                <a:ea typeface="Calibri"/>
                <a:cs typeface="Calibri"/>
                <a:sym typeface="Calibri"/>
              </a:rPr>
              <a:t>c’est</a:t>
            </a:r>
            <a:r>
              <a:rPr lang="en-GB" sz="1400" b="1" dirty="0">
                <a:solidFill>
                  <a:schemeClr val="dk1"/>
                </a:solidFill>
                <a:latin typeface="Brandon Grotesque Regular" panose="020B0503020203060202" pitchFamily="34" charset="0"/>
                <a:ea typeface="Calibri"/>
                <a:cs typeface="Calibri"/>
                <a:sym typeface="Calibri"/>
              </a:rPr>
              <a:t> </a:t>
            </a:r>
            <a:r>
              <a:rPr lang="en-GB" sz="1400" b="1" dirty="0" err="1">
                <a:solidFill>
                  <a:schemeClr val="dk1"/>
                </a:solidFill>
                <a:latin typeface="Brandon Grotesque Regular" panose="020B0503020203060202" pitchFamily="34" charset="0"/>
                <a:ea typeface="Calibri"/>
                <a:cs typeface="Calibri"/>
                <a:sym typeface="Calibri"/>
              </a:rPr>
              <a:t>terminé</a:t>
            </a:r>
            <a:r>
              <a:rPr lang="en-GB" sz="1400" b="1"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vous</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perdez</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votre</a:t>
            </a:r>
            <a:r>
              <a:rPr lang="en-GB" sz="1400" dirty="0">
                <a:solidFill>
                  <a:schemeClr val="dk1"/>
                </a:solidFill>
                <a:latin typeface="Brandon Grotesque Regular" panose="020B0503020203060202" pitchFamily="34" charset="0"/>
                <a:ea typeface="Calibri"/>
                <a:cs typeface="Calibri"/>
                <a:sym typeface="Calibri"/>
              </a:rPr>
              <a:t> argent. </a:t>
            </a:r>
          </a:p>
          <a:p>
            <a:pPr lvl="0">
              <a:buClr>
                <a:schemeClr val="dk1"/>
              </a:buClr>
              <a:buSzPts val="1400"/>
            </a:pPr>
            <a:r>
              <a:rPr lang="en-GB" sz="1400" dirty="0" err="1">
                <a:solidFill>
                  <a:schemeClr val="dk1"/>
                </a:solidFill>
                <a:latin typeface="Brandon Grotesque Regular" panose="020B0503020203060202" pitchFamily="34" charset="0"/>
                <a:ea typeface="Calibri"/>
                <a:cs typeface="Calibri"/>
                <a:sym typeface="Calibri"/>
              </a:rPr>
              <a:t>Vous</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devez</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suivre</a:t>
            </a:r>
            <a:r>
              <a:rPr lang="en-GB" sz="1400" dirty="0">
                <a:solidFill>
                  <a:schemeClr val="dk1"/>
                </a:solidFill>
                <a:latin typeface="Brandon Grotesque Regular" panose="020B0503020203060202" pitchFamily="34" charset="0"/>
                <a:ea typeface="Calibri"/>
                <a:cs typeface="Calibri"/>
                <a:sym typeface="Calibri"/>
              </a:rPr>
              <a:t> les </a:t>
            </a:r>
            <a:r>
              <a:rPr lang="en-GB" sz="1400" dirty="0" err="1">
                <a:solidFill>
                  <a:schemeClr val="dk1"/>
                </a:solidFill>
                <a:latin typeface="Brandon Grotesque Regular" panose="020B0503020203060202" pitchFamily="34" charset="0"/>
                <a:ea typeface="Calibri"/>
                <a:cs typeface="Calibri"/>
                <a:sym typeface="Calibri"/>
              </a:rPr>
              <a:t>meilleures</a:t>
            </a:r>
            <a:r>
              <a:rPr lang="en-GB" sz="1400" dirty="0">
                <a:solidFill>
                  <a:schemeClr val="dk1"/>
                </a:solidFill>
                <a:latin typeface="Brandon Grotesque Regular" panose="020B0503020203060202" pitchFamily="34" charset="0"/>
                <a:ea typeface="Calibri"/>
                <a:cs typeface="Calibri"/>
                <a:sym typeface="Calibri"/>
              </a:rPr>
              <a:t> pratiques de </a:t>
            </a:r>
            <a:r>
              <a:rPr lang="en-GB" sz="1400" dirty="0" err="1">
                <a:solidFill>
                  <a:schemeClr val="dk1"/>
                </a:solidFill>
                <a:latin typeface="Brandon Grotesque Regular" panose="020B0503020203060202" pitchFamily="34" charset="0"/>
                <a:ea typeface="Calibri"/>
                <a:cs typeface="Calibri"/>
                <a:sym typeface="Calibri"/>
              </a:rPr>
              <a:t>l’industrie</a:t>
            </a:r>
            <a:r>
              <a:rPr lang="en-GB" sz="1400" dirty="0">
                <a:solidFill>
                  <a:schemeClr val="dk1"/>
                </a:solidFill>
                <a:latin typeface="Brandon Grotesque Regular" panose="020B0503020203060202" pitchFamily="34" charset="0"/>
                <a:ea typeface="Calibri"/>
                <a:cs typeface="Calibri"/>
                <a:sym typeface="Calibri"/>
              </a:rPr>
              <a:t> et surtout ne </a:t>
            </a:r>
          </a:p>
          <a:p>
            <a:pPr lvl="0">
              <a:buClr>
                <a:schemeClr val="dk1"/>
              </a:buClr>
              <a:buSzPts val="1400"/>
            </a:pPr>
            <a:r>
              <a:rPr lang="en-GB" sz="1400" dirty="0" err="1">
                <a:solidFill>
                  <a:schemeClr val="dk1"/>
                </a:solidFill>
                <a:latin typeface="Brandon Grotesque Regular" panose="020B0503020203060202" pitchFamily="34" charset="0"/>
                <a:ea typeface="Calibri"/>
                <a:cs typeface="Calibri"/>
                <a:sym typeface="Calibri"/>
              </a:rPr>
              <a:t>vous</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aventurez</a:t>
            </a:r>
            <a:r>
              <a:rPr lang="en-GB" sz="1400" dirty="0">
                <a:solidFill>
                  <a:schemeClr val="dk1"/>
                </a:solidFill>
                <a:latin typeface="Brandon Grotesque Regular" panose="020B0503020203060202" pitchFamily="34" charset="0"/>
                <a:ea typeface="Calibri"/>
                <a:cs typeface="Calibri"/>
                <a:sym typeface="Calibri"/>
              </a:rPr>
              <a:t> pas dans des </a:t>
            </a:r>
            <a:r>
              <a:rPr lang="en-GB" sz="1400" dirty="0" err="1">
                <a:solidFill>
                  <a:schemeClr val="dk1"/>
                </a:solidFill>
                <a:latin typeface="Brandon Grotesque Regular" panose="020B0503020203060202" pitchFamily="34" charset="0"/>
                <a:ea typeface="Calibri"/>
                <a:cs typeface="Calibri"/>
                <a:sym typeface="Calibri"/>
              </a:rPr>
              <a:t>stratégies</a:t>
            </a:r>
            <a:r>
              <a:rPr lang="en-GB" sz="1400" dirty="0">
                <a:solidFill>
                  <a:schemeClr val="dk1"/>
                </a:solidFill>
                <a:latin typeface="Brandon Grotesque Regular" panose="020B0503020203060202" pitchFamily="34" charset="0"/>
                <a:ea typeface="Calibri"/>
                <a:cs typeface="Calibri"/>
                <a:sym typeface="Calibri"/>
              </a:rPr>
              <a:t> complexes </a:t>
            </a:r>
            <a:r>
              <a:rPr lang="en-GB" sz="1400" dirty="0" err="1">
                <a:solidFill>
                  <a:schemeClr val="dk1"/>
                </a:solidFill>
                <a:latin typeface="Brandon Grotesque Regular" panose="020B0503020203060202" pitchFamily="34" charset="0"/>
                <a:ea typeface="Calibri"/>
                <a:cs typeface="Calibri"/>
                <a:sym typeface="Calibri"/>
              </a:rPr>
              <a:t>comme</a:t>
            </a:r>
            <a:r>
              <a:rPr lang="en-GB" sz="1400" dirty="0">
                <a:solidFill>
                  <a:schemeClr val="dk1"/>
                </a:solidFill>
                <a:latin typeface="Brandon Grotesque Regular" panose="020B0503020203060202" pitchFamily="34" charset="0"/>
                <a:ea typeface="Calibri"/>
                <a:cs typeface="Calibri"/>
                <a:sym typeface="Calibri"/>
              </a:rPr>
              <a:t> :</a:t>
            </a:r>
          </a:p>
          <a:p>
            <a:pPr marL="285750" lvl="0" indent="-285750">
              <a:buClr>
                <a:schemeClr val="dk1"/>
              </a:buClr>
              <a:buSzPts val="1400"/>
              <a:buFont typeface="Arial" panose="020B0604020202020204" pitchFamily="34" charset="0"/>
              <a:buChar char="•"/>
            </a:pPr>
            <a:endParaRPr lang="en-GB" sz="1400" dirty="0">
              <a:latin typeface="Brandon Grotesque Regular" panose="020B0503020203060202" pitchFamily="34" charset="0"/>
            </a:endParaRPr>
          </a:p>
          <a:p>
            <a:pPr marL="1200150" lvl="2" indent="-285750">
              <a:buFont typeface="Arial" panose="020B0604020202020204" pitchFamily="34" charset="0"/>
              <a:buChar char="•"/>
            </a:pPr>
            <a:r>
              <a:rPr lang="en-GB" sz="1400" dirty="0">
                <a:solidFill>
                  <a:schemeClr val="dk1"/>
                </a:solidFill>
                <a:latin typeface="Brandon Grotesque Regular" panose="020B0503020203060202" pitchFamily="34" charset="0"/>
                <a:ea typeface="Calibri"/>
                <a:cs typeface="Calibri"/>
                <a:sym typeface="Calibri"/>
              </a:rPr>
              <a:t>Couper la clef </a:t>
            </a:r>
            <a:r>
              <a:rPr lang="en-GB" sz="1400" dirty="0" err="1">
                <a:solidFill>
                  <a:schemeClr val="dk1"/>
                </a:solidFill>
                <a:latin typeface="Brandon Grotesque Regular" panose="020B0503020203060202" pitchFamily="34" charset="0"/>
                <a:ea typeface="Calibri"/>
                <a:cs typeface="Calibri"/>
                <a:sym typeface="Calibri"/>
              </a:rPr>
              <a:t>privé</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en</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différents</a:t>
            </a:r>
            <a:r>
              <a:rPr lang="en-GB" sz="1400" dirty="0">
                <a:solidFill>
                  <a:schemeClr val="dk1"/>
                </a:solidFill>
                <a:latin typeface="Brandon Grotesque Regular" panose="020B0503020203060202" pitchFamily="34" charset="0"/>
                <a:ea typeface="Calibri"/>
                <a:cs typeface="Calibri"/>
                <a:sym typeface="Calibri"/>
              </a:rPr>
              <a:t> morceaux </a:t>
            </a:r>
            <a:r>
              <a:rPr lang="en-GB" sz="1400" dirty="0" err="1">
                <a:solidFill>
                  <a:schemeClr val="dk1"/>
                </a:solidFill>
                <a:latin typeface="Brandon Grotesque Regular" panose="020B0503020203060202" pitchFamily="34" charset="0"/>
                <a:ea typeface="Calibri"/>
                <a:cs typeface="Calibri"/>
                <a:sym typeface="Calibri"/>
              </a:rPr>
              <a:t>séparés</a:t>
            </a:r>
            <a:endParaRPr lang="en-GB" sz="1400" dirty="0">
              <a:solidFill>
                <a:schemeClr val="dk1"/>
              </a:solidFill>
              <a:latin typeface="Brandon Grotesque Regular" panose="020B0503020203060202" pitchFamily="34" charset="0"/>
              <a:ea typeface="Calibri"/>
              <a:cs typeface="Calibri"/>
              <a:sym typeface="Calibri"/>
            </a:endParaRPr>
          </a:p>
          <a:p>
            <a:pPr marL="1200150" lvl="2" indent="-285750">
              <a:buFont typeface="Arial" panose="020B0604020202020204" pitchFamily="34" charset="0"/>
              <a:buChar char="•"/>
            </a:pPr>
            <a:r>
              <a:rPr lang="en-GB" sz="1400" dirty="0">
                <a:solidFill>
                  <a:schemeClr val="dk1"/>
                </a:solidFill>
                <a:latin typeface="Brandon Grotesque Regular" panose="020B0503020203060202" pitchFamily="34" charset="0"/>
                <a:ea typeface="Calibri"/>
                <a:cs typeface="Calibri"/>
                <a:sym typeface="Calibri"/>
              </a:rPr>
              <a:t>Essayer de le </a:t>
            </a:r>
            <a:r>
              <a:rPr lang="en-GB" sz="1400" dirty="0" err="1">
                <a:solidFill>
                  <a:schemeClr val="dk1"/>
                </a:solidFill>
                <a:latin typeface="Brandon Grotesque Regular" panose="020B0503020203060202" pitchFamily="34" charset="0"/>
                <a:ea typeface="Calibri"/>
                <a:cs typeface="Calibri"/>
                <a:sym typeface="Calibri"/>
              </a:rPr>
              <a:t>mémoriser</a:t>
            </a:r>
            <a:r>
              <a:rPr lang="en-GB" sz="1400" dirty="0">
                <a:solidFill>
                  <a:schemeClr val="dk1"/>
                </a:solidFill>
                <a:latin typeface="Brandon Grotesque Regular" panose="020B0503020203060202" pitchFamily="34" charset="0"/>
                <a:ea typeface="Calibri"/>
                <a:cs typeface="Calibri"/>
                <a:sym typeface="Calibri"/>
              </a:rPr>
              <a:t> pour </a:t>
            </a:r>
            <a:r>
              <a:rPr lang="en-GB" sz="1400" dirty="0" err="1">
                <a:solidFill>
                  <a:schemeClr val="dk1"/>
                </a:solidFill>
                <a:latin typeface="Brandon Grotesque Regular" panose="020B0503020203060202" pitchFamily="34" charset="0"/>
                <a:ea typeface="Calibri"/>
                <a:cs typeface="Calibri"/>
                <a:sym typeface="Calibri"/>
              </a:rPr>
              <a:t>toujours</a:t>
            </a:r>
            <a:endParaRPr lang="en-GB" sz="1400" dirty="0">
              <a:solidFill>
                <a:schemeClr val="dk1"/>
              </a:solidFill>
              <a:latin typeface="Brandon Grotesque Regular" panose="020B0503020203060202" pitchFamily="34" charset="0"/>
              <a:ea typeface="Calibri"/>
              <a:cs typeface="Calibri"/>
              <a:sym typeface="Calibri"/>
            </a:endParaRPr>
          </a:p>
          <a:p>
            <a:pPr marL="1200150" lvl="2" indent="-285750">
              <a:buFont typeface="Arial" panose="020B0604020202020204" pitchFamily="34" charset="0"/>
              <a:buChar char="•"/>
            </a:pPr>
            <a:r>
              <a:rPr lang="en-GB" sz="1400" dirty="0" err="1">
                <a:solidFill>
                  <a:schemeClr val="dk1"/>
                </a:solidFill>
                <a:latin typeface="Brandon Grotesque Regular" panose="020B0503020203060202" pitchFamily="34" charset="0"/>
                <a:ea typeface="Calibri"/>
                <a:cs typeface="Calibri"/>
                <a:sym typeface="Calibri"/>
              </a:rPr>
              <a:t>L’enterrer</a:t>
            </a:r>
            <a:r>
              <a:rPr lang="en-GB" sz="1400" dirty="0">
                <a:solidFill>
                  <a:schemeClr val="dk1"/>
                </a:solidFill>
                <a:latin typeface="Brandon Grotesque Regular" panose="020B0503020203060202" pitchFamily="34" charset="0"/>
                <a:ea typeface="Calibri"/>
                <a:cs typeface="Calibri"/>
                <a:sym typeface="Calibri"/>
              </a:rPr>
              <a:t> dans la </a:t>
            </a:r>
            <a:r>
              <a:rPr lang="en-GB" sz="1400" dirty="0" err="1">
                <a:solidFill>
                  <a:schemeClr val="dk1"/>
                </a:solidFill>
                <a:latin typeface="Brandon Grotesque Regular" panose="020B0503020203060202" pitchFamily="34" charset="0"/>
                <a:ea typeface="Calibri"/>
                <a:cs typeface="Calibri"/>
                <a:sym typeface="Calibri"/>
              </a:rPr>
              <a:t>forêt</a:t>
            </a:r>
            <a:endParaRPr lang="en-GB" sz="1400" dirty="0">
              <a:solidFill>
                <a:schemeClr val="dk1"/>
              </a:solidFill>
              <a:latin typeface="Brandon Grotesque Regular" panose="020B0503020203060202" pitchFamily="34" charset="0"/>
              <a:ea typeface="Calibri"/>
              <a:cs typeface="Calibri"/>
              <a:sym typeface="Calibri"/>
            </a:endParaRPr>
          </a:p>
          <a:p>
            <a:pPr marL="1200150" lvl="2" indent="-285750">
              <a:buFont typeface="Arial" panose="020B0604020202020204" pitchFamily="34" charset="0"/>
              <a:buChar char="•"/>
            </a:pPr>
            <a:r>
              <a:rPr lang="en-GB" sz="1400" dirty="0" err="1">
                <a:solidFill>
                  <a:schemeClr val="dk1"/>
                </a:solidFill>
                <a:latin typeface="Brandon Grotesque Regular" panose="020B0503020203060202" pitchFamily="34" charset="0"/>
                <a:ea typeface="Calibri"/>
                <a:cs typeface="Calibri"/>
                <a:sym typeface="Calibri"/>
              </a:rPr>
              <a:t>Créer</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votre</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propre</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portefeuille</a:t>
            </a:r>
            <a:endParaRPr lang="en-GB" sz="1600" dirty="0"/>
          </a:p>
        </p:txBody>
      </p:sp>
      <p:sp>
        <p:nvSpPr>
          <p:cNvPr id="5" name="Google Shape;191;p30">
            <a:extLst>
              <a:ext uri="{FF2B5EF4-FFF2-40B4-BE49-F238E27FC236}">
                <a16:creationId xmlns:a16="http://schemas.microsoft.com/office/drawing/2014/main" id="{7BC8941F-8C4C-4944-8B19-09A81E8A17A1}"/>
              </a:ext>
            </a:extLst>
          </p:cNvPr>
          <p:cNvSpPr txBox="1"/>
          <p:nvPr>
            <p:custDataLst>
              <p:tags r:id="rId3"/>
            </p:custDataLst>
          </p:nvPr>
        </p:nvSpPr>
        <p:spPr>
          <a:xfrm>
            <a:off x="8463149" y="5490330"/>
            <a:ext cx="3433200" cy="369200"/>
          </a:xfrm>
          <a:prstGeom prst="rect">
            <a:avLst/>
          </a:prstGeom>
          <a:noFill/>
          <a:ln>
            <a:noFill/>
          </a:ln>
        </p:spPr>
        <p:txBody>
          <a:bodyPr spcFirstLastPara="1" wrap="square" lIns="91433" tIns="45700" rIns="91433" bIns="45700" anchor="t" anchorCtr="0">
            <a:noAutofit/>
          </a:bodyPr>
          <a:lstStyle/>
          <a:p>
            <a:r>
              <a:rPr lang="en-US" sz="1200" i="1" dirty="0" err="1">
                <a:solidFill>
                  <a:schemeClr val="dk1"/>
                </a:solidFill>
                <a:latin typeface="Brandon Grotesque Regular" panose="020B0503020203060202" pitchFamily="34" charset="0"/>
                <a:ea typeface="Calibri"/>
                <a:cs typeface="Calibri"/>
                <a:sym typeface="Calibri"/>
              </a:rPr>
              <a:t>Exemple</a:t>
            </a:r>
            <a:r>
              <a:rPr lang="en-US" sz="1200" i="1" dirty="0">
                <a:solidFill>
                  <a:schemeClr val="dk1"/>
                </a:solidFill>
                <a:latin typeface="Brandon Grotesque Regular" panose="020B0503020203060202" pitchFamily="34" charset="0"/>
                <a:ea typeface="Calibri"/>
                <a:cs typeface="Calibri"/>
                <a:sym typeface="Calibri"/>
              </a:rPr>
              <a:t> d’un </a:t>
            </a:r>
            <a:r>
              <a:rPr lang="en-US" sz="1200" i="1" dirty="0" err="1">
                <a:solidFill>
                  <a:schemeClr val="dk1"/>
                </a:solidFill>
                <a:latin typeface="Brandon Grotesque Regular" panose="020B0503020203060202" pitchFamily="34" charset="0"/>
                <a:ea typeface="Calibri"/>
                <a:cs typeface="Calibri"/>
                <a:sym typeface="Calibri"/>
              </a:rPr>
              <a:t>clé</a:t>
            </a:r>
            <a:r>
              <a:rPr lang="en-US" sz="1200" i="1" dirty="0">
                <a:solidFill>
                  <a:schemeClr val="dk1"/>
                </a:solidFill>
                <a:latin typeface="Brandon Grotesque Regular" panose="020B0503020203060202" pitchFamily="34" charset="0"/>
                <a:ea typeface="Calibri"/>
                <a:cs typeface="Calibri"/>
                <a:sym typeface="Calibri"/>
              </a:rPr>
              <a:t> </a:t>
            </a:r>
            <a:r>
              <a:rPr lang="en-US" sz="1200" i="1" dirty="0" err="1">
                <a:solidFill>
                  <a:schemeClr val="dk1"/>
                </a:solidFill>
                <a:latin typeface="Brandon Grotesque Regular" panose="020B0503020203060202" pitchFamily="34" charset="0"/>
                <a:ea typeface="Calibri"/>
                <a:cs typeface="Calibri"/>
                <a:sym typeface="Calibri"/>
              </a:rPr>
              <a:t>privée</a:t>
            </a:r>
            <a:r>
              <a:rPr lang="en-US" sz="1200" i="1" dirty="0">
                <a:solidFill>
                  <a:schemeClr val="dk1"/>
                </a:solidFill>
                <a:latin typeface="Brandon Grotesque Regular" panose="020B0503020203060202" pitchFamily="34" charset="0"/>
                <a:ea typeface="Calibri"/>
                <a:cs typeface="Calibri"/>
                <a:sym typeface="Calibri"/>
              </a:rPr>
              <a:t>. </a:t>
            </a:r>
            <a:endParaRPr sz="1100" i="1" dirty="0">
              <a:latin typeface="Brandon Grotesque Regular" panose="020B0503020203060202" pitchFamily="34" charset="0"/>
            </a:endParaRPr>
          </a:p>
        </p:txBody>
      </p:sp>
      <p:sp>
        <p:nvSpPr>
          <p:cNvPr id="6" name="Rectangle 5">
            <a:extLst>
              <a:ext uri="{FF2B5EF4-FFF2-40B4-BE49-F238E27FC236}">
                <a16:creationId xmlns:a16="http://schemas.microsoft.com/office/drawing/2014/main" id="{E4376482-044A-44A1-9ADB-0D7E72A2EDD2}"/>
              </a:ext>
            </a:extLst>
          </p:cNvPr>
          <p:cNvSpPr/>
          <p:nvPr>
            <p:custDataLst>
              <p:tags r:id="rId4"/>
            </p:custDataLst>
          </p:nvPr>
        </p:nvSpPr>
        <p:spPr>
          <a:xfrm>
            <a:off x="418587" y="4754758"/>
            <a:ext cx="6545631" cy="1045414"/>
          </a:xfrm>
          <a:prstGeom prst="rect">
            <a:avLst/>
          </a:prstGeom>
          <a:noFill/>
          <a:ln>
            <a:noFill/>
          </a:ln>
        </p:spPr>
        <p:txBody>
          <a:bodyPr spcFirstLastPara="1" wrap="square" lIns="68575" tIns="34275" rIns="68575" bIns="34275" anchor="t" anchorCtr="0">
            <a:noAutofit/>
          </a:bodyPr>
          <a:lstStyle/>
          <a:p>
            <a:pPr marL="285750" lvl="0" indent="-285750">
              <a:buClr>
                <a:schemeClr val="dk1"/>
              </a:buClr>
              <a:buSzPts val="1400"/>
              <a:buFont typeface="Wingdings" panose="05000000000000000000" pitchFamily="2" charset="2"/>
              <a:buChar char="§"/>
            </a:pPr>
            <a:r>
              <a:rPr lang="en-GB" sz="1400" dirty="0" err="1">
                <a:solidFill>
                  <a:schemeClr val="dk1"/>
                </a:solidFill>
                <a:latin typeface="Brandon Grotesque Regular" panose="020B0503020203060202" pitchFamily="34" charset="0"/>
                <a:ea typeface="Calibri"/>
                <a:cs typeface="Calibri"/>
                <a:sym typeface="Calibri"/>
              </a:rPr>
              <a:t>Gardez</a:t>
            </a:r>
            <a:r>
              <a:rPr lang="en-GB" sz="1400" dirty="0">
                <a:solidFill>
                  <a:schemeClr val="dk1"/>
                </a:solidFill>
                <a:latin typeface="Brandon Grotesque Regular" panose="020B0503020203060202" pitchFamily="34" charset="0"/>
                <a:ea typeface="Calibri"/>
                <a:cs typeface="Calibri"/>
                <a:sym typeface="Calibri"/>
              </a:rPr>
              <a:t> un </a:t>
            </a:r>
            <a:r>
              <a:rPr lang="en-GB" sz="1400" dirty="0" err="1">
                <a:solidFill>
                  <a:schemeClr val="dk1"/>
                </a:solidFill>
                <a:latin typeface="Brandon Grotesque Regular" panose="020B0503020203060202" pitchFamily="34" charset="0"/>
                <a:ea typeface="Calibri"/>
                <a:cs typeface="Calibri"/>
                <a:sym typeface="Calibri"/>
              </a:rPr>
              <a:t>inventaire</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très</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clair</a:t>
            </a:r>
            <a:r>
              <a:rPr lang="en-GB" sz="1400" dirty="0">
                <a:solidFill>
                  <a:schemeClr val="dk1"/>
                </a:solidFill>
                <a:latin typeface="Brandon Grotesque Regular" panose="020B0503020203060202" pitchFamily="34" charset="0"/>
                <a:ea typeface="Calibri"/>
                <a:cs typeface="Calibri"/>
                <a:sym typeface="Calibri"/>
              </a:rPr>
              <a:t> et surtout </a:t>
            </a:r>
            <a:r>
              <a:rPr lang="en-GB" sz="1400" dirty="0" err="1">
                <a:solidFill>
                  <a:schemeClr val="dk1"/>
                </a:solidFill>
                <a:latin typeface="Brandon Grotesque Regular" panose="020B0503020203060202" pitchFamily="34" charset="0"/>
                <a:ea typeface="Calibri"/>
                <a:cs typeface="Calibri"/>
                <a:sym typeface="Calibri"/>
              </a:rPr>
              <a:t>faites</a:t>
            </a:r>
            <a:r>
              <a:rPr lang="en-GB" sz="1400" dirty="0">
                <a:solidFill>
                  <a:schemeClr val="dk1"/>
                </a:solidFill>
                <a:latin typeface="Brandon Grotesque Regular" panose="020B0503020203060202" pitchFamily="34" charset="0"/>
                <a:ea typeface="Calibri"/>
                <a:cs typeface="Calibri"/>
                <a:sym typeface="Calibri"/>
              </a:rPr>
              <a:t> </a:t>
            </a:r>
            <a:r>
              <a:rPr lang="en-GB" sz="1400" dirty="0" err="1">
                <a:solidFill>
                  <a:schemeClr val="dk1"/>
                </a:solidFill>
                <a:latin typeface="Brandon Grotesque Regular" panose="020B0503020203060202" pitchFamily="34" charset="0"/>
                <a:ea typeface="Calibri"/>
                <a:cs typeface="Calibri"/>
                <a:sym typeface="Calibri"/>
              </a:rPr>
              <a:t>en</a:t>
            </a:r>
            <a:r>
              <a:rPr lang="en-GB" sz="1400" dirty="0">
                <a:solidFill>
                  <a:schemeClr val="dk1"/>
                </a:solidFill>
                <a:latin typeface="Brandon Grotesque Regular" panose="020B0503020203060202" pitchFamily="34" charset="0"/>
                <a:ea typeface="Calibri"/>
                <a:cs typeface="Calibri"/>
                <a:sym typeface="Calibri"/>
              </a:rPr>
              <a:t> le </a:t>
            </a:r>
            <a:r>
              <a:rPr lang="en-GB" sz="1400" dirty="0" err="1">
                <a:solidFill>
                  <a:schemeClr val="dk1"/>
                </a:solidFill>
                <a:latin typeface="Brandon Grotesque Regular" panose="020B0503020203060202" pitchFamily="34" charset="0"/>
                <a:ea typeface="Calibri"/>
                <a:cs typeface="Calibri"/>
                <a:sym typeface="Calibri"/>
              </a:rPr>
              <a:t>suivi</a:t>
            </a:r>
            <a:r>
              <a:rPr lang="en-GB" sz="1400" dirty="0">
                <a:solidFill>
                  <a:schemeClr val="dk1"/>
                </a:solidFill>
                <a:latin typeface="Brandon Grotesque Regular" panose="020B0503020203060202" pitchFamily="34" charset="0"/>
                <a:ea typeface="Calibri"/>
                <a:cs typeface="Calibri"/>
                <a:sym typeface="Calibri"/>
              </a:rPr>
              <a:t>.</a:t>
            </a:r>
            <a:endParaRPr lang="en-GB" sz="1400" dirty="0">
              <a:latin typeface="Brandon Grotesque Regular" panose="020B0503020203060202" pitchFamily="34" charset="0"/>
              <a:ea typeface="Calibri"/>
            </a:endParaRPr>
          </a:p>
          <a:p>
            <a:pPr lvl="0">
              <a:buClr>
                <a:schemeClr val="dk1"/>
              </a:buClr>
              <a:buSzPts val="1400"/>
            </a:pPr>
            <a:endParaRPr lang="en-GB" sz="1400" dirty="0">
              <a:solidFill>
                <a:schemeClr val="dk1"/>
              </a:solidFill>
              <a:latin typeface="Brandon Grotesque Regular" panose="020B0503020203060202" pitchFamily="34" charset="0"/>
              <a:ea typeface="Calibri"/>
              <a:cs typeface="Calibri"/>
              <a:sym typeface="Calibri"/>
            </a:endParaRPr>
          </a:p>
          <a:p>
            <a:pPr lvl="0">
              <a:buClr>
                <a:schemeClr val="dk1"/>
              </a:buClr>
              <a:buSzPts val="1400"/>
            </a:pPr>
            <a:r>
              <a:rPr lang="fr-FR" sz="1400" dirty="0">
                <a:solidFill>
                  <a:schemeClr val="dk1"/>
                </a:solidFill>
                <a:latin typeface="Brandon Grotesque Regular" panose="020B0503020203060202" pitchFamily="34" charset="0"/>
                <a:ea typeface="Calibri"/>
                <a:cs typeface="Calibri"/>
                <a:sym typeface="Calibri"/>
              </a:rPr>
              <a:t>Cela vous sera très utile pour votre plan de succession et pour remplir votre déclaration d'impôts. </a:t>
            </a:r>
          </a:p>
        </p:txBody>
      </p:sp>
      <p:sp>
        <p:nvSpPr>
          <p:cNvPr id="7" name="Google Shape;192;p30">
            <a:extLst>
              <a:ext uri="{FF2B5EF4-FFF2-40B4-BE49-F238E27FC236}">
                <a16:creationId xmlns:a16="http://schemas.microsoft.com/office/drawing/2014/main" id="{535F0418-0555-4245-9C61-81B586D9ACDB}"/>
              </a:ext>
            </a:extLst>
          </p:cNvPr>
          <p:cNvSpPr/>
          <p:nvPr>
            <p:custDataLst>
              <p:tags r:id="rId5"/>
            </p:custDataLst>
          </p:nvPr>
        </p:nvSpPr>
        <p:spPr>
          <a:xfrm>
            <a:off x="7490592" y="433129"/>
            <a:ext cx="3701903" cy="1146437"/>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p>
            <a:pPr algn="ctr">
              <a:buClr>
                <a:srgbClr val="000000"/>
              </a:buClr>
              <a:buSzPts val="1400"/>
            </a:pPr>
            <a:r>
              <a:rPr lang="en-GB" sz="1400" b="1" u="sng" dirty="0">
                <a:solidFill>
                  <a:prstClr val="black"/>
                </a:solidFill>
                <a:latin typeface="Brandon Grotesque Regular" panose="020B0503020203060202" pitchFamily="34" charset="0"/>
                <a:cs typeface="Calibri"/>
                <a:sym typeface="Calibri"/>
              </a:rPr>
              <a:t>Conseil:</a:t>
            </a:r>
            <a:r>
              <a:rPr lang="en" sz="1400" b="1" u="sng" dirty="0">
                <a:solidFill>
                  <a:prstClr val="black"/>
                </a:solidFill>
                <a:latin typeface="Brandon Grotesque Regular" panose="020B0503020203060202" pitchFamily="34" charset="0"/>
                <a:cs typeface="Calibri"/>
                <a:sym typeface="Calibri"/>
              </a:rPr>
              <a:t>  </a:t>
            </a:r>
          </a:p>
          <a:p>
            <a:pPr algn="ctr">
              <a:buClr>
                <a:srgbClr val="000000"/>
              </a:buClr>
              <a:buSzPts val="1400"/>
            </a:pPr>
            <a:endParaRPr lang="en" sz="1400" b="1" u="sng" dirty="0">
              <a:solidFill>
                <a:prstClr val="black"/>
              </a:solidFill>
              <a:latin typeface="Brandon Grotesque Regular" panose="020B0503020203060202" pitchFamily="34" charset="0"/>
              <a:cs typeface="Calibri"/>
              <a:sym typeface="Calibri"/>
            </a:endParaRPr>
          </a:p>
          <a:p>
            <a:pPr marL="0" marR="0" lvl="0" indent="0" algn="ctr" rtl="0">
              <a:spcBef>
                <a:spcPts val="0"/>
              </a:spcBef>
              <a:spcAft>
                <a:spcPts val="0"/>
              </a:spcAft>
              <a:buNone/>
            </a:pPr>
            <a:r>
              <a:rPr lang="fr-FR" sz="1400" dirty="0">
                <a:solidFill>
                  <a:schemeClr val="dk1"/>
                </a:solidFill>
                <a:latin typeface="Brandon Grotesque Regular" panose="020B0503020203060202" pitchFamily="34" charset="0"/>
                <a:ea typeface="Calibri"/>
                <a:cs typeface="Calibri"/>
                <a:sym typeface="Calibri"/>
              </a:rPr>
              <a:t>Ne faites pas trop compliqué, le bitcoin est déjà assez risqué comme ça. Ecoutez les experts</a:t>
            </a:r>
            <a:endParaRPr lang="fr-FR" sz="1400" dirty="0">
              <a:latin typeface="Brandon Grotesque Regular" panose="020B0503020203060202" pitchFamily="34" charset="0"/>
            </a:endParaRPr>
          </a:p>
          <a:p>
            <a:pPr algn="ctr">
              <a:buClr>
                <a:srgbClr val="000000"/>
              </a:buClr>
              <a:buSzPts val="1400"/>
            </a:pPr>
            <a:endParaRPr sz="1400" dirty="0">
              <a:solidFill>
                <a:prstClr val="black"/>
              </a:solidFill>
              <a:latin typeface="Brandon Grotesque Regular" panose="020B0503020203060202" pitchFamily="34" charset="0"/>
              <a:cs typeface="Calibri"/>
            </a:endParaRPr>
          </a:p>
        </p:txBody>
      </p:sp>
      <p:sp>
        <p:nvSpPr>
          <p:cNvPr id="8" name="Date Placeholder 7"/>
          <p:cNvSpPr>
            <a:spLocks noGrp="1"/>
          </p:cNvSpPr>
          <p:nvPr>
            <p:ph type="dt" sz="half" idx="10"/>
            <p:custDataLst>
              <p:tags r:id="rId6"/>
            </p:custDataLst>
          </p:nvPr>
        </p:nvSpPr>
        <p:spPr/>
        <p:txBody>
          <a:bodyPr/>
          <a:lstStyle/>
          <a:p>
            <a:fld id="{F66B0AA0-6E6F-4BF9-A585-ABA786AAF214}" type="datetime1">
              <a:rPr lang="en-US" smtClean="0"/>
              <a:t>8/14/2020</a:t>
            </a:fld>
            <a:endParaRPr lang="en-US"/>
          </a:p>
        </p:txBody>
      </p:sp>
      <p:sp>
        <p:nvSpPr>
          <p:cNvPr id="9" name="Slide Number Placeholder 8"/>
          <p:cNvSpPr>
            <a:spLocks noGrp="1"/>
          </p:cNvSpPr>
          <p:nvPr>
            <p:ph type="sldNum" sz="quarter" idx="12"/>
            <p:custDataLst>
              <p:tags r:id="rId7"/>
            </p:custDataLst>
          </p:nvPr>
        </p:nvSpPr>
        <p:spPr/>
        <p:txBody>
          <a:bodyPr/>
          <a:lstStyle/>
          <a:p>
            <a:fld id="{00000000-1234-1234-1234-123412341234}" type="slidenum">
              <a:rPr lang="en" smtClean="0"/>
              <a:pPr/>
              <a:t>8</a:t>
            </a:fld>
            <a:endParaRPr lang="en"/>
          </a:p>
        </p:txBody>
      </p:sp>
      <p:pic>
        <p:nvPicPr>
          <p:cNvPr id="10" name="Picture 9">
            <a:hlinkClick r:id="rId12"/>
            <a:extLst>
              <a:ext uri="{FF2B5EF4-FFF2-40B4-BE49-F238E27FC236}">
                <a16:creationId xmlns:a16="http://schemas.microsoft.com/office/drawing/2014/main" id="{6AFC5BB3-6298-4051-A917-8BC7A7A87091}"/>
              </a:ext>
            </a:extLst>
          </p:cNvPr>
          <p:cNvPicPr>
            <a:picLocks noChangeAspect="1"/>
          </p:cNvPicPr>
          <p:nvPr>
            <p:custDataLst>
              <p:tags r:id="rId8"/>
            </p:custDataLst>
          </p:nvPr>
        </p:nvPicPr>
        <p:blipFill>
          <a:blip r:embed="rId13">
            <a:extLst>
              <a:ext uri="{28A0092B-C50C-407E-A947-70E740481C1C}">
                <a14:useLocalDpi xmlns:a14="http://schemas.microsoft.com/office/drawing/2010/main" val="0"/>
              </a:ext>
            </a:extLst>
          </a:blip>
          <a:srcRect/>
          <a:stretch/>
        </p:blipFill>
        <p:spPr>
          <a:xfrm>
            <a:off x="805965" y="3092301"/>
            <a:ext cx="2421244" cy="1340904"/>
          </a:xfrm>
          <a:prstGeom prst="rect">
            <a:avLst/>
          </a:prstGeom>
          <a:ln w="19050"/>
        </p:spPr>
        <p:style>
          <a:lnRef idx="2">
            <a:schemeClr val="dk1"/>
          </a:lnRef>
          <a:fillRef idx="1">
            <a:schemeClr val="lt1"/>
          </a:fillRef>
          <a:effectRef idx="0">
            <a:schemeClr val="dk1"/>
          </a:effectRef>
          <a:fontRef idx="minor">
            <a:schemeClr val="dk1"/>
          </a:fontRef>
        </p:style>
      </p:pic>
      <p:pic>
        <p:nvPicPr>
          <p:cNvPr id="13" name="Picture 12">
            <a:hlinkClick r:id="rId14"/>
            <a:extLst>
              <a:ext uri="{FF2B5EF4-FFF2-40B4-BE49-F238E27FC236}">
                <a16:creationId xmlns:a16="http://schemas.microsoft.com/office/drawing/2014/main" id="{B5F7B028-F655-4217-99CC-FED80020EAE0}"/>
              </a:ext>
            </a:extLst>
          </p:cNvPr>
          <p:cNvPicPr>
            <a:picLocks noChangeAspect="1"/>
          </p:cNvPicPr>
          <p:nvPr>
            <p:custDataLst>
              <p:tags r:id="rId9"/>
            </p:custDataLst>
          </p:nvPr>
        </p:nvPicPr>
        <p:blipFill>
          <a:blip r:embed="rId15">
            <a:extLst>
              <a:ext uri="{28A0092B-C50C-407E-A947-70E740481C1C}">
                <a14:useLocalDpi xmlns:a14="http://schemas.microsoft.com/office/drawing/2010/main" val="0"/>
              </a:ext>
            </a:extLst>
          </a:blip>
          <a:srcRect/>
          <a:stretch/>
        </p:blipFill>
        <p:spPr>
          <a:xfrm>
            <a:off x="3976578" y="3058372"/>
            <a:ext cx="2453025" cy="1359384"/>
          </a:xfrm>
          <a:prstGeom prst="rect">
            <a:avLst/>
          </a:prstGeom>
          <a:ln w="19050"/>
        </p:spPr>
        <p:style>
          <a:lnRef idx="2">
            <a:schemeClr val="dk1"/>
          </a:lnRef>
          <a:fillRef idx="1">
            <a:schemeClr val="lt1"/>
          </a:fillRef>
          <a:effectRef idx="0">
            <a:schemeClr val="dk1"/>
          </a:effectRef>
          <a:fontRef idx="minor">
            <a:schemeClr val="dk1"/>
          </a:fontRef>
        </p:style>
      </p:pic>
      <p:sp>
        <p:nvSpPr>
          <p:cNvPr id="12" name="Espace réservé du pied de page 1">
            <a:extLst>
              <a:ext uri="{FF2B5EF4-FFF2-40B4-BE49-F238E27FC236}">
                <a16:creationId xmlns:a16="http://schemas.microsoft.com/office/drawing/2014/main" id="{605E026A-094C-4593-9ABA-E1197FE9DC63}"/>
              </a:ext>
            </a:extLst>
          </p:cNvPr>
          <p:cNvSpPr>
            <a:spLocks noGrp="1"/>
          </p:cNvSpPr>
          <p:nvPr>
            <p:ph type="ftr" idx="11"/>
            <p:custDataLst>
              <p:tags r:id="rId10"/>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6">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11" name="Picture 10">
            <a:extLst>
              <a:ext uri="{FF2B5EF4-FFF2-40B4-BE49-F238E27FC236}">
                <a16:creationId xmlns:a16="http://schemas.microsoft.com/office/drawing/2014/main" id="{6AE7D3FB-C8D9-4EDA-91C6-6DEA177117B3}"/>
              </a:ext>
            </a:extLst>
          </p:cNvPr>
          <p:cNvPicPr>
            <a:picLocks noChangeAspect="1"/>
          </p:cNvPicPr>
          <p:nvPr/>
        </p:nvPicPr>
        <p:blipFill>
          <a:blip r:embed="rId17"/>
          <a:stretch>
            <a:fillRect/>
          </a:stretch>
        </p:blipFill>
        <p:spPr>
          <a:xfrm>
            <a:off x="7915600" y="1714338"/>
            <a:ext cx="2651990" cy="3755461"/>
          </a:xfrm>
          <a:prstGeom prst="rect">
            <a:avLst/>
          </a:prstGeom>
        </p:spPr>
      </p:pic>
    </p:spTree>
    <p:extLst>
      <p:ext uri="{BB962C8B-B14F-4D97-AF65-F5344CB8AC3E}">
        <p14:creationId xmlns:p14="http://schemas.microsoft.com/office/powerpoint/2010/main" val="345930634"/>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96"/>
        <p:cNvGrpSpPr/>
        <p:nvPr/>
      </p:nvGrpSpPr>
      <p:grpSpPr>
        <a:xfrm>
          <a:off x="0" y="0"/>
          <a:ext cx="0" cy="0"/>
          <a:chOff x="0" y="0"/>
          <a:chExt cx="0" cy="0"/>
        </a:xfrm>
      </p:grpSpPr>
      <p:sp>
        <p:nvSpPr>
          <p:cNvPr id="197" name="Google Shape;197;p31"/>
          <p:cNvSpPr txBox="1"/>
          <p:nvPr>
            <p:custDataLst>
              <p:tags r:id="rId2"/>
            </p:custDataLst>
          </p:nvPr>
        </p:nvSpPr>
        <p:spPr>
          <a:xfrm>
            <a:off x="372107" y="268603"/>
            <a:ext cx="3049865" cy="46166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nSpc>
                <a:spcPct val="90000"/>
              </a:lnSpc>
              <a:spcBef>
                <a:spcPts val="0"/>
              </a:spcBef>
              <a:spcAft>
                <a:spcPts val="0"/>
              </a:spcAft>
              <a:buClr>
                <a:schemeClr val="dk1"/>
              </a:buClr>
              <a:buSzPts val="1800"/>
              <a:buFont typeface="Calibri"/>
              <a:buNone/>
              <a:defRPr sz="2000" b="0" i="0" u="sng" strike="noStrike" cap="none">
                <a:solidFill>
                  <a:schemeClr val="dk1"/>
                </a:solidFill>
                <a:latin typeface="Brandon Grotesque Medium" panose="020B0603020203060202" pitchFamily="34" charset="0"/>
                <a:ea typeface="Calibri"/>
                <a:cs typeface="Calibri"/>
                <a:sym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r>
              <a:rPr lang="fr-FR" sz="2000" u="sng" dirty="0">
                <a:solidFill>
                  <a:schemeClr val="dk1"/>
                </a:solidFill>
                <a:latin typeface="Brandon Grotesque Medium" panose="020B0603020203060202" pitchFamily="34" charset="0"/>
                <a:ea typeface="Calibri"/>
                <a:cs typeface="Calibri"/>
                <a:sym typeface="Calibri"/>
              </a:rPr>
              <a:t>Quand vous utilisez Bitcoin</a:t>
            </a:r>
          </a:p>
        </p:txBody>
      </p:sp>
      <p:sp>
        <p:nvSpPr>
          <p:cNvPr id="198" name="Google Shape;198;p31"/>
          <p:cNvSpPr txBox="1"/>
          <p:nvPr>
            <p:custDataLst>
              <p:tags r:id="rId3"/>
            </p:custDataLst>
          </p:nvPr>
        </p:nvSpPr>
        <p:spPr>
          <a:xfrm>
            <a:off x="372107" y="780516"/>
            <a:ext cx="7776824" cy="4243860"/>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Tx/>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L="74295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marL="285750" marR="0" lvl="0" indent="-285750" algn="l" rtl="0">
              <a:spcBef>
                <a:spcPts val="0"/>
              </a:spcBef>
              <a:spcAft>
                <a:spcPts val="0"/>
              </a:spcAft>
              <a:buClr>
                <a:schemeClr val="dk1"/>
              </a:buClr>
              <a:buSzPts val="1400"/>
              <a:buFont typeface="Wingdings" panose="05000000000000000000" pitchFamily="2" charset="2"/>
              <a:buChar char="§"/>
            </a:pPr>
            <a:r>
              <a:rPr lang="fr-FR" sz="1400" dirty="0">
                <a:solidFill>
                  <a:schemeClr val="dk1"/>
                </a:solidFill>
                <a:latin typeface="Brandon Grotesque Regular" panose="020B0503020203060202" pitchFamily="34" charset="0"/>
                <a:ea typeface="Calibri"/>
                <a:cs typeface="Calibri"/>
                <a:sym typeface="Calibri"/>
              </a:rPr>
              <a:t>Restez discret :</a:t>
            </a:r>
            <a:endParaRPr lang="fr-FR" sz="1400" dirty="0">
              <a:latin typeface="Brandon Grotesque Regular" panose="020B0503020203060202" pitchFamily="34" charset="0"/>
              <a:ea typeface="Calibri"/>
            </a:endParaRPr>
          </a:p>
          <a:p>
            <a:pPr marL="285750" marR="0" lvl="0" indent="-285750" algn="l" rtl="0">
              <a:spcBef>
                <a:spcPts val="0"/>
              </a:spcBef>
              <a:spcAft>
                <a:spcPts val="0"/>
              </a:spcAft>
              <a:buClr>
                <a:schemeClr val="dk1"/>
              </a:buClr>
              <a:buSzPts val="1400"/>
              <a:buFont typeface="Wingdings" panose="05000000000000000000" pitchFamily="2" charset="2"/>
              <a:buChar char="Ø"/>
            </a:pPr>
            <a:endParaRPr lang="fr-FR" sz="1400" b="0" i="0" u="none" strike="noStrike" cap="none" dirty="0">
              <a:solidFill>
                <a:schemeClr val="dk1"/>
              </a:solidFill>
              <a:latin typeface="Brandon Grotesque Regular" panose="020B0503020203060202" pitchFamily="34" charset="0"/>
              <a:ea typeface="Calibri"/>
              <a:cs typeface="Calibri"/>
              <a:sym typeface="Calibri"/>
            </a:endParaRPr>
          </a:p>
          <a:p>
            <a:pPr lvl="0" algn="l">
              <a:spcBef>
                <a:spcPts val="0"/>
              </a:spcBef>
              <a:buClr>
                <a:schemeClr val="dk1"/>
              </a:buClr>
            </a:pPr>
            <a:r>
              <a:rPr lang="fr-FR" sz="1400" b="0" i="0" u="none" strike="noStrike" cap="none" dirty="0">
                <a:solidFill>
                  <a:schemeClr val="dk1"/>
                </a:solidFill>
                <a:latin typeface="Brandon Grotesque Regular" panose="020B0503020203060202" pitchFamily="34" charset="0"/>
                <a:ea typeface="Calibri"/>
                <a:cs typeface="Calibri"/>
                <a:sym typeface="Calibri"/>
              </a:rPr>
              <a:t>Évitez d’en parler. Vous devenez une cible et vous augmentez le risque qu’on vous agresse, vous ou votre famille. Vous ne crieriez pas sur les toits que vous gardez des liasses de billets sous votre </a:t>
            </a:r>
            <a:r>
              <a:rPr lang="fr-FR" sz="1400" dirty="0">
                <a:solidFill>
                  <a:schemeClr val="dk1"/>
                </a:solidFill>
                <a:ea typeface="Calibri"/>
                <a:sym typeface="Calibri"/>
              </a:rPr>
              <a:t>matelas, alors ne le faites pas avec Bitcoin...</a:t>
            </a:r>
            <a:r>
              <a:rPr lang="fr-FR" sz="1400" b="0" i="0" u="none" strike="noStrike" cap="none" dirty="0">
                <a:solidFill>
                  <a:schemeClr val="dk1"/>
                </a:solidFill>
                <a:latin typeface="Brandon Grotesque Regular" panose="020B0503020203060202" pitchFamily="34" charset="0"/>
                <a:ea typeface="Calibri"/>
                <a:cs typeface="Calibri"/>
                <a:sym typeface="Calibri"/>
              </a:rPr>
              <a:t> ! </a:t>
            </a:r>
          </a:p>
          <a:p>
            <a:pPr marL="285750" marR="0" lvl="0" indent="-285750" algn="l" rtl="0">
              <a:spcBef>
                <a:spcPts val="0"/>
              </a:spcBef>
              <a:spcAft>
                <a:spcPts val="0"/>
              </a:spcAft>
              <a:buClr>
                <a:schemeClr val="dk1"/>
              </a:buClr>
              <a:buSzPts val="1400"/>
              <a:buFont typeface="Wingdings" panose="05000000000000000000" pitchFamily="2" charset="2"/>
              <a:buChar char="Ø"/>
            </a:pPr>
            <a:endParaRPr lang="fr-FR" sz="1400" b="0" i="0" u="none" strike="noStrike" cap="none" dirty="0">
              <a:solidFill>
                <a:schemeClr val="dk1"/>
              </a:solidFill>
              <a:latin typeface="Brandon Grotesque Regular" panose="020B0503020203060202" pitchFamily="34" charset="0"/>
              <a:ea typeface="Calibri"/>
              <a:cs typeface="Calibri"/>
              <a:sym typeface="Calibri"/>
            </a:endParaRPr>
          </a:p>
          <a:p>
            <a:pPr marL="285750" marR="0" lvl="0" indent="-285750" algn="l" rtl="0">
              <a:spcBef>
                <a:spcPts val="0"/>
              </a:spcBef>
              <a:spcAft>
                <a:spcPts val="0"/>
              </a:spcAft>
              <a:buClr>
                <a:schemeClr val="dk1"/>
              </a:buClr>
              <a:buSzPts val="1400"/>
              <a:buFont typeface="Wingdings" panose="05000000000000000000" pitchFamily="2" charset="2"/>
              <a:buChar char="§"/>
            </a:pPr>
            <a:r>
              <a:rPr lang="fr-FR" sz="1400" dirty="0">
                <a:solidFill>
                  <a:schemeClr val="dk1"/>
                </a:solidFill>
                <a:latin typeface="Brandon Grotesque Regular" panose="020B0503020203060202" pitchFamily="34" charset="0"/>
                <a:ea typeface="Calibri"/>
                <a:cs typeface="Calibri"/>
                <a:sym typeface="Calibri"/>
              </a:rPr>
              <a:t>Soyez vigilant avec les  adresses</a:t>
            </a:r>
            <a:endParaRPr lang="fr-FR" sz="1400" dirty="0">
              <a:latin typeface="Brandon Grotesque Regular" panose="020B0503020203060202" pitchFamily="34" charset="0"/>
              <a:ea typeface="Calibri"/>
            </a:endParaRPr>
          </a:p>
          <a:p>
            <a:pPr marL="285750" marR="0" lvl="0" indent="-285750" algn="l" rtl="0">
              <a:spcBef>
                <a:spcPts val="0"/>
              </a:spcBef>
              <a:spcAft>
                <a:spcPts val="0"/>
              </a:spcAft>
              <a:buClr>
                <a:schemeClr val="dk1"/>
              </a:buClr>
              <a:buSzPts val="1400"/>
              <a:buFont typeface="Wingdings" panose="05000000000000000000" pitchFamily="2" charset="2"/>
              <a:buChar char="Ø"/>
            </a:pPr>
            <a:endParaRPr lang="fr-FR" sz="1400" b="0" i="0" u="none" strike="noStrike" cap="none" dirty="0">
              <a:solidFill>
                <a:schemeClr val="dk1"/>
              </a:solidFill>
              <a:latin typeface="Brandon Grotesque Regular" panose="020B0503020203060202" pitchFamily="34" charset="0"/>
              <a:ea typeface="Calibri"/>
              <a:cs typeface="Calibri"/>
              <a:sym typeface="Calibri"/>
            </a:endParaRPr>
          </a:p>
          <a:p>
            <a:pPr marR="0" lvl="0" algn="l" rtl="0">
              <a:spcBef>
                <a:spcPts val="0"/>
              </a:spcBef>
              <a:spcAft>
                <a:spcPts val="0"/>
              </a:spcAft>
              <a:buClr>
                <a:schemeClr val="dk1"/>
              </a:buClr>
              <a:buSzPts val="1400"/>
            </a:pPr>
            <a:r>
              <a:rPr lang="fr-FR" sz="1400" b="0" i="0" u="none" strike="noStrike" cap="none" dirty="0">
                <a:solidFill>
                  <a:schemeClr val="dk1"/>
                </a:solidFill>
                <a:latin typeface="Brandon Grotesque Regular" panose="020B0503020203060202" pitchFamily="34" charset="0"/>
                <a:ea typeface="Calibri"/>
                <a:cs typeface="Calibri"/>
                <a:sym typeface="Calibri"/>
              </a:rPr>
              <a:t>Avec le bitcoin, toute transaction est irrémédiable. Vérifiez et revérifiez que vous avez rentré la </a:t>
            </a:r>
            <a:r>
              <a:rPr lang="fr-FR" sz="1400" dirty="0">
                <a:solidFill>
                  <a:schemeClr val="dk1"/>
                </a:solidFill>
                <a:latin typeface="Brandon Grotesque Regular" panose="020B0503020203060202" pitchFamily="34" charset="0"/>
                <a:ea typeface="Calibri"/>
                <a:cs typeface="Calibri"/>
                <a:sym typeface="Calibri"/>
              </a:rPr>
              <a:t>bonne adresse et la bonne </a:t>
            </a:r>
            <a:r>
              <a:rPr lang="fr-FR" sz="1400" b="0" i="0" u="none" strike="noStrike" cap="none" dirty="0">
                <a:solidFill>
                  <a:schemeClr val="dk1"/>
                </a:solidFill>
                <a:latin typeface="Brandon Grotesque Regular" panose="020B0503020203060202" pitchFamily="34" charset="0"/>
                <a:ea typeface="Calibri"/>
                <a:cs typeface="Calibri"/>
                <a:sym typeface="Calibri"/>
              </a:rPr>
              <a:t>blockchain! Cel</a:t>
            </a:r>
            <a:r>
              <a:rPr lang="fr-FR" sz="1400" dirty="0">
                <a:solidFill>
                  <a:schemeClr val="dk1"/>
                </a:solidFill>
                <a:latin typeface="Brandon Grotesque Regular" panose="020B0503020203060202" pitchFamily="34" charset="0"/>
                <a:ea typeface="Calibri"/>
                <a:cs typeface="Calibri"/>
                <a:sym typeface="Calibri"/>
              </a:rPr>
              <a:t>a peut faire peur au début et c’est normal. Procédez à une transaction test avec une </a:t>
            </a:r>
            <a:r>
              <a:rPr lang="fr-FR" sz="1400" dirty="0">
                <a:solidFill>
                  <a:schemeClr val="dk1"/>
                </a:solidFill>
                <a:ea typeface="Calibri"/>
                <a:sym typeface="Calibri"/>
              </a:rPr>
              <a:t>t</a:t>
            </a:r>
            <a:r>
              <a:rPr lang="fr-FR" sz="1400" dirty="0">
                <a:solidFill>
                  <a:schemeClr val="dk1"/>
                </a:solidFill>
                <a:latin typeface="Brandon Grotesque Regular" panose="020B0503020203060202" pitchFamily="34" charset="0"/>
                <a:ea typeface="Calibri"/>
                <a:cs typeface="Calibri"/>
                <a:sym typeface="Calibri"/>
              </a:rPr>
              <a:t>rès faible montant pour être plus serein par la suite.</a:t>
            </a:r>
            <a:endParaRPr lang="fr-FR" sz="1400" b="0" i="0" u="none" strike="noStrike" cap="none" dirty="0">
              <a:solidFill>
                <a:schemeClr val="dk1"/>
              </a:solidFill>
              <a:latin typeface="Brandon Grotesque Regular" panose="020B0503020203060202" pitchFamily="34" charset="0"/>
              <a:ea typeface="Calibri"/>
              <a:cs typeface="Calibri"/>
              <a:sym typeface="Calibri"/>
            </a:endParaRPr>
          </a:p>
          <a:p>
            <a:pPr marL="285750" indent="-285750">
              <a:buFont typeface="Wingdings" panose="05000000000000000000" pitchFamily="2" charset="2"/>
              <a:buChar char="Ø"/>
            </a:pPr>
            <a:endParaRPr lang="en-GB" sz="1400" dirty="0">
              <a:sym typeface="Calibri"/>
            </a:endParaRPr>
          </a:p>
          <a:p>
            <a:pPr lvl="1">
              <a:buFont typeface="Wingdings" panose="05000000000000000000" pitchFamily="2" charset="2"/>
              <a:buChar char="Ø"/>
            </a:pPr>
            <a:endParaRPr sz="1400" dirty="0">
              <a:sym typeface="Calibri"/>
            </a:endParaRPr>
          </a:p>
        </p:txBody>
      </p:sp>
      <p:sp>
        <p:nvSpPr>
          <p:cNvPr id="199" name="Google Shape;199;p31"/>
          <p:cNvSpPr/>
          <p:nvPr>
            <p:custDataLst>
              <p:tags r:id="rId4"/>
            </p:custDataLst>
          </p:nvPr>
        </p:nvSpPr>
        <p:spPr>
          <a:xfrm>
            <a:off x="8872579" y="2232922"/>
            <a:ext cx="3014145" cy="1146437"/>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p>
            <a:pPr algn="ctr">
              <a:buClr>
                <a:srgbClr val="000000"/>
              </a:buClr>
              <a:buSzPts val="1400"/>
            </a:pPr>
            <a:r>
              <a:rPr lang="en-GB" sz="1400" b="1" u="sng" dirty="0" err="1">
                <a:solidFill>
                  <a:prstClr val="black"/>
                </a:solidFill>
                <a:latin typeface="Brandon Grotesque Regular" panose="020B0503020203060202" pitchFamily="34" charset="0"/>
                <a:cs typeface="Calibri"/>
                <a:sym typeface="Calibri"/>
              </a:rPr>
              <a:t>Securité</a:t>
            </a:r>
            <a:r>
              <a:rPr lang="en-GB" sz="1400" b="1" u="sng" dirty="0">
                <a:solidFill>
                  <a:prstClr val="black"/>
                </a:solidFill>
                <a:latin typeface="Brandon Grotesque Regular" panose="020B0503020203060202" pitchFamily="34" charset="0"/>
                <a:cs typeface="Calibri"/>
                <a:sym typeface="Calibri"/>
              </a:rPr>
              <a:t>:</a:t>
            </a:r>
          </a:p>
          <a:p>
            <a:pPr marL="0" marR="0" lvl="0" indent="0" algn="ctr" rtl="0">
              <a:spcBef>
                <a:spcPts val="0"/>
              </a:spcBef>
              <a:spcAft>
                <a:spcPts val="0"/>
              </a:spcAft>
              <a:buNone/>
            </a:pPr>
            <a:endParaRPr lang="en-GB" sz="1400" b="1" u="sng" dirty="0">
              <a:solidFill>
                <a:prstClr val="black"/>
              </a:solidFill>
              <a:latin typeface="Brandon Grotesque Regular" panose="020B0503020203060202" pitchFamily="34" charset="0"/>
              <a:ea typeface="Calibri"/>
              <a:cs typeface="Calibri"/>
              <a:sym typeface="Calibri"/>
            </a:endParaRPr>
          </a:p>
          <a:p>
            <a:pPr marL="0" marR="0" lvl="0" indent="0" algn="ctr" rtl="0">
              <a:spcBef>
                <a:spcPts val="0"/>
              </a:spcBef>
              <a:spcAft>
                <a:spcPts val="0"/>
              </a:spcAft>
              <a:buNone/>
            </a:pPr>
            <a:r>
              <a:rPr lang="fr-FR" sz="1400" dirty="0">
                <a:solidFill>
                  <a:schemeClr val="dk1"/>
                </a:solidFill>
                <a:latin typeface="Brandon Grotesque Regular" panose="020B0503020203060202" pitchFamily="34" charset="0"/>
                <a:ea typeface="Calibri"/>
                <a:cs typeface="Calibri"/>
                <a:sym typeface="Calibri"/>
              </a:rPr>
              <a:t>La meilleure sécurité est le secret. Inutile de le crier sur les toits</a:t>
            </a:r>
            <a:endParaRPr lang="fr-FR" sz="1400" dirty="0">
              <a:latin typeface="Brandon Grotesque Regular" panose="020B0503020203060202" pitchFamily="34" charset="0"/>
            </a:endParaRPr>
          </a:p>
          <a:p>
            <a:pPr algn="ctr">
              <a:buClr>
                <a:srgbClr val="000000"/>
              </a:buClr>
              <a:buSzPts val="1400"/>
            </a:pPr>
            <a:endParaRPr sz="1400" dirty="0">
              <a:solidFill>
                <a:prstClr val="black"/>
              </a:solidFill>
              <a:latin typeface="Brandon Grotesque Regular" panose="020B0503020203060202" pitchFamily="34" charset="0"/>
              <a:cs typeface="Calibri"/>
            </a:endParaRPr>
          </a:p>
        </p:txBody>
      </p:sp>
      <p:pic>
        <p:nvPicPr>
          <p:cNvPr id="200" name="Google Shape;200;p31"/>
          <p:cNvPicPr preferRelativeResize="0"/>
          <p:nvPr>
            <p:custDataLst>
              <p:tags r:id="rId5"/>
            </p:custDataLst>
          </p:nvPr>
        </p:nvPicPr>
        <p:blipFill rotWithShape="1">
          <a:blip r:embed="rId17">
            <a:alphaModFix/>
          </a:blip>
          <a:srcRect/>
          <a:stretch/>
        </p:blipFill>
        <p:spPr>
          <a:xfrm>
            <a:off x="9650913" y="460835"/>
            <a:ext cx="1702887" cy="1601996"/>
          </a:xfrm>
          <a:prstGeom prst="rect">
            <a:avLst/>
          </a:prstGeom>
          <a:noFill/>
          <a:ln>
            <a:noFill/>
          </a:ln>
        </p:spPr>
      </p:pic>
      <p:sp>
        <p:nvSpPr>
          <p:cNvPr id="8" name="TextBox 30">
            <a:extLst>
              <a:ext uri="{FF2B5EF4-FFF2-40B4-BE49-F238E27FC236}">
                <a16:creationId xmlns:a16="http://schemas.microsoft.com/office/drawing/2014/main" id="{D173B3E2-EAB1-47E4-8B79-D837563BB66F}"/>
              </a:ext>
            </a:extLst>
          </p:cNvPr>
          <p:cNvSpPr txBox="1"/>
          <p:nvPr>
            <p:custDataLst>
              <p:tags r:id="rId6"/>
            </p:custDataLst>
          </p:nvPr>
        </p:nvSpPr>
        <p:spPr>
          <a:xfrm>
            <a:off x="875243" y="3668359"/>
            <a:ext cx="3889339" cy="284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defPPr>
              <a:defRPr lang="en-US"/>
            </a:defPPr>
            <a:lvl1pPr algn="ctr">
              <a:buClr>
                <a:srgbClr val="000000"/>
              </a:buClr>
              <a:buSzPts val="1400"/>
              <a:defRPr sz="1400" b="1" u="sng">
                <a:solidFill>
                  <a:prstClr val="black"/>
                </a:solidFill>
                <a:latin typeface="Brandon Grotesque Regular" panose="020B0503020203060202" pitchFamily="34" charset="0"/>
                <a:cs typeface="Calibri"/>
              </a:defRPr>
            </a:lvl1pPr>
          </a:lstStyle>
          <a:p>
            <a:r>
              <a:rPr lang="en-GB" b="0" u="none" dirty="0"/>
              <a:t>3Dkmwts9A6XFQs9Z7psmEE6izozkfqc3hr</a:t>
            </a:r>
          </a:p>
        </p:txBody>
      </p:sp>
      <p:sp>
        <p:nvSpPr>
          <p:cNvPr id="10" name="ZoneTexte 9">
            <a:extLst>
              <a:ext uri="{FF2B5EF4-FFF2-40B4-BE49-F238E27FC236}">
                <a16:creationId xmlns:a16="http://schemas.microsoft.com/office/drawing/2014/main" id="{308408BE-BEAA-4719-856C-7F0F6F2217CD}"/>
              </a:ext>
            </a:extLst>
          </p:cNvPr>
          <p:cNvSpPr txBox="1"/>
          <p:nvPr>
            <p:custDataLst>
              <p:tags r:id="rId7"/>
            </p:custDataLst>
          </p:nvPr>
        </p:nvSpPr>
        <p:spPr>
          <a:xfrm>
            <a:off x="930442" y="5860554"/>
            <a:ext cx="3866541" cy="307777"/>
          </a:xfrm>
          <a:prstGeom prst="rect">
            <a:avLst/>
          </a:prstGeom>
          <a:noFill/>
        </p:spPr>
        <p:txBody>
          <a:bodyPr wrap="square" rtlCol="0">
            <a:spAutoFit/>
          </a:bodyPr>
          <a:lstStyle/>
          <a:p>
            <a:r>
              <a:rPr lang="fr-FR" sz="1400" i="1" dirty="0">
                <a:latin typeface="Brandon Grotesque Regular" panose="020B0503020203060202" pitchFamily="34" charset="0"/>
              </a:rPr>
              <a:t>(Exemple d’une adresse (l’adresse de ma donation)</a:t>
            </a:r>
          </a:p>
        </p:txBody>
      </p:sp>
      <p:sp>
        <p:nvSpPr>
          <p:cNvPr id="3" name="Date Placeholder 2"/>
          <p:cNvSpPr>
            <a:spLocks noGrp="1"/>
          </p:cNvSpPr>
          <p:nvPr>
            <p:ph type="dt" sz="half" idx="10"/>
            <p:custDataLst>
              <p:tags r:id="rId8"/>
            </p:custDataLst>
          </p:nvPr>
        </p:nvSpPr>
        <p:spPr/>
        <p:txBody>
          <a:bodyPr/>
          <a:lstStyle/>
          <a:p>
            <a:fld id="{562E2678-487B-4734-85B3-827B71EE706E}" type="datetime1">
              <a:rPr lang="en-US" smtClean="0"/>
              <a:t>8/14/2020</a:t>
            </a:fld>
            <a:endParaRPr lang="en-US"/>
          </a:p>
        </p:txBody>
      </p:sp>
      <p:sp>
        <p:nvSpPr>
          <p:cNvPr id="4" name="Slide Number Placeholder 3"/>
          <p:cNvSpPr>
            <a:spLocks noGrp="1"/>
          </p:cNvSpPr>
          <p:nvPr>
            <p:ph type="sldNum" sz="quarter" idx="12"/>
            <p:custDataLst>
              <p:tags r:id="rId9"/>
            </p:custDataLst>
          </p:nvPr>
        </p:nvSpPr>
        <p:spPr/>
        <p:txBody>
          <a:bodyPr/>
          <a:lstStyle/>
          <a:p>
            <a:fld id="{00000000-1234-1234-1234-123412341234}" type="slidenum">
              <a:rPr lang="en" smtClean="0"/>
              <a:pPr/>
              <a:t>9</a:t>
            </a:fld>
            <a:endParaRPr lang="en"/>
          </a:p>
        </p:txBody>
      </p:sp>
      <p:pic>
        <p:nvPicPr>
          <p:cNvPr id="13" name="Image 29">
            <a:extLst>
              <a:ext uri="{FF2B5EF4-FFF2-40B4-BE49-F238E27FC236}">
                <a16:creationId xmlns:a16="http://schemas.microsoft.com/office/drawing/2014/main" id="{DBAC1285-66D9-403A-896E-2D6BCDAC09F6}"/>
              </a:ext>
            </a:extLst>
          </p:cNvPr>
          <p:cNvPicPr>
            <a:picLocks noChangeAspect="1"/>
          </p:cNvPicPr>
          <p:nvPr>
            <p:custDataLst>
              <p:tags r:id="rId10"/>
            </p:custDataLst>
          </p:nvPr>
        </p:nvPicPr>
        <p:blipFill>
          <a:blip r:embed="rId18"/>
          <a:stretch>
            <a:fillRect/>
          </a:stretch>
        </p:blipFill>
        <p:spPr>
          <a:xfrm flipH="1">
            <a:off x="6083049" y="3429000"/>
            <a:ext cx="4296604" cy="1997388"/>
          </a:xfrm>
          <a:prstGeom prst="rect">
            <a:avLst/>
          </a:prstGeom>
        </p:spPr>
      </p:pic>
      <p:pic>
        <p:nvPicPr>
          <p:cNvPr id="14" name="Picture 13" descr="A close up of a logo&#10;&#10;Description automatically generated">
            <a:extLst>
              <a:ext uri="{FF2B5EF4-FFF2-40B4-BE49-F238E27FC236}">
                <a16:creationId xmlns:a16="http://schemas.microsoft.com/office/drawing/2014/main" id="{EEC0AC34-50EF-4FE2-B400-9B0EBD13E09F}"/>
              </a:ext>
            </a:extLst>
          </p:cNvPr>
          <p:cNvPicPr>
            <a:picLocks noChangeAspect="1"/>
          </p:cNvPicPr>
          <p:nvPr>
            <p:custDataLst>
              <p:tags r:id="rId11"/>
            </p:custDataLst>
          </p:nvPr>
        </p:nvPicPr>
        <p:blipFill>
          <a:blip r:embed="rId19">
            <a:extLst>
              <a:ext uri="{28A0092B-C50C-407E-A947-70E740481C1C}">
                <a14:useLocalDpi xmlns:a14="http://schemas.microsoft.com/office/drawing/2010/main" val="0"/>
              </a:ext>
            </a:extLst>
          </a:blip>
          <a:stretch>
            <a:fillRect/>
          </a:stretch>
        </p:blipFill>
        <p:spPr>
          <a:xfrm>
            <a:off x="9199065" y="4559342"/>
            <a:ext cx="1566270" cy="1523062"/>
          </a:xfrm>
          <a:prstGeom prst="rect">
            <a:avLst/>
          </a:prstGeom>
        </p:spPr>
      </p:pic>
      <p:sp>
        <p:nvSpPr>
          <p:cNvPr id="2" name="Rectangle 1">
            <a:extLst>
              <a:ext uri="{FF2B5EF4-FFF2-40B4-BE49-F238E27FC236}">
                <a16:creationId xmlns:a16="http://schemas.microsoft.com/office/drawing/2014/main" id="{284FF62E-9DFC-4A4F-9AA2-EC62075FF947}"/>
              </a:ext>
            </a:extLst>
          </p:cNvPr>
          <p:cNvSpPr/>
          <p:nvPr>
            <p:custDataLst>
              <p:tags r:id="rId12"/>
            </p:custDataLst>
          </p:nvPr>
        </p:nvSpPr>
        <p:spPr>
          <a:xfrm>
            <a:off x="6577096" y="3760656"/>
            <a:ext cx="3308510" cy="1323366"/>
          </a:xfrm>
          <a:prstGeom prst="rect">
            <a:avLst/>
          </a:prstGeom>
          <a:noFill/>
          <a:ln>
            <a:noFill/>
          </a:ln>
        </p:spPr>
        <p:txBody>
          <a:bodyPr spcFirstLastPara="1" wrap="square" lIns="68575" tIns="34275" rIns="68575" bIns="34275" anchor="t" anchorCtr="0">
            <a:noAutofit/>
          </a:bodyPr>
          <a:lstStyle/>
          <a:p>
            <a:pPr algn="ctr">
              <a:lnSpc>
                <a:spcPct val="90000"/>
              </a:lnSpc>
              <a:spcBef>
                <a:spcPts val="1067"/>
              </a:spcBef>
              <a:buClr>
                <a:prstClr val="black"/>
              </a:buClr>
              <a:buSzPts val="1400"/>
            </a:pPr>
            <a:r>
              <a:rPr lang="en-GB" sz="1400" dirty="0">
                <a:solidFill>
                  <a:prstClr val="black"/>
                </a:solidFill>
                <a:latin typeface="Brandon Grotesque Regular" panose="020B0503020203060202" pitchFamily="34" charset="0"/>
                <a:cs typeface="Calibri"/>
                <a:sym typeface="Calibri"/>
              </a:rPr>
              <a:t>BONNE CHANCE </a:t>
            </a:r>
            <a:r>
              <a:rPr lang="en-GB" sz="1400" dirty="0">
                <a:solidFill>
                  <a:prstClr val="black"/>
                </a:solidFill>
                <a:latin typeface="Brandon Grotesque Regular" panose="020B0503020203060202" pitchFamily="34" charset="0"/>
                <a:cs typeface="Calibri"/>
                <a:sym typeface="Wingdings" panose="05000000000000000000" pitchFamily="2" charset="2"/>
              </a:rPr>
              <a:t></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J’espère</a:t>
            </a:r>
            <a:r>
              <a:rPr lang="en-GB" sz="1400" dirty="0">
                <a:solidFill>
                  <a:prstClr val="black"/>
                </a:solidFill>
                <a:latin typeface="Brandon Grotesque Regular" panose="020B0503020203060202" pitchFamily="34" charset="0"/>
                <a:cs typeface="Calibri"/>
                <a:sym typeface="Calibri"/>
              </a:rPr>
              <a:t> que </a:t>
            </a:r>
            <a:r>
              <a:rPr lang="en-GB" sz="1400" dirty="0" err="1">
                <a:solidFill>
                  <a:prstClr val="black"/>
                </a:solidFill>
                <a:latin typeface="Brandon Grotesque Regular" panose="020B0503020203060202" pitchFamily="34" charset="0"/>
                <a:cs typeface="Calibri"/>
                <a:sym typeface="Calibri"/>
              </a:rPr>
              <a:t>vous</a:t>
            </a:r>
            <a:r>
              <a:rPr lang="en-GB" sz="1400" dirty="0">
                <a:solidFill>
                  <a:prstClr val="black"/>
                </a:solidFill>
                <a:latin typeface="Brandon Grotesque Regular" panose="020B0503020203060202" pitchFamily="34" charset="0"/>
                <a:cs typeface="Calibri"/>
                <a:sym typeface="Calibri"/>
              </a:rPr>
              <a:t> me </a:t>
            </a:r>
            <a:r>
              <a:rPr lang="en-GB" sz="1400" dirty="0" err="1">
                <a:solidFill>
                  <a:prstClr val="black"/>
                </a:solidFill>
                <a:latin typeface="Brandon Grotesque Regular" panose="020B0503020203060202" pitchFamily="34" charset="0"/>
                <a:cs typeface="Calibri"/>
                <a:sym typeface="Calibri"/>
              </a:rPr>
              <a:t>suivrez</a:t>
            </a:r>
            <a:r>
              <a:rPr lang="en-GB" sz="1400" dirty="0">
                <a:solidFill>
                  <a:prstClr val="black"/>
                </a:solidFill>
                <a:latin typeface="Brandon Grotesque Regular" panose="020B0503020203060202" pitchFamily="34" charset="0"/>
                <a:cs typeface="Calibri"/>
                <a:sym typeface="Calibri"/>
              </a:rPr>
              <a:t> dans le terrier Bitcoin et me </a:t>
            </a:r>
            <a:r>
              <a:rPr lang="en-GB" sz="1400" dirty="0" err="1">
                <a:solidFill>
                  <a:prstClr val="black"/>
                </a:solidFill>
                <a:latin typeface="Brandon Grotesque Regular" panose="020B0503020203060202" pitchFamily="34" charset="0"/>
                <a:cs typeface="Calibri"/>
                <a:sym typeface="Calibri"/>
              </a:rPr>
              <a:t>laisserez</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vous</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apprendre</a:t>
            </a:r>
            <a:r>
              <a:rPr lang="en-GB" sz="1400" dirty="0">
                <a:solidFill>
                  <a:prstClr val="black"/>
                </a:solidFill>
                <a:latin typeface="Brandon Grotesque Regular" panose="020B0503020203060202" pitchFamily="34" charset="0"/>
                <a:cs typeface="Calibri"/>
                <a:sym typeface="Calibri"/>
              </a:rPr>
              <a:t> comment sans </a:t>
            </a:r>
            <a:r>
              <a:rPr lang="en-GB" sz="1400" dirty="0" err="1">
                <a:solidFill>
                  <a:prstClr val="black"/>
                </a:solidFill>
                <a:latin typeface="Brandon Grotesque Regular" panose="020B0503020203060202" pitchFamily="34" charset="0"/>
                <a:cs typeface="Calibri"/>
                <a:sym typeface="Calibri"/>
              </a:rPr>
              <a:t>risque</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acquérir</a:t>
            </a:r>
            <a:r>
              <a:rPr lang="en-GB" sz="1400" dirty="0">
                <a:solidFill>
                  <a:prstClr val="black"/>
                </a:solidFill>
                <a:latin typeface="Brandon Grotesque Regular" panose="020B0503020203060202" pitchFamily="34" charset="0"/>
                <a:cs typeface="Calibri"/>
                <a:sym typeface="Calibri"/>
              </a:rPr>
              <a:t> et </a:t>
            </a:r>
            <a:r>
              <a:rPr lang="en-GB" sz="1400" dirty="0" err="1">
                <a:solidFill>
                  <a:prstClr val="black"/>
                </a:solidFill>
                <a:latin typeface="Brandon Grotesque Regular" panose="020B0503020203060202" pitchFamily="34" charset="0"/>
                <a:cs typeface="Calibri"/>
                <a:sym typeface="Calibri"/>
              </a:rPr>
              <a:t>sécuriser</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vos</a:t>
            </a:r>
            <a:r>
              <a:rPr lang="en-GB" sz="1400" dirty="0">
                <a:solidFill>
                  <a:prstClr val="black"/>
                </a:solidFill>
                <a:latin typeface="Brandon Grotesque Regular" panose="020B0503020203060202" pitchFamily="34" charset="0"/>
                <a:cs typeface="Calibri"/>
                <a:sym typeface="Calibri"/>
              </a:rPr>
              <a:t> premiers bitcoins!</a:t>
            </a:r>
            <a:endParaRPr lang="en-GB" sz="1400" dirty="0">
              <a:solidFill>
                <a:prstClr val="black"/>
              </a:solidFill>
              <a:latin typeface="Brandon Grotesque Regular" panose="020B0503020203060202" pitchFamily="34" charset="0"/>
              <a:cs typeface="Calibri"/>
            </a:endParaRPr>
          </a:p>
        </p:txBody>
      </p:sp>
      <p:sp>
        <p:nvSpPr>
          <p:cNvPr id="15" name="Espace réservé du pied de page 1">
            <a:extLst>
              <a:ext uri="{FF2B5EF4-FFF2-40B4-BE49-F238E27FC236}">
                <a16:creationId xmlns:a16="http://schemas.microsoft.com/office/drawing/2014/main" id="{CE45B0E5-4309-4FB5-BD0C-8E25364DAD1B}"/>
              </a:ext>
            </a:extLst>
          </p:cNvPr>
          <p:cNvSpPr>
            <a:spLocks noGrp="1"/>
          </p:cNvSpPr>
          <p:nvPr>
            <p:ph type="ftr" idx="11"/>
            <p:custDataLst>
              <p:tags r:id="rId13"/>
            </p:custDataLst>
          </p:nvPr>
        </p:nvSpPr>
        <p:spPr>
          <a:xfrm>
            <a:off x="2586182" y="6253398"/>
            <a:ext cx="7721600" cy="501649"/>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0.3 FR V1.1 -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20">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
        <p:nvSpPr>
          <p:cNvPr id="16" name="TextBox 30">
            <a:extLst>
              <a:ext uri="{FF2B5EF4-FFF2-40B4-BE49-F238E27FC236}">
                <a16:creationId xmlns:a16="http://schemas.microsoft.com/office/drawing/2014/main" id="{753660CD-D885-4044-9D5B-085A7D7AA6D5}"/>
              </a:ext>
            </a:extLst>
          </p:cNvPr>
          <p:cNvSpPr txBox="1"/>
          <p:nvPr>
            <p:custDataLst>
              <p:tags r:id="rId14"/>
            </p:custDataLst>
          </p:nvPr>
        </p:nvSpPr>
        <p:spPr>
          <a:xfrm>
            <a:off x="875243" y="3668359"/>
            <a:ext cx="3889339" cy="284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defPPr>
              <a:defRPr lang="en-US"/>
            </a:defPPr>
            <a:lvl1pPr algn="ctr">
              <a:buClr>
                <a:srgbClr val="000000"/>
              </a:buClr>
              <a:buSzPts val="1400"/>
              <a:defRPr sz="1400" b="1" u="sng">
                <a:solidFill>
                  <a:prstClr val="black"/>
                </a:solidFill>
                <a:latin typeface="Brandon Grotesque Regular" panose="020B0503020203060202" pitchFamily="34" charset="0"/>
                <a:cs typeface="Calibri"/>
              </a:defRPr>
            </a:lvl1pPr>
          </a:lstStyle>
          <a:p>
            <a:r>
              <a:rPr lang="en-GB" b="0" u="none" dirty="0"/>
              <a:t>3NrXpKxXRd5DHFDGUtKtcW8HBME8Ye5svu</a:t>
            </a:r>
          </a:p>
        </p:txBody>
      </p:sp>
      <p:pic>
        <p:nvPicPr>
          <p:cNvPr id="17" name="Picture 16">
            <a:extLst>
              <a:ext uri="{FF2B5EF4-FFF2-40B4-BE49-F238E27FC236}">
                <a16:creationId xmlns:a16="http://schemas.microsoft.com/office/drawing/2014/main" id="{07B5532B-D76E-43BD-8DA3-98EFA91F739D}"/>
              </a:ext>
            </a:extLst>
          </p:cNvPr>
          <p:cNvPicPr>
            <a:picLocks noChangeAspect="1"/>
          </p:cNvPicPr>
          <p:nvPr/>
        </p:nvPicPr>
        <p:blipFill rotWithShape="1">
          <a:blip r:embed="rId21">
            <a:extLst>
              <a:ext uri="{28A0092B-C50C-407E-A947-70E740481C1C}">
                <a14:useLocalDpi xmlns:a14="http://schemas.microsoft.com/office/drawing/2010/main" val="0"/>
              </a:ext>
            </a:extLst>
          </a:blip>
          <a:srcRect l="83371" t="11736" r="1390" b="63091"/>
          <a:stretch/>
        </p:blipFill>
        <p:spPr>
          <a:xfrm>
            <a:off x="1925944" y="4135326"/>
            <a:ext cx="1531661" cy="1496292"/>
          </a:xfrm>
          <a:prstGeom prst="rect">
            <a:avLst/>
          </a:prstGeom>
          <a:ln>
            <a:solidFill>
              <a:schemeClr val="tx1"/>
            </a:solidFill>
          </a:ln>
        </p:spPr>
      </p:pic>
    </p:spTree>
  </p:cSld>
  <p:clrMapOvr>
    <a:overrideClrMapping bg1="lt1" tx1="dk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8"/>
</p:tagLst>
</file>

<file path=ppt/tags/tag107.xml><?xml version="1.0" encoding="utf-8"?>
<p:tagLst xmlns:a="http://schemas.openxmlformats.org/drawingml/2006/main" xmlns:r="http://schemas.openxmlformats.org/officeDocument/2006/relationships" xmlns:p="http://schemas.openxmlformats.org/presentationml/2006/main">
  <p:tag name="NUM" val="9"/>
</p:tagLst>
</file>

<file path=ppt/tags/tag108.xml><?xml version="1.0" encoding="utf-8"?>
<p:tagLst xmlns:a="http://schemas.openxmlformats.org/drawingml/2006/main" xmlns:r="http://schemas.openxmlformats.org/officeDocument/2006/relationships" xmlns:p="http://schemas.openxmlformats.org/presentationml/2006/main">
  <p:tag name="NUM" val="10"/>
</p:tagLst>
</file>

<file path=ppt/tags/tag109.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12"/>
</p:tagLst>
</file>

<file path=ppt/tags/tag111.xml><?xml version="1.0" encoding="utf-8"?>
<p:tagLst xmlns:a="http://schemas.openxmlformats.org/drawingml/2006/main" xmlns:r="http://schemas.openxmlformats.org/officeDocument/2006/relationships" xmlns:p="http://schemas.openxmlformats.org/presentationml/2006/main">
  <p:tag name="NUM" val="13"/>
</p:tagLst>
</file>

<file path=ppt/tags/tag112.xml><?xml version="1.0" encoding="utf-8"?>
<p:tagLst xmlns:a="http://schemas.openxmlformats.org/drawingml/2006/main" xmlns:r="http://schemas.openxmlformats.org/officeDocument/2006/relationships" xmlns:p="http://schemas.openxmlformats.org/presentationml/2006/main">
  <p:tag name="NUM" val="1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10"/>
</p:tagLst>
</file>

<file path=ppt/tags/tag123.xml><?xml version="1.0" encoding="utf-8"?>
<p:tagLst xmlns:a="http://schemas.openxmlformats.org/drawingml/2006/main" xmlns:r="http://schemas.openxmlformats.org/officeDocument/2006/relationships" xmlns:p="http://schemas.openxmlformats.org/presentationml/2006/main">
  <p:tag name="NUM" val="11"/>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7"/>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9"/>
</p:tagLst>
</file>

<file path=ppt/tags/tag133.xml><?xml version="1.0" encoding="utf-8"?>
<p:tagLst xmlns:a="http://schemas.openxmlformats.org/drawingml/2006/main" xmlns:r="http://schemas.openxmlformats.org/officeDocument/2006/relationships" xmlns:p="http://schemas.openxmlformats.org/presentationml/2006/main">
  <p:tag name="NUM" val="10"/>
</p:tagLst>
</file>

<file path=ppt/tags/tag134.xml><?xml version="1.0" encoding="utf-8"?>
<p:tagLst xmlns:a="http://schemas.openxmlformats.org/drawingml/2006/main" xmlns:r="http://schemas.openxmlformats.org/officeDocument/2006/relationships" xmlns:p="http://schemas.openxmlformats.org/presentationml/2006/main">
  <p:tag name="NUM" val="11"/>
</p:tagLst>
</file>

<file path=ppt/tags/tag135.xml><?xml version="1.0" encoding="utf-8"?>
<p:tagLst xmlns:a="http://schemas.openxmlformats.org/drawingml/2006/main" xmlns:r="http://schemas.openxmlformats.org/officeDocument/2006/relationships" xmlns:p="http://schemas.openxmlformats.org/presentationml/2006/main">
  <p:tag name="NUM" val="12"/>
</p:tagLst>
</file>

<file path=ppt/tags/tag136.xml><?xml version="1.0" encoding="utf-8"?>
<p:tagLst xmlns:a="http://schemas.openxmlformats.org/drawingml/2006/main" xmlns:r="http://schemas.openxmlformats.org/officeDocument/2006/relationships" xmlns:p="http://schemas.openxmlformats.org/presentationml/2006/main">
  <p:tag name="NUM" val="13"/>
</p:tagLst>
</file>

<file path=ppt/tags/tag137.xml><?xml version="1.0" encoding="utf-8"?>
<p:tagLst xmlns:a="http://schemas.openxmlformats.org/drawingml/2006/main" xmlns:r="http://schemas.openxmlformats.org/officeDocument/2006/relationships" xmlns:p="http://schemas.openxmlformats.org/presentationml/2006/main">
  <p:tag name="NUM" val="14"/>
</p:tagLst>
</file>

<file path=ppt/tags/tag138.xml><?xml version="1.0" encoding="utf-8"?>
<p:tagLst xmlns:a="http://schemas.openxmlformats.org/drawingml/2006/main" xmlns:r="http://schemas.openxmlformats.org/officeDocument/2006/relationships" xmlns:p="http://schemas.openxmlformats.org/presentationml/2006/main">
  <p:tag name="NUM" val="15"/>
</p:tagLst>
</file>

<file path=ppt/tags/tag139.xml><?xml version="1.0" encoding="utf-8"?>
<p:tagLst xmlns:a="http://schemas.openxmlformats.org/drawingml/2006/main" xmlns:r="http://schemas.openxmlformats.org/officeDocument/2006/relationships" xmlns:p="http://schemas.openxmlformats.org/presentationml/2006/main">
  <p:tag name="NUM" val="1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17"/>
</p:tagLst>
</file>

<file path=ppt/tags/tag141.xml><?xml version="1.0" encoding="utf-8"?>
<p:tagLst xmlns:a="http://schemas.openxmlformats.org/drawingml/2006/main" xmlns:r="http://schemas.openxmlformats.org/officeDocument/2006/relationships" xmlns:p="http://schemas.openxmlformats.org/presentationml/2006/main">
  <p:tag name="NUM" val="18"/>
</p:tagLst>
</file>

<file path=ppt/tags/tag142.xml><?xml version="1.0" encoding="utf-8"?>
<p:tagLst xmlns:a="http://schemas.openxmlformats.org/drawingml/2006/main" xmlns:r="http://schemas.openxmlformats.org/officeDocument/2006/relationships" xmlns:p="http://schemas.openxmlformats.org/presentationml/2006/main">
  <p:tag name="NUM" val="19"/>
</p:tagLst>
</file>

<file path=ppt/tags/tag143.xml><?xml version="1.0" encoding="utf-8"?>
<p:tagLst xmlns:a="http://schemas.openxmlformats.org/drawingml/2006/main" xmlns:r="http://schemas.openxmlformats.org/officeDocument/2006/relationships" xmlns:p="http://schemas.openxmlformats.org/presentationml/2006/main">
  <p:tag name="NUM" val="20"/>
</p:tagLst>
</file>

<file path=ppt/tags/tag144.xml><?xml version="1.0" encoding="utf-8"?>
<p:tagLst xmlns:a="http://schemas.openxmlformats.org/drawingml/2006/main" xmlns:r="http://schemas.openxmlformats.org/officeDocument/2006/relationships" xmlns:p="http://schemas.openxmlformats.org/presentationml/2006/main">
  <p:tag name="NUM" val="21"/>
</p:tagLst>
</file>

<file path=ppt/tags/tag145.xml><?xml version="1.0" encoding="utf-8"?>
<p:tagLst xmlns:a="http://schemas.openxmlformats.org/drawingml/2006/main" xmlns:r="http://schemas.openxmlformats.org/officeDocument/2006/relationships" xmlns:p="http://schemas.openxmlformats.org/presentationml/2006/main">
  <p:tag name="NUM" val="22"/>
</p:tagLst>
</file>

<file path=ppt/tags/tag146.xml><?xml version="1.0" encoding="utf-8"?>
<p:tagLst xmlns:a="http://schemas.openxmlformats.org/drawingml/2006/main" xmlns:r="http://schemas.openxmlformats.org/officeDocument/2006/relationships" xmlns:p="http://schemas.openxmlformats.org/presentationml/2006/main">
  <p:tag name="NUM" val="23"/>
</p:tagLst>
</file>

<file path=ppt/tags/tag147.xml><?xml version="1.0" encoding="utf-8"?>
<p:tagLst xmlns:a="http://schemas.openxmlformats.org/drawingml/2006/main" xmlns:r="http://schemas.openxmlformats.org/officeDocument/2006/relationships" xmlns:p="http://schemas.openxmlformats.org/presentationml/2006/main">
  <p:tag name="NUM" val="24"/>
</p:tagLst>
</file>

<file path=ppt/tags/tag148.xml><?xml version="1.0" encoding="utf-8"?>
<p:tagLst xmlns:a="http://schemas.openxmlformats.org/drawingml/2006/main" xmlns:r="http://schemas.openxmlformats.org/officeDocument/2006/relationships" xmlns:p="http://schemas.openxmlformats.org/presentationml/2006/main">
  <p:tag name="NUM" val="25"/>
</p:tagLst>
</file>

<file path=ppt/tags/tag149.xml><?xml version="1.0" encoding="utf-8"?>
<p:tagLst xmlns:a="http://schemas.openxmlformats.org/drawingml/2006/main" xmlns:r="http://schemas.openxmlformats.org/officeDocument/2006/relationships" xmlns:p="http://schemas.openxmlformats.org/presentationml/2006/main">
  <p:tag name="NUM" val="26"/>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27"/>
</p:tagLst>
</file>

<file path=ppt/tags/tag151.xml><?xml version="1.0" encoding="utf-8"?>
<p:tagLst xmlns:a="http://schemas.openxmlformats.org/drawingml/2006/main" xmlns:r="http://schemas.openxmlformats.org/officeDocument/2006/relationships" xmlns:p="http://schemas.openxmlformats.org/presentationml/2006/main">
  <p:tag name="NUM" val="28"/>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7"/>
</p:tagLst>
</file>

<file path=ppt/tags/tag159.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3"/>
</p:tagLst>
</file>

<file path=ppt/tags/tag21.xml><?xml version="1.0" encoding="utf-8"?>
<p:tagLst xmlns:a="http://schemas.openxmlformats.org/drawingml/2006/main" xmlns:r="http://schemas.openxmlformats.org/officeDocument/2006/relationships" xmlns:p="http://schemas.openxmlformats.org/presentationml/2006/main">
  <p:tag name="NUM" val="1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12"/>
</p:tagLst>
</file>

<file path=ppt/tags/tag34.xml><?xml version="1.0" encoding="utf-8"?>
<p:tagLst xmlns:a="http://schemas.openxmlformats.org/drawingml/2006/main" xmlns:r="http://schemas.openxmlformats.org/officeDocument/2006/relationships" xmlns:p="http://schemas.openxmlformats.org/presentationml/2006/main">
  <p:tag name="NUM" val="13"/>
</p:tagLst>
</file>

<file path=ppt/tags/tag35.xml><?xml version="1.0" encoding="utf-8"?>
<p:tagLst xmlns:a="http://schemas.openxmlformats.org/drawingml/2006/main" xmlns:r="http://schemas.openxmlformats.org/officeDocument/2006/relationships" xmlns:p="http://schemas.openxmlformats.org/presentationml/2006/main">
  <p:tag name="NUM" val="14"/>
</p:tagLst>
</file>

<file path=ppt/tags/tag36.xml><?xml version="1.0" encoding="utf-8"?>
<p:tagLst xmlns:a="http://schemas.openxmlformats.org/drawingml/2006/main" xmlns:r="http://schemas.openxmlformats.org/officeDocument/2006/relationships" xmlns:p="http://schemas.openxmlformats.org/presentationml/2006/main">
  <p:tag name="NUM" val="15"/>
</p:tagLst>
</file>

<file path=ppt/tags/tag37.xml><?xml version="1.0" encoding="utf-8"?>
<p:tagLst xmlns:a="http://schemas.openxmlformats.org/drawingml/2006/main" xmlns:r="http://schemas.openxmlformats.org/officeDocument/2006/relationships" xmlns:p="http://schemas.openxmlformats.org/presentationml/2006/main">
  <p:tag name="NUM" val="16"/>
</p:tagLst>
</file>

<file path=ppt/tags/tag38.xml><?xml version="1.0" encoding="utf-8"?>
<p:tagLst xmlns:a="http://schemas.openxmlformats.org/drawingml/2006/main" xmlns:r="http://schemas.openxmlformats.org/officeDocument/2006/relationships" xmlns:p="http://schemas.openxmlformats.org/presentationml/2006/main">
  <p:tag name="NUM" val="17"/>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9"/>
</p:tagLst>
</file>

<file path=ppt/tags/tag75.xml><?xml version="1.0" encoding="utf-8"?>
<p:tagLst xmlns:a="http://schemas.openxmlformats.org/drawingml/2006/main" xmlns:r="http://schemas.openxmlformats.org/officeDocument/2006/relationships" xmlns:p="http://schemas.openxmlformats.org/presentationml/2006/main">
  <p:tag name="NUM" val="10"/>
</p:tagLst>
</file>

<file path=ppt/tags/tag76.xml><?xml version="1.0" encoding="utf-8"?>
<p:tagLst xmlns:a="http://schemas.openxmlformats.org/drawingml/2006/main" xmlns:r="http://schemas.openxmlformats.org/officeDocument/2006/relationships" xmlns:p="http://schemas.openxmlformats.org/presentationml/2006/main">
  <p:tag name="NUM" val="1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7"/>
</p:tagLst>
</file>

<file path=ppt/tags/tag83.xml><?xml version="1.0" encoding="utf-8"?>
<p:tagLst xmlns:a="http://schemas.openxmlformats.org/drawingml/2006/main" xmlns:r="http://schemas.openxmlformats.org/officeDocument/2006/relationships" xmlns:p="http://schemas.openxmlformats.org/presentationml/2006/main">
  <p:tag name="NUM" val="8"/>
</p:tagLst>
</file>

<file path=ppt/tags/tag84.xml><?xml version="1.0" encoding="utf-8"?>
<p:tagLst xmlns:a="http://schemas.openxmlformats.org/drawingml/2006/main" xmlns:r="http://schemas.openxmlformats.org/officeDocument/2006/relationships" xmlns:p="http://schemas.openxmlformats.org/presentationml/2006/main">
  <p:tag name="NUM" val="9"/>
</p:tagLst>
</file>

<file path=ppt/tags/tag85.xml><?xml version="1.0" encoding="utf-8"?>
<p:tagLst xmlns:a="http://schemas.openxmlformats.org/drawingml/2006/main" xmlns:r="http://schemas.openxmlformats.org/officeDocument/2006/relationships" xmlns:p="http://schemas.openxmlformats.org/presentationml/2006/main">
  <p:tag name="NUM" val="10"/>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8"/>
</p:tagLst>
</file>

<file path=ppt/tags/tag93.xml><?xml version="1.0" encoding="utf-8"?>
<p:tagLst xmlns:a="http://schemas.openxmlformats.org/drawingml/2006/main" xmlns:r="http://schemas.openxmlformats.org/officeDocument/2006/relationships" xmlns:p="http://schemas.openxmlformats.org/presentationml/2006/main">
  <p:tag name="NUM" val="9"/>
</p:tagLst>
</file>

<file path=ppt/tags/tag94.xml><?xml version="1.0" encoding="utf-8"?>
<p:tagLst xmlns:a="http://schemas.openxmlformats.org/drawingml/2006/main" xmlns:r="http://schemas.openxmlformats.org/officeDocument/2006/relationships" xmlns:p="http://schemas.openxmlformats.org/presentationml/2006/main">
  <p:tag name="NUM" val="10"/>
</p:tagLst>
</file>

<file path=ppt/tags/tag95.xml><?xml version="1.0" encoding="utf-8"?>
<p:tagLst xmlns:a="http://schemas.openxmlformats.org/drawingml/2006/main" xmlns:r="http://schemas.openxmlformats.org/officeDocument/2006/relationships" xmlns:p="http://schemas.openxmlformats.org/presentationml/2006/main">
  <p:tag name="NUM" val="11"/>
</p:tagLst>
</file>

<file path=ppt/tags/tag96.xml><?xml version="1.0" encoding="utf-8"?>
<p:tagLst xmlns:a="http://schemas.openxmlformats.org/drawingml/2006/main" xmlns:r="http://schemas.openxmlformats.org/officeDocument/2006/relationships" xmlns:p="http://schemas.openxmlformats.org/presentationml/2006/main">
  <p:tag name="NUM" val="12"/>
</p:tagLst>
</file>

<file path=ppt/tags/tag97.xml><?xml version="1.0" encoding="utf-8"?>
<p:tagLst xmlns:a="http://schemas.openxmlformats.org/drawingml/2006/main" xmlns:r="http://schemas.openxmlformats.org/officeDocument/2006/relationships" xmlns:p="http://schemas.openxmlformats.org/presentationml/2006/main">
  <p:tag name="NUM" val="13"/>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0.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3.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4.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5.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6.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7.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8.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9.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0</TotalTime>
  <Words>3005</Words>
  <Application>Microsoft Office PowerPoint</Application>
  <PresentationFormat>Widescreen</PresentationFormat>
  <Paragraphs>336</Paragraphs>
  <Slides>14</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Brandon Grotesque Light</vt:lpstr>
      <vt:lpstr>Brandon Grotesque Medium</vt:lpstr>
      <vt:lpstr>Brandon Grotesque Regular</vt:lpstr>
      <vt:lpstr>Calibri</vt:lpstr>
      <vt:lpstr>Calibri Light</vt:lpstr>
      <vt:lpstr>Noto Sans Symbols</vt:lpstr>
      <vt:lpstr>Wingdings</vt:lpstr>
      <vt:lpstr>Office Theme</vt:lpstr>
      <vt:lpstr>1_Office Theme</vt:lpstr>
      <vt:lpstr>Conseils pour Débutants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Advice for Beginners</dc:title>
  <dc:creator>Clément - CEVEX</dc:creator>
  <cp:lastModifiedBy>Clément - CEVEX</cp:lastModifiedBy>
  <cp:revision>59</cp:revision>
  <dcterms:created xsi:type="dcterms:W3CDTF">2020-06-29T14:11:12Z</dcterms:created>
  <dcterms:modified xsi:type="dcterms:W3CDTF">2020-08-14T15:29:12Z</dcterms:modified>
</cp:coreProperties>
</file>