
<file path=[Content_Types].xml><?xml version="1.0" encoding="utf-8"?>
<Types xmlns="http://schemas.openxmlformats.org/package/2006/content-types">
  <Default Extension="jfif" ContentType="image/jpeg"/>
  <Default Extension="jpg" ContentType="image/jpeg"/>
  <Default Extension="png" ContentType="image/png"/>
  <Default Extension="rels" ContentType="application/vnd.openxmlformats-package.relationships+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1.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84" r:id="rId3"/>
  </p:sldMasterIdLst>
  <p:notesMasterIdLst>
    <p:notesMasterId r:id="rId20"/>
  </p:notesMasterIdLst>
  <p:sldIdLst>
    <p:sldId id="256" r:id="rId4"/>
    <p:sldId id="265" r:id="rId5"/>
    <p:sldId id="269" r:id="rId6"/>
    <p:sldId id="286" r:id="rId7"/>
    <p:sldId id="267" r:id="rId8"/>
    <p:sldId id="283" r:id="rId9"/>
    <p:sldId id="268" r:id="rId10"/>
    <p:sldId id="282" r:id="rId11"/>
    <p:sldId id="266" r:id="rId12"/>
    <p:sldId id="287" r:id="rId13"/>
    <p:sldId id="270" r:id="rId14"/>
    <p:sldId id="284" r:id="rId15"/>
    <p:sldId id="262" r:id="rId16"/>
    <p:sldId id="279" r:id="rId17"/>
    <p:sldId id="272" r:id="rId18"/>
    <p:sldId id="281"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3" d="100"/>
          <a:sy n="83" d="100"/>
        </p:scale>
        <p:origin x="56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47029-A4F0-4587-B340-342E0ED38F72}" type="datetimeFigureOut">
              <a:rPr lang="fr-FR" smtClean="0"/>
              <a:t>14/08/2020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4522C5-0A96-4488-A6EA-2643AFDE59EA}" type="slidenum">
              <a:rPr lang="fr-FR" smtClean="0"/>
              <a:t>‹#›</a:t>
            </a:fld>
            <a:endParaRPr lang="fr-FR"/>
          </a:p>
        </p:txBody>
      </p:sp>
    </p:spTree>
    <p:extLst>
      <p:ext uri="{BB962C8B-B14F-4D97-AF65-F5344CB8AC3E}">
        <p14:creationId xmlns:p14="http://schemas.microsoft.com/office/powerpoint/2010/main" val="3371907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63cf00940a_2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g63cf00940a_2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2453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9113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E2947-6B6B-4FFA-A367-1AB095FA75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a:extLst>
              <a:ext uri="{FF2B5EF4-FFF2-40B4-BE49-F238E27FC236}">
                <a16:creationId xmlns:a16="http://schemas.microsoft.com/office/drawing/2014/main" id="{03B3DA09-3E77-463A-BA2C-898F72F5B9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447F7A6A-A8D7-4693-A969-B5CB47FA6504}"/>
              </a:ext>
            </a:extLst>
          </p:cNvPr>
          <p:cNvSpPr>
            <a:spLocks noGrp="1"/>
          </p:cNvSpPr>
          <p:nvPr>
            <p:ph type="dt" sz="half" idx="10"/>
          </p:nvPr>
        </p:nvSpPr>
        <p:spPr/>
        <p:txBody>
          <a:bodyPr/>
          <a:lstStyle/>
          <a:p>
            <a:fld id="{A383EC13-4077-4AB1-9BC5-180F9012F84D}" type="datetime1">
              <a:rPr lang="fr-FR" smtClean="0"/>
              <a:t>14/08/2020</a:t>
            </a:fld>
            <a:endParaRPr lang="fr-FR"/>
          </a:p>
        </p:txBody>
      </p:sp>
      <p:sp>
        <p:nvSpPr>
          <p:cNvPr id="5" name="Footer Placeholder 4">
            <a:extLst>
              <a:ext uri="{FF2B5EF4-FFF2-40B4-BE49-F238E27FC236}">
                <a16:creationId xmlns:a16="http://schemas.microsoft.com/office/drawing/2014/main" id="{3E73412E-F1BB-4AC7-8BED-C5922103BD6C}"/>
              </a:ext>
            </a:extLst>
          </p:cNvPr>
          <p:cNvSpPr>
            <a:spLocks noGrp="1"/>
          </p:cNvSpPr>
          <p:nvPr>
            <p:ph type="ftr" sz="quarter" idx="11"/>
          </p:nvPr>
        </p:nvSpPr>
        <p:spPr/>
        <p:txBody>
          <a:bodyPr/>
          <a:lstStyle/>
          <a:p>
            <a:r>
              <a:rPr lang="en-US"/>
              <a:t>Bitcoin Rabbit Hole is an educative content provider. Do not consider it as financial advice , do you own research. </a:t>
            </a:r>
            <a:endParaRPr lang="fr-FR"/>
          </a:p>
        </p:txBody>
      </p:sp>
      <p:sp>
        <p:nvSpPr>
          <p:cNvPr id="6" name="Slide Number Placeholder 5">
            <a:extLst>
              <a:ext uri="{FF2B5EF4-FFF2-40B4-BE49-F238E27FC236}">
                <a16:creationId xmlns:a16="http://schemas.microsoft.com/office/drawing/2014/main" id="{5777176B-9736-4B0C-900B-D071694E8E06}"/>
              </a:ext>
            </a:extLst>
          </p:cNvPr>
          <p:cNvSpPr>
            <a:spLocks noGrp="1"/>
          </p:cNvSpPr>
          <p:nvPr>
            <p:ph type="sldNum" sz="quarter" idx="12"/>
          </p:nvPr>
        </p:nvSpPr>
        <p:spPr/>
        <p:txBody>
          <a:bodyPr/>
          <a:lstStyle/>
          <a:p>
            <a:fld id="{6187F528-28A7-479E-BE96-8D25270AF67C}" type="slidenum">
              <a:rPr lang="fr-FR" smtClean="0"/>
              <a:t>‹#›</a:t>
            </a:fld>
            <a:endParaRPr lang="fr-FR"/>
          </a:p>
        </p:txBody>
      </p:sp>
    </p:spTree>
    <p:extLst>
      <p:ext uri="{BB962C8B-B14F-4D97-AF65-F5344CB8AC3E}">
        <p14:creationId xmlns:p14="http://schemas.microsoft.com/office/powerpoint/2010/main" val="965592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9EC5-604F-41AC-85C2-1CEB5DB53BCE}"/>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8AC2088F-AD94-4045-B1ED-3FF665280D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53F2389B-5408-4849-A0DD-0D22387C10A2}"/>
              </a:ext>
            </a:extLst>
          </p:cNvPr>
          <p:cNvSpPr>
            <a:spLocks noGrp="1"/>
          </p:cNvSpPr>
          <p:nvPr>
            <p:ph type="dt" sz="half" idx="10"/>
          </p:nvPr>
        </p:nvSpPr>
        <p:spPr/>
        <p:txBody>
          <a:bodyPr/>
          <a:lstStyle/>
          <a:p>
            <a:fld id="{BAEA3D89-EF1C-4EEA-BC2D-06035C322330}" type="datetime1">
              <a:rPr lang="fr-FR" smtClean="0"/>
              <a:t>14/08/2020</a:t>
            </a:fld>
            <a:endParaRPr lang="fr-FR"/>
          </a:p>
        </p:txBody>
      </p:sp>
      <p:sp>
        <p:nvSpPr>
          <p:cNvPr id="5" name="Footer Placeholder 4">
            <a:extLst>
              <a:ext uri="{FF2B5EF4-FFF2-40B4-BE49-F238E27FC236}">
                <a16:creationId xmlns:a16="http://schemas.microsoft.com/office/drawing/2014/main" id="{C73719C5-2426-4497-BB8D-36AA49549D0F}"/>
              </a:ext>
            </a:extLst>
          </p:cNvPr>
          <p:cNvSpPr>
            <a:spLocks noGrp="1"/>
          </p:cNvSpPr>
          <p:nvPr>
            <p:ph type="ftr" sz="quarter" idx="11"/>
          </p:nvPr>
        </p:nvSpPr>
        <p:spPr/>
        <p:txBody>
          <a:bodyPr/>
          <a:lstStyle/>
          <a:p>
            <a:r>
              <a:rPr lang="en-US"/>
              <a:t>Bitcoin Rabbit Hole is an educative content provider. Do not consider it as financial advice , do you own research. </a:t>
            </a:r>
            <a:endParaRPr lang="fr-FR"/>
          </a:p>
        </p:txBody>
      </p:sp>
      <p:sp>
        <p:nvSpPr>
          <p:cNvPr id="6" name="Slide Number Placeholder 5">
            <a:extLst>
              <a:ext uri="{FF2B5EF4-FFF2-40B4-BE49-F238E27FC236}">
                <a16:creationId xmlns:a16="http://schemas.microsoft.com/office/drawing/2014/main" id="{F243D7C8-C6D5-47A9-B9FD-F2A10102DE90}"/>
              </a:ext>
            </a:extLst>
          </p:cNvPr>
          <p:cNvSpPr>
            <a:spLocks noGrp="1"/>
          </p:cNvSpPr>
          <p:nvPr>
            <p:ph type="sldNum" sz="quarter" idx="12"/>
          </p:nvPr>
        </p:nvSpPr>
        <p:spPr/>
        <p:txBody>
          <a:bodyPr/>
          <a:lstStyle/>
          <a:p>
            <a:fld id="{6187F528-28A7-479E-BE96-8D25270AF67C}" type="slidenum">
              <a:rPr lang="fr-FR" smtClean="0"/>
              <a:t>‹#›</a:t>
            </a:fld>
            <a:endParaRPr lang="fr-FR"/>
          </a:p>
        </p:txBody>
      </p:sp>
    </p:spTree>
    <p:extLst>
      <p:ext uri="{BB962C8B-B14F-4D97-AF65-F5344CB8AC3E}">
        <p14:creationId xmlns:p14="http://schemas.microsoft.com/office/powerpoint/2010/main" val="964362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A83A15-F769-4072-AC16-C261FE3A17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E8A16AE3-DE46-4CD6-ABD5-550DE9C48A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CD6337F5-F2ED-4B96-8308-03E38C8FB920}"/>
              </a:ext>
            </a:extLst>
          </p:cNvPr>
          <p:cNvSpPr>
            <a:spLocks noGrp="1"/>
          </p:cNvSpPr>
          <p:nvPr>
            <p:ph type="dt" sz="half" idx="10"/>
          </p:nvPr>
        </p:nvSpPr>
        <p:spPr/>
        <p:txBody>
          <a:bodyPr/>
          <a:lstStyle/>
          <a:p>
            <a:fld id="{2747DEE1-A7D2-4F46-88AA-62B0E6C6B4E9}" type="datetime1">
              <a:rPr lang="fr-FR" smtClean="0"/>
              <a:t>14/08/2020</a:t>
            </a:fld>
            <a:endParaRPr lang="fr-FR"/>
          </a:p>
        </p:txBody>
      </p:sp>
      <p:sp>
        <p:nvSpPr>
          <p:cNvPr id="5" name="Footer Placeholder 4">
            <a:extLst>
              <a:ext uri="{FF2B5EF4-FFF2-40B4-BE49-F238E27FC236}">
                <a16:creationId xmlns:a16="http://schemas.microsoft.com/office/drawing/2014/main" id="{2292D704-CA96-42C9-9C05-AFE05A4509CC}"/>
              </a:ext>
            </a:extLst>
          </p:cNvPr>
          <p:cNvSpPr>
            <a:spLocks noGrp="1"/>
          </p:cNvSpPr>
          <p:nvPr>
            <p:ph type="ftr" sz="quarter" idx="11"/>
          </p:nvPr>
        </p:nvSpPr>
        <p:spPr/>
        <p:txBody>
          <a:bodyPr/>
          <a:lstStyle/>
          <a:p>
            <a:r>
              <a:rPr lang="en-US"/>
              <a:t>Bitcoin Rabbit Hole is an educative content provider. Do not consider it as financial advice , do you own research. </a:t>
            </a:r>
            <a:endParaRPr lang="fr-FR"/>
          </a:p>
        </p:txBody>
      </p:sp>
      <p:sp>
        <p:nvSpPr>
          <p:cNvPr id="6" name="Slide Number Placeholder 5">
            <a:extLst>
              <a:ext uri="{FF2B5EF4-FFF2-40B4-BE49-F238E27FC236}">
                <a16:creationId xmlns:a16="http://schemas.microsoft.com/office/drawing/2014/main" id="{B512C992-C9A9-4CB8-84E2-8E0780FE1F20}"/>
              </a:ext>
            </a:extLst>
          </p:cNvPr>
          <p:cNvSpPr>
            <a:spLocks noGrp="1"/>
          </p:cNvSpPr>
          <p:nvPr>
            <p:ph type="sldNum" sz="quarter" idx="12"/>
          </p:nvPr>
        </p:nvSpPr>
        <p:spPr/>
        <p:txBody>
          <a:bodyPr/>
          <a:lstStyle/>
          <a:p>
            <a:fld id="{6187F528-28A7-479E-BE96-8D25270AF67C}" type="slidenum">
              <a:rPr lang="fr-FR" smtClean="0"/>
              <a:t>‹#›</a:t>
            </a:fld>
            <a:endParaRPr lang="fr-FR"/>
          </a:p>
        </p:txBody>
      </p:sp>
    </p:spTree>
    <p:extLst>
      <p:ext uri="{BB962C8B-B14F-4D97-AF65-F5344CB8AC3E}">
        <p14:creationId xmlns:p14="http://schemas.microsoft.com/office/powerpoint/2010/main" val="648821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524000" y="3602038"/>
            <a:ext cx="9144000" cy="1655761"/>
          </a:xfrm>
          <a:prstGeom prst="rect">
            <a:avLst/>
          </a:prstGeom>
          <a:noFill/>
          <a:ln>
            <a:noFill/>
          </a:ln>
        </p:spPr>
        <p:txBody>
          <a:bodyPr spcFirstLastPara="1" wrap="square" lIns="68575" tIns="34275" rIns="68575" bIns="34275" anchor="t" anchorCtr="0">
            <a:no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sp>
        <p:nvSpPr>
          <p:cNvPr id="59" name="Google Shape;59;p1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5E09FBA0-754D-46DA-9AAE-CC1F9A471906}" type="datetime1">
              <a:rPr lang="en-US" smtClean="0"/>
              <a:t>8/14/2020</a:t>
            </a:fld>
            <a:endParaRPr/>
          </a:p>
        </p:txBody>
      </p:sp>
      <p:sp>
        <p:nvSpPr>
          <p:cNvPr id="60" name="Google Shape;60;p1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0.3 ENG V1.1</a:t>
            </a:r>
            <a:endParaRPr/>
          </a:p>
        </p:txBody>
      </p:sp>
      <p:sp>
        <p:nvSpPr>
          <p:cNvPr id="61" name="Google Shape;61;p1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1742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9CBF17CE-321A-4A5F-978E-45D9225A1CA8}" type="datetime1">
              <a:rPr lang="en-US" smtClean="0"/>
              <a:t>8/14/2020</a:t>
            </a:fld>
            <a:endParaRPr/>
          </a:p>
        </p:txBody>
      </p:sp>
      <p:sp>
        <p:nvSpPr>
          <p:cNvPr id="66" name="Google Shape;66;p15"/>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0.3 ENG V1.1</a:t>
            </a:r>
            <a:endParaRPr/>
          </a:p>
        </p:txBody>
      </p:sp>
      <p:sp>
        <p:nvSpPr>
          <p:cNvPr id="67" name="Google Shape;67;p15"/>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92997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6"/>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E79DDD59-2FAE-498A-9A19-030E2074F4F2}" type="datetime1">
              <a:rPr lang="en-US" smtClean="0"/>
              <a:t>8/14/2020</a:t>
            </a:fld>
            <a:endParaRPr/>
          </a:p>
        </p:txBody>
      </p:sp>
      <p:sp>
        <p:nvSpPr>
          <p:cNvPr id="70" name="Google Shape;70;p1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0.3 ENG V1.1</a:t>
            </a:r>
            <a:endParaRPr/>
          </a:p>
        </p:txBody>
      </p:sp>
      <p:sp>
        <p:nvSpPr>
          <p:cNvPr id="71" name="Google Shape;71;p16"/>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90646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831851" y="1709740"/>
            <a:ext cx="10515600" cy="2852737"/>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Calibri"/>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17"/>
          <p:cNvSpPr txBox="1">
            <a:spLocks noGrp="1"/>
          </p:cNvSpPr>
          <p:nvPr>
            <p:ph type="body" idx="1"/>
          </p:nvPr>
        </p:nvSpPr>
        <p:spPr>
          <a:xfrm>
            <a:off x="831851" y="4589463"/>
            <a:ext cx="10515600" cy="1500187"/>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rgbClr val="888888"/>
              </a:buClr>
              <a:buSzPts val="1800"/>
              <a:buNone/>
              <a:defRPr sz="2400">
                <a:solidFill>
                  <a:srgbClr val="888888"/>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sp>
        <p:nvSpPr>
          <p:cNvPr id="75" name="Google Shape;75;p17"/>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C5EDB99D-C9B5-4933-99D1-A5AA5D6E44F2}" type="datetime1">
              <a:rPr lang="en-US" smtClean="0"/>
              <a:t>8/14/2020</a:t>
            </a:fld>
            <a:endParaRPr/>
          </a:p>
        </p:txBody>
      </p:sp>
      <p:sp>
        <p:nvSpPr>
          <p:cNvPr id="76" name="Google Shape;76;p17"/>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0.3 ENG V1.1</a:t>
            </a:r>
            <a:endParaRPr/>
          </a:p>
        </p:txBody>
      </p:sp>
      <p:sp>
        <p:nvSpPr>
          <p:cNvPr id="77" name="Google Shape;77;p17"/>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8836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0" name="Google Shape;80;p18"/>
          <p:cNvSpPr txBox="1">
            <a:spLocks noGrp="1"/>
          </p:cNvSpPr>
          <p:nvPr>
            <p:ph type="body" idx="1"/>
          </p:nvPr>
        </p:nvSpPr>
        <p:spPr>
          <a:xfrm>
            <a:off x="838200" y="1825625"/>
            <a:ext cx="5181600" cy="4351339"/>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1" name="Google Shape;81;p18"/>
          <p:cNvSpPr txBox="1">
            <a:spLocks noGrp="1"/>
          </p:cNvSpPr>
          <p:nvPr>
            <p:ph type="body" idx="2"/>
          </p:nvPr>
        </p:nvSpPr>
        <p:spPr>
          <a:xfrm>
            <a:off x="6172200" y="1825625"/>
            <a:ext cx="5181600" cy="4351339"/>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2" name="Google Shape;82;p1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DF410402-3464-4E13-8177-E5938DDC90C1}" type="datetime1">
              <a:rPr lang="en-US" smtClean="0"/>
              <a:t>8/14/2020</a:t>
            </a:fld>
            <a:endParaRPr/>
          </a:p>
        </p:txBody>
      </p:sp>
      <p:sp>
        <p:nvSpPr>
          <p:cNvPr id="83" name="Google Shape;83;p1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0.3 ENG V1.1</a:t>
            </a:r>
            <a:endParaRPr/>
          </a:p>
        </p:txBody>
      </p:sp>
      <p:sp>
        <p:nvSpPr>
          <p:cNvPr id="84" name="Google Shape;84;p1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6403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839788"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7" name="Google Shape;87;p19"/>
          <p:cNvSpPr txBox="1">
            <a:spLocks noGrp="1"/>
          </p:cNvSpPr>
          <p:nvPr>
            <p:ph type="body" idx="1"/>
          </p:nvPr>
        </p:nvSpPr>
        <p:spPr>
          <a:xfrm>
            <a:off x="839788" y="1681163"/>
            <a:ext cx="5157787" cy="823912"/>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88" name="Google Shape;88;p19"/>
          <p:cNvSpPr txBox="1">
            <a:spLocks noGrp="1"/>
          </p:cNvSpPr>
          <p:nvPr>
            <p:ph type="body" idx="2"/>
          </p:nvPr>
        </p:nvSpPr>
        <p:spPr>
          <a:xfrm>
            <a:off x="839788" y="2505075"/>
            <a:ext cx="5157787" cy="3684588"/>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9" name="Google Shape;89;p19"/>
          <p:cNvSpPr txBox="1">
            <a:spLocks noGrp="1"/>
          </p:cNvSpPr>
          <p:nvPr>
            <p:ph type="body" idx="3"/>
          </p:nvPr>
        </p:nvSpPr>
        <p:spPr>
          <a:xfrm>
            <a:off x="6172201" y="1681163"/>
            <a:ext cx="5183188" cy="823912"/>
          </a:xfrm>
          <a:prstGeom prst="rect">
            <a:avLst/>
          </a:prstGeom>
          <a:noFill/>
          <a:ln>
            <a:noFill/>
          </a:ln>
        </p:spPr>
        <p:txBody>
          <a:bodyPr spcFirstLastPara="1" wrap="square" lIns="68575" tIns="34275" rIns="68575" bIns="34275" anchor="b" anchorCtr="0">
            <a:no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90" name="Google Shape;90;p19"/>
          <p:cNvSpPr txBox="1">
            <a:spLocks noGrp="1"/>
          </p:cNvSpPr>
          <p:nvPr>
            <p:ph type="body" idx="4"/>
          </p:nvPr>
        </p:nvSpPr>
        <p:spPr>
          <a:xfrm>
            <a:off x="6172201" y="2505075"/>
            <a:ext cx="5183188" cy="3684588"/>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1" name="Google Shape;91;p19"/>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9DF1504E-E460-4080-8DF9-D502429B6606}" type="datetime1">
              <a:rPr lang="en-US" smtClean="0"/>
              <a:t>8/14/2020</a:t>
            </a:fld>
            <a:endParaRPr/>
          </a:p>
        </p:txBody>
      </p:sp>
      <p:sp>
        <p:nvSpPr>
          <p:cNvPr id="92" name="Google Shape;92;p19"/>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0.3 ENG V1.1</a:t>
            </a:r>
            <a:endParaRPr/>
          </a:p>
        </p:txBody>
      </p:sp>
      <p:sp>
        <p:nvSpPr>
          <p:cNvPr id="93" name="Google Shape;93;p19"/>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12462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6" name="Google Shape;96;p20"/>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916E94F1-F8C3-4FD0-BBA6-C43C95E87D00}" type="datetime1">
              <a:rPr lang="en-US" smtClean="0"/>
              <a:t>8/14/2020</a:t>
            </a:fld>
            <a:endParaRPr/>
          </a:p>
        </p:txBody>
      </p:sp>
      <p:sp>
        <p:nvSpPr>
          <p:cNvPr id="97" name="Google Shape;97;p20"/>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0.3 ENG V1.1</a:t>
            </a:r>
            <a:endParaRPr/>
          </a:p>
        </p:txBody>
      </p:sp>
      <p:sp>
        <p:nvSpPr>
          <p:cNvPr id="98" name="Google Shape;98;p20"/>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90903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102" name="Google Shape;102;p21"/>
          <p:cNvSpPr txBox="1">
            <a:spLocks noGrp="1"/>
          </p:cNvSpPr>
          <p:nvPr>
            <p:ph type="body" idx="2"/>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03" name="Google Shape;103;p21"/>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A74F8D73-4DF2-492B-B099-B3DE4F6AA38A}" type="datetime1">
              <a:rPr lang="en-US" smtClean="0"/>
              <a:t>8/14/2020</a:t>
            </a:fld>
            <a:endParaRPr/>
          </a:p>
        </p:txBody>
      </p:sp>
      <p:sp>
        <p:nvSpPr>
          <p:cNvPr id="104" name="Google Shape;104;p21"/>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0.3 ENG V1.1</a:t>
            </a:r>
            <a:endParaRPr/>
          </a:p>
        </p:txBody>
      </p:sp>
      <p:sp>
        <p:nvSpPr>
          <p:cNvPr id="105" name="Google Shape;105;p21"/>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9338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9CA7F-C663-47D9-8095-FBB4B1873511}"/>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45272B23-BD18-402E-8D3F-5BCF5BA197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F19434AD-535B-4090-969F-9664D9176915}"/>
              </a:ext>
            </a:extLst>
          </p:cNvPr>
          <p:cNvSpPr>
            <a:spLocks noGrp="1"/>
          </p:cNvSpPr>
          <p:nvPr>
            <p:ph type="dt" sz="half" idx="10"/>
          </p:nvPr>
        </p:nvSpPr>
        <p:spPr/>
        <p:txBody>
          <a:bodyPr/>
          <a:lstStyle/>
          <a:p>
            <a:fld id="{334FDE75-F0DD-46C7-BD9C-B1D1E5F09F99}" type="datetime1">
              <a:rPr lang="fr-FR" smtClean="0"/>
              <a:t>14/08/2020</a:t>
            </a:fld>
            <a:endParaRPr lang="fr-FR"/>
          </a:p>
        </p:txBody>
      </p:sp>
      <p:sp>
        <p:nvSpPr>
          <p:cNvPr id="5" name="Footer Placeholder 4">
            <a:extLst>
              <a:ext uri="{FF2B5EF4-FFF2-40B4-BE49-F238E27FC236}">
                <a16:creationId xmlns:a16="http://schemas.microsoft.com/office/drawing/2014/main" id="{C9698410-5035-4EDB-9E5B-29AD13E2B369}"/>
              </a:ext>
            </a:extLst>
          </p:cNvPr>
          <p:cNvSpPr>
            <a:spLocks noGrp="1"/>
          </p:cNvSpPr>
          <p:nvPr>
            <p:ph type="ftr" sz="quarter" idx="11"/>
          </p:nvPr>
        </p:nvSpPr>
        <p:spPr/>
        <p:txBody>
          <a:bodyPr/>
          <a:lstStyle/>
          <a:p>
            <a:r>
              <a:rPr lang="en-US"/>
              <a:t>Bitcoin Rabbit Hole is an educative content provider. Do not consider it as financial advice , do you own research. </a:t>
            </a:r>
            <a:endParaRPr lang="fr-FR"/>
          </a:p>
        </p:txBody>
      </p:sp>
      <p:sp>
        <p:nvSpPr>
          <p:cNvPr id="6" name="Slide Number Placeholder 5">
            <a:extLst>
              <a:ext uri="{FF2B5EF4-FFF2-40B4-BE49-F238E27FC236}">
                <a16:creationId xmlns:a16="http://schemas.microsoft.com/office/drawing/2014/main" id="{99884D76-6896-41CF-B267-8FC2919F5375}"/>
              </a:ext>
            </a:extLst>
          </p:cNvPr>
          <p:cNvSpPr>
            <a:spLocks noGrp="1"/>
          </p:cNvSpPr>
          <p:nvPr>
            <p:ph type="sldNum" sz="quarter" idx="12"/>
          </p:nvPr>
        </p:nvSpPr>
        <p:spPr/>
        <p:txBody>
          <a:bodyPr/>
          <a:lstStyle/>
          <a:p>
            <a:fld id="{6187F528-28A7-479E-BE96-8D25270AF67C}" type="slidenum">
              <a:rPr lang="fr-FR" smtClean="0"/>
              <a:t>‹#›</a:t>
            </a:fld>
            <a:endParaRPr lang="fr-FR"/>
          </a:p>
        </p:txBody>
      </p:sp>
    </p:spTree>
    <p:extLst>
      <p:ext uri="{BB962C8B-B14F-4D97-AF65-F5344CB8AC3E}">
        <p14:creationId xmlns:p14="http://schemas.microsoft.com/office/powerpoint/2010/main" val="2758135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839788" y="457200"/>
            <a:ext cx="3932237" cy="16002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Calibri"/>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5183188" y="987426"/>
            <a:ext cx="6172200" cy="4873625"/>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10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21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8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5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839788" y="2057401"/>
            <a:ext cx="3932237" cy="3811588"/>
          </a:xfrm>
          <a:prstGeom prst="rect">
            <a:avLst/>
          </a:prstGeom>
          <a:noFill/>
          <a:ln>
            <a:noFill/>
          </a:ln>
        </p:spPr>
        <p:txBody>
          <a:bodyPr spcFirstLastPara="1" wrap="square" lIns="68575" tIns="34275" rIns="68575" bIns="34275" anchor="t" anchorCtr="0">
            <a:no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110" name="Google Shape;110;p22"/>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19073AD8-4278-45DF-ACF0-6A4E83BE942E}" type="datetime1">
              <a:rPr lang="en-US" smtClean="0"/>
              <a:t>8/14/2020</a:t>
            </a:fld>
            <a:endParaRPr/>
          </a:p>
        </p:txBody>
      </p:sp>
      <p:sp>
        <p:nvSpPr>
          <p:cNvPr id="111" name="Google Shape;111;p22"/>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0.3 ENG V1.1</a:t>
            </a:r>
            <a:endParaRPr/>
          </a:p>
        </p:txBody>
      </p:sp>
      <p:sp>
        <p:nvSpPr>
          <p:cNvPr id="112" name="Google Shape;112;p22"/>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4675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3920331" y="-1256505"/>
            <a:ext cx="4351339" cy="105156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67D6990B-000C-4AF4-A0B7-1A7ED04DC972}" type="datetime1">
              <a:rPr lang="en-US" smtClean="0"/>
              <a:t>8/14/2020</a:t>
            </a:fld>
            <a:endParaRPr/>
          </a:p>
        </p:txBody>
      </p:sp>
      <p:sp>
        <p:nvSpPr>
          <p:cNvPr id="117" name="Google Shape;117;p2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0.3 ENG V1.1</a:t>
            </a:r>
            <a:endParaRPr/>
          </a:p>
        </p:txBody>
      </p:sp>
      <p:sp>
        <p:nvSpPr>
          <p:cNvPr id="118" name="Google Shape;118;p2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446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7133431" y="1956595"/>
            <a:ext cx="5811839" cy="26289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799431" y="-596105"/>
            <a:ext cx="5811839" cy="7734300"/>
          </a:xfrm>
          <a:prstGeom prst="rect">
            <a:avLst/>
          </a:prstGeom>
          <a:noFill/>
          <a:ln>
            <a:noFill/>
          </a:ln>
        </p:spPr>
        <p:txBody>
          <a:bodyPr spcFirstLastPara="1" wrap="square" lIns="68575" tIns="34275" rIns="68575" bIns="34275" anchor="t" anchorCtr="0">
            <a:no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fld id="{2C9B3F2A-DA4F-437D-957F-2FB307054C8C}" type="datetime1">
              <a:rPr lang="en-US" smtClean="0"/>
              <a:t>8/14/2020</a:t>
            </a:fld>
            <a:endParaRPr/>
          </a:p>
        </p:txBody>
      </p:sp>
      <p:sp>
        <p:nvSpPr>
          <p:cNvPr id="123" name="Google Shape;123;p24"/>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r>
              <a:rPr lang="en-US"/>
              <a:t>We do not provide any financial advice. All content is for education purpose only. Do you own research. Don't trust verify. BRH LvL 0.3 ENG V1.1</a:t>
            </a:r>
            <a:endParaRPr/>
          </a:p>
        </p:txBody>
      </p:sp>
      <p:sp>
        <p:nvSpPr>
          <p:cNvPr id="124" name="Google Shape;124;p24"/>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2770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F28A765-5048-47AA-B324-B66E48446645}" type="datetime1">
              <a:rPr lang="en-US" smtClean="0"/>
              <a:t>8/14/2020</a:t>
            </a:fld>
            <a:endParaRPr lang="fr-FR"/>
          </a:p>
        </p:txBody>
      </p:sp>
      <p:sp>
        <p:nvSpPr>
          <p:cNvPr id="5" name="Footer Placeholder 4"/>
          <p:cNvSpPr>
            <a:spLocks noGrp="1"/>
          </p:cNvSpPr>
          <p:nvPr>
            <p:ph type="ftr" sz="quarter" idx="11"/>
          </p:nvPr>
        </p:nvSpPr>
        <p:spPr/>
        <p:txBody>
          <a:bodyPr/>
          <a:lstStyle/>
          <a:p>
            <a:r>
              <a:rPr lang="en-US"/>
              <a:t>We do not provide any financial advice. All content is for education purpose only. Do you own research. Don't trust verify. BRH LvL 0.3 ENG V1.1</a:t>
            </a:r>
            <a:endParaRPr lang="fr-FR"/>
          </a:p>
        </p:txBody>
      </p:sp>
      <p:sp>
        <p:nvSpPr>
          <p:cNvPr id="6" name="Slide Number Placeholder 5"/>
          <p:cNvSpPr>
            <a:spLocks noGrp="1"/>
          </p:cNvSpPr>
          <p:nvPr>
            <p:ph type="sldNum" sz="quarter" idx="12"/>
          </p:nvPr>
        </p:nvSpPr>
        <p:spPr/>
        <p:txBody>
          <a:bodyPr/>
          <a:lstStyle/>
          <a:p>
            <a:fld id="{B8F1F9BF-7998-4B22-B8B3-E6FF05E867EF}" type="slidenum">
              <a:rPr lang="fr-FR" smtClean="0"/>
              <a:t>‹#›</a:t>
            </a:fld>
            <a:endParaRPr lang="fr-FR"/>
          </a:p>
        </p:txBody>
      </p:sp>
    </p:spTree>
    <p:extLst>
      <p:ext uri="{BB962C8B-B14F-4D97-AF65-F5344CB8AC3E}">
        <p14:creationId xmlns:p14="http://schemas.microsoft.com/office/powerpoint/2010/main" val="738169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03A0E3-7936-4D6F-A496-58D11AF87F63}" type="datetime1">
              <a:rPr lang="en-US" smtClean="0"/>
              <a:t>8/14/2020</a:t>
            </a:fld>
            <a:endParaRPr lang="fr-FR"/>
          </a:p>
        </p:txBody>
      </p:sp>
      <p:sp>
        <p:nvSpPr>
          <p:cNvPr id="5" name="Footer Placeholder 4"/>
          <p:cNvSpPr>
            <a:spLocks noGrp="1"/>
          </p:cNvSpPr>
          <p:nvPr>
            <p:ph type="ftr" sz="quarter" idx="11"/>
          </p:nvPr>
        </p:nvSpPr>
        <p:spPr/>
        <p:txBody>
          <a:bodyPr/>
          <a:lstStyle/>
          <a:p>
            <a:r>
              <a:rPr lang="en-US"/>
              <a:t>We do not provide any financial advice. All content is for education purpose only. Do you own research. Don't trust verify. BRH LvL 0.3 ENG V1.1</a:t>
            </a:r>
            <a:endParaRPr lang="fr-FR"/>
          </a:p>
        </p:txBody>
      </p:sp>
      <p:sp>
        <p:nvSpPr>
          <p:cNvPr id="6" name="Slide Number Placeholder 5"/>
          <p:cNvSpPr>
            <a:spLocks noGrp="1"/>
          </p:cNvSpPr>
          <p:nvPr>
            <p:ph type="sldNum" sz="quarter" idx="12"/>
          </p:nvPr>
        </p:nvSpPr>
        <p:spPr/>
        <p:txBody>
          <a:bodyPr/>
          <a:lstStyle/>
          <a:p>
            <a:fld id="{B8F1F9BF-7998-4B22-B8B3-E6FF05E867EF}" type="slidenum">
              <a:rPr lang="fr-FR" smtClean="0"/>
              <a:t>‹#›</a:t>
            </a:fld>
            <a:endParaRPr lang="fr-FR"/>
          </a:p>
        </p:txBody>
      </p:sp>
    </p:spTree>
    <p:extLst>
      <p:ext uri="{BB962C8B-B14F-4D97-AF65-F5344CB8AC3E}">
        <p14:creationId xmlns:p14="http://schemas.microsoft.com/office/powerpoint/2010/main" val="4210003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F24ADC-FE41-42C7-84A1-525D961E8963}" type="datetime1">
              <a:rPr lang="en-US" smtClean="0"/>
              <a:t>8/14/2020</a:t>
            </a:fld>
            <a:endParaRPr lang="fr-FR"/>
          </a:p>
        </p:txBody>
      </p:sp>
      <p:sp>
        <p:nvSpPr>
          <p:cNvPr id="5" name="Footer Placeholder 4"/>
          <p:cNvSpPr>
            <a:spLocks noGrp="1"/>
          </p:cNvSpPr>
          <p:nvPr>
            <p:ph type="ftr" sz="quarter" idx="11"/>
          </p:nvPr>
        </p:nvSpPr>
        <p:spPr/>
        <p:txBody>
          <a:bodyPr/>
          <a:lstStyle/>
          <a:p>
            <a:r>
              <a:rPr lang="en-US"/>
              <a:t>We do not provide any financial advice. All content is for education purpose only. Do you own research. Don't trust verify. BRH LvL 0.3 ENG V1.1</a:t>
            </a:r>
            <a:endParaRPr lang="fr-FR"/>
          </a:p>
        </p:txBody>
      </p:sp>
      <p:sp>
        <p:nvSpPr>
          <p:cNvPr id="6" name="Slide Number Placeholder 5"/>
          <p:cNvSpPr>
            <a:spLocks noGrp="1"/>
          </p:cNvSpPr>
          <p:nvPr>
            <p:ph type="sldNum" sz="quarter" idx="12"/>
          </p:nvPr>
        </p:nvSpPr>
        <p:spPr/>
        <p:txBody>
          <a:bodyPr/>
          <a:lstStyle/>
          <a:p>
            <a:fld id="{B8F1F9BF-7998-4B22-B8B3-E6FF05E867EF}" type="slidenum">
              <a:rPr lang="fr-FR" smtClean="0"/>
              <a:t>‹#›</a:t>
            </a:fld>
            <a:endParaRPr lang="fr-FR"/>
          </a:p>
        </p:txBody>
      </p:sp>
    </p:spTree>
    <p:extLst>
      <p:ext uri="{BB962C8B-B14F-4D97-AF65-F5344CB8AC3E}">
        <p14:creationId xmlns:p14="http://schemas.microsoft.com/office/powerpoint/2010/main" val="1375640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11A6FD-1D79-4272-8AF2-B9653820AC5A}" type="datetime1">
              <a:rPr lang="en-US" smtClean="0"/>
              <a:t>8/14/2020</a:t>
            </a:fld>
            <a:endParaRPr lang="fr-FR"/>
          </a:p>
        </p:txBody>
      </p:sp>
      <p:sp>
        <p:nvSpPr>
          <p:cNvPr id="6" name="Footer Placeholder 5"/>
          <p:cNvSpPr>
            <a:spLocks noGrp="1"/>
          </p:cNvSpPr>
          <p:nvPr>
            <p:ph type="ftr" sz="quarter" idx="11"/>
          </p:nvPr>
        </p:nvSpPr>
        <p:spPr/>
        <p:txBody>
          <a:bodyPr/>
          <a:lstStyle/>
          <a:p>
            <a:r>
              <a:rPr lang="en-US"/>
              <a:t>We do not provide any financial advice. All content is for education purpose only. Do you own research. Don't trust verify. BRH LvL 0.3 ENG V1.1</a:t>
            </a:r>
            <a:endParaRPr lang="fr-FR"/>
          </a:p>
        </p:txBody>
      </p:sp>
      <p:sp>
        <p:nvSpPr>
          <p:cNvPr id="7" name="Slide Number Placeholder 6"/>
          <p:cNvSpPr>
            <a:spLocks noGrp="1"/>
          </p:cNvSpPr>
          <p:nvPr>
            <p:ph type="sldNum" sz="quarter" idx="12"/>
          </p:nvPr>
        </p:nvSpPr>
        <p:spPr/>
        <p:txBody>
          <a:bodyPr/>
          <a:lstStyle/>
          <a:p>
            <a:fld id="{B8F1F9BF-7998-4B22-B8B3-E6FF05E867EF}" type="slidenum">
              <a:rPr lang="fr-FR" smtClean="0"/>
              <a:t>‹#›</a:t>
            </a:fld>
            <a:endParaRPr lang="fr-FR"/>
          </a:p>
        </p:txBody>
      </p:sp>
    </p:spTree>
    <p:extLst>
      <p:ext uri="{BB962C8B-B14F-4D97-AF65-F5344CB8AC3E}">
        <p14:creationId xmlns:p14="http://schemas.microsoft.com/office/powerpoint/2010/main" val="2323684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742FAE-4498-4DA8-B7A0-EBCF1A89FE3E}" type="datetime1">
              <a:rPr lang="en-US" smtClean="0"/>
              <a:t>8/14/2020</a:t>
            </a:fld>
            <a:endParaRPr lang="fr-FR"/>
          </a:p>
        </p:txBody>
      </p:sp>
      <p:sp>
        <p:nvSpPr>
          <p:cNvPr id="8" name="Footer Placeholder 7"/>
          <p:cNvSpPr>
            <a:spLocks noGrp="1"/>
          </p:cNvSpPr>
          <p:nvPr>
            <p:ph type="ftr" sz="quarter" idx="11"/>
          </p:nvPr>
        </p:nvSpPr>
        <p:spPr/>
        <p:txBody>
          <a:bodyPr/>
          <a:lstStyle/>
          <a:p>
            <a:r>
              <a:rPr lang="en-US"/>
              <a:t>We do not provide any financial advice. All content is for education purpose only. Do you own research. Don't trust verify. BRH LvL 0.3 ENG V1.1</a:t>
            </a:r>
            <a:endParaRPr lang="fr-FR"/>
          </a:p>
        </p:txBody>
      </p:sp>
      <p:sp>
        <p:nvSpPr>
          <p:cNvPr id="9" name="Slide Number Placeholder 8"/>
          <p:cNvSpPr>
            <a:spLocks noGrp="1"/>
          </p:cNvSpPr>
          <p:nvPr>
            <p:ph type="sldNum" sz="quarter" idx="12"/>
          </p:nvPr>
        </p:nvSpPr>
        <p:spPr/>
        <p:txBody>
          <a:bodyPr/>
          <a:lstStyle/>
          <a:p>
            <a:fld id="{B8F1F9BF-7998-4B22-B8B3-E6FF05E867EF}" type="slidenum">
              <a:rPr lang="fr-FR" smtClean="0"/>
              <a:t>‹#›</a:t>
            </a:fld>
            <a:endParaRPr lang="fr-FR"/>
          </a:p>
        </p:txBody>
      </p:sp>
    </p:spTree>
    <p:extLst>
      <p:ext uri="{BB962C8B-B14F-4D97-AF65-F5344CB8AC3E}">
        <p14:creationId xmlns:p14="http://schemas.microsoft.com/office/powerpoint/2010/main" val="2501381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44E011-410E-4ACA-AB21-E39CCA3FDDB5}" type="datetime1">
              <a:rPr lang="en-US" smtClean="0"/>
              <a:t>8/14/2020</a:t>
            </a:fld>
            <a:endParaRPr lang="fr-FR"/>
          </a:p>
        </p:txBody>
      </p:sp>
      <p:sp>
        <p:nvSpPr>
          <p:cNvPr id="4" name="Footer Placeholder 3"/>
          <p:cNvSpPr>
            <a:spLocks noGrp="1"/>
          </p:cNvSpPr>
          <p:nvPr>
            <p:ph type="ftr" sz="quarter" idx="11"/>
          </p:nvPr>
        </p:nvSpPr>
        <p:spPr/>
        <p:txBody>
          <a:bodyPr/>
          <a:lstStyle/>
          <a:p>
            <a:r>
              <a:rPr lang="en-US"/>
              <a:t>We do not provide any financial advice. All content is for education purpose only. Do you own research. Don't trust verify. BRH LvL 0.3 ENG V1.1</a:t>
            </a:r>
            <a:endParaRPr lang="fr-FR"/>
          </a:p>
        </p:txBody>
      </p:sp>
      <p:sp>
        <p:nvSpPr>
          <p:cNvPr id="5" name="Slide Number Placeholder 4"/>
          <p:cNvSpPr>
            <a:spLocks noGrp="1"/>
          </p:cNvSpPr>
          <p:nvPr>
            <p:ph type="sldNum" sz="quarter" idx="12"/>
          </p:nvPr>
        </p:nvSpPr>
        <p:spPr/>
        <p:txBody>
          <a:bodyPr/>
          <a:lstStyle/>
          <a:p>
            <a:fld id="{B8F1F9BF-7998-4B22-B8B3-E6FF05E867EF}" type="slidenum">
              <a:rPr lang="fr-FR" smtClean="0"/>
              <a:t>‹#›</a:t>
            </a:fld>
            <a:endParaRPr lang="fr-FR"/>
          </a:p>
        </p:txBody>
      </p:sp>
    </p:spTree>
    <p:extLst>
      <p:ext uri="{BB962C8B-B14F-4D97-AF65-F5344CB8AC3E}">
        <p14:creationId xmlns:p14="http://schemas.microsoft.com/office/powerpoint/2010/main" val="3603670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77A5B-6E02-4D8F-B88E-E82E99844E1E}" type="datetime1">
              <a:rPr lang="en-US" smtClean="0"/>
              <a:t>8/14/2020</a:t>
            </a:fld>
            <a:endParaRPr lang="fr-FR"/>
          </a:p>
        </p:txBody>
      </p:sp>
      <p:sp>
        <p:nvSpPr>
          <p:cNvPr id="3" name="Footer Placeholder 2"/>
          <p:cNvSpPr>
            <a:spLocks noGrp="1"/>
          </p:cNvSpPr>
          <p:nvPr>
            <p:ph type="ftr" sz="quarter" idx="11"/>
          </p:nvPr>
        </p:nvSpPr>
        <p:spPr/>
        <p:txBody>
          <a:bodyPr/>
          <a:lstStyle/>
          <a:p>
            <a:r>
              <a:rPr lang="en-US"/>
              <a:t>We do not provide any financial advice. All content is for education purpose only. Do you own research. Don't trust verify. BRH LvL 0.3 ENG V1.1</a:t>
            </a:r>
            <a:endParaRPr lang="fr-FR"/>
          </a:p>
        </p:txBody>
      </p:sp>
      <p:sp>
        <p:nvSpPr>
          <p:cNvPr id="4" name="Slide Number Placeholder 3"/>
          <p:cNvSpPr>
            <a:spLocks noGrp="1"/>
          </p:cNvSpPr>
          <p:nvPr>
            <p:ph type="sldNum" sz="quarter" idx="12"/>
          </p:nvPr>
        </p:nvSpPr>
        <p:spPr/>
        <p:txBody>
          <a:bodyPr/>
          <a:lstStyle/>
          <a:p>
            <a:fld id="{B8F1F9BF-7998-4B22-B8B3-E6FF05E867EF}" type="slidenum">
              <a:rPr lang="fr-FR" smtClean="0"/>
              <a:t>‹#›</a:t>
            </a:fld>
            <a:endParaRPr lang="fr-FR"/>
          </a:p>
        </p:txBody>
      </p:sp>
    </p:spTree>
    <p:extLst>
      <p:ext uri="{BB962C8B-B14F-4D97-AF65-F5344CB8AC3E}">
        <p14:creationId xmlns:p14="http://schemas.microsoft.com/office/powerpoint/2010/main" val="151692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2896F-40CD-4042-91D9-B7597F6898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D19E2751-A9D4-4F3B-8F07-B71D549B14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B6DAD9-9924-4FB0-8A9C-43B6644D1818}"/>
              </a:ext>
            </a:extLst>
          </p:cNvPr>
          <p:cNvSpPr>
            <a:spLocks noGrp="1"/>
          </p:cNvSpPr>
          <p:nvPr>
            <p:ph type="dt" sz="half" idx="10"/>
          </p:nvPr>
        </p:nvSpPr>
        <p:spPr/>
        <p:txBody>
          <a:bodyPr/>
          <a:lstStyle/>
          <a:p>
            <a:fld id="{C064B1C4-2EDE-4430-86FB-D17E5746D130}" type="datetime1">
              <a:rPr lang="fr-FR" smtClean="0"/>
              <a:t>14/08/2020</a:t>
            </a:fld>
            <a:endParaRPr lang="fr-FR"/>
          </a:p>
        </p:txBody>
      </p:sp>
      <p:sp>
        <p:nvSpPr>
          <p:cNvPr id="5" name="Footer Placeholder 4">
            <a:extLst>
              <a:ext uri="{FF2B5EF4-FFF2-40B4-BE49-F238E27FC236}">
                <a16:creationId xmlns:a16="http://schemas.microsoft.com/office/drawing/2014/main" id="{5A66525E-C665-4F34-ADA6-AAB88C1B38B5}"/>
              </a:ext>
            </a:extLst>
          </p:cNvPr>
          <p:cNvSpPr>
            <a:spLocks noGrp="1"/>
          </p:cNvSpPr>
          <p:nvPr>
            <p:ph type="ftr" sz="quarter" idx="11"/>
          </p:nvPr>
        </p:nvSpPr>
        <p:spPr/>
        <p:txBody>
          <a:bodyPr/>
          <a:lstStyle/>
          <a:p>
            <a:r>
              <a:rPr lang="en-US"/>
              <a:t>Bitcoin Rabbit Hole is an educative content provider. Do not consider it as financial advice , do you own research. </a:t>
            </a:r>
            <a:endParaRPr lang="fr-FR"/>
          </a:p>
        </p:txBody>
      </p:sp>
      <p:sp>
        <p:nvSpPr>
          <p:cNvPr id="6" name="Slide Number Placeholder 5">
            <a:extLst>
              <a:ext uri="{FF2B5EF4-FFF2-40B4-BE49-F238E27FC236}">
                <a16:creationId xmlns:a16="http://schemas.microsoft.com/office/drawing/2014/main" id="{EAB5E5CA-6E96-4661-81F3-FA320480B376}"/>
              </a:ext>
            </a:extLst>
          </p:cNvPr>
          <p:cNvSpPr>
            <a:spLocks noGrp="1"/>
          </p:cNvSpPr>
          <p:nvPr>
            <p:ph type="sldNum" sz="quarter" idx="12"/>
          </p:nvPr>
        </p:nvSpPr>
        <p:spPr/>
        <p:txBody>
          <a:bodyPr/>
          <a:lstStyle/>
          <a:p>
            <a:fld id="{6187F528-28A7-479E-BE96-8D25270AF67C}" type="slidenum">
              <a:rPr lang="fr-FR" smtClean="0"/>
              <a:t>‹#›</a:t>
            </a:fld>
            <a:endParaRPr lang="fr-FR"/>
          </a:p>
        </p:txBody>
      </p:sp>
    </p:spTree>
    <p:extLst>
      <p:ext uri="{BB962C8B-B14F-4D97-AF65-F5344CB8AC3E}">
        <p14:creationId xmlns:p14="http://schemas.microsoft.com/office/powerpoint/2010/main" val="4132924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9D9310-D88D-4A0C-A6F5-7F30836E4226}" type="datetime1">
              <a:rPr lang="en-US" smtClean="0"/>
              <a:t>8/14/2020</a:t>
            </a:fld>
            <a:endParaRPr lang="fr-FR"/>
          </a:p>
        </p:txBody>
      </p:sp>
      <p:sp>
        <p:nvSpPr>
          <p:cNvPr id="6" name="Footer Placeholder 5"/>
          <p:cNvSpPr>
            <a:spLocks noGrp="1"/>
          </p:cNvSpPr>
          <p:nvPr>
            <p:ph type="ftr" sz="quarter" idx="11"/>
          </p:nvPr>
        </p:nvSpPr>
        <p:spPr/>
        <p:txBody>
          <a:bodyPr/>
          <a:lstStyle/>
          <a:p>
            <a:r>
              <a:rPr lang="en-US"/>
              <a:t>We do not provide any financial advice. All content is for education purpose only. Do you own research. Don't trust verify. BRH LvL 0.3 ENG V1.1</a:t>
            </a:r>
            <a:endParaRPr lang="fr-FR"/>
          </a:p>
        </p:txBody>
      </p:sp>
      <p:sp>
        <p:nvSpPr>
          <p:cNvPr id="7" name="Slide Number Placeholder 6"/>
          <p:cNvSpPr>
            <a:spLocks noGrp="1"/>
          </p:cNvSpPr>
          <p:nvPr>
            <p:ph type="sldNum" sz="quarter" idx="12"/>
          </p:nvPr>
        </p:nvSpPr>
        <p:spPr/>
        <p:txBody>
          <a:bodyPr/>
          <a:lstStyle/>
          <a:p>
            <a:fld id="{B8F1F9BF-7998-4B22-B8B3-E6FF05E867EF}" type="slidenum">
              <a:rPr lang="fr-FR" smtClean="0"/>
              <a:t>‹#›</a:t>
            </a:fld>
            <a:endParaRPr lang="fr-FR"/>
          </a:p>
        </p:txBody>
      </p:sp>
    </p:spTree>
    <p:extLst>
      <p:ext uri="{BB962C8B-B14F-4D97-AF65-F5344CB8AC3E}">
        <p14:creationId xmlns:p14="http://schemas.microsoft.com/office/powerpoint/2010/main" val="2961574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A87FAEA-5158-4F62-8653-1BD27C3817A0}" type="datetime1">
              <a:rPr lang="en-US" smtClean="0"/>
              <a:t>8/14/2020</a:t>
            </a:fld>
            <a:endParaRPr lang="fr-FR"/>
          </a:p>
        </p:txBody>
      </p:sp>
      <p:sp>
        <p:nvSpPr>
          <p:cNvPr id="6" name="Footer Placeholder 5"/>
          <p:cNvSpPr>
            <a:spLocks noGrp="1"/>
          </p:cNvSpPr>
          <p:nvPr>
            <p:ph type="ftr" sz="quarter" idx="11"/>
          </p:nvPr>
        </p:nvSpPr>
        <p:spPr/>
        <p:txBody>
          <a:bodyPr/>
          <a:lstStyle/>
          <a:p>
            <a:r>
              <a:rPr lang="en-US"/>
              <a:t>We do not provide any financial advice. All content is for education purpose only. Do you own research. Don't trust verify. BRH LvL 0.3 ENG V1.1</a:t>
            </a:r>
            <a:endParaRPr lang="fr-FR"/>
          </a:p>
        </p:txBody>
      </p:sp>
      <p:sp>
        <p:nvSpPr>
          <p:cNvPr id="7" name="Slide Number Placeholder 6"/>
          <p:cNvSpPr>
            <a:spLocks noGrp="1"/>
          </p:cNvSpPr>
          <p:nvPr>
            <p:ph type="sldNum" sz="quarter" idx="12"/>
          </p:nvPr>
        </p:nvSpPr>
        <p:spPr/>
        <p:txBody>
          <a:bodyPr/>
          <a:lstStyle/>
          <a:p>
            <a:fld id="{B8F1F9BF-7998-4B22-B8B3-E6FF05E867EF}" type="slidenum">
              <a:rPr lang="fr-FR" smtClean="0"/>
              <a:t>‹#›</a:t>
            </a:fld>
            <a:endParaRPr lang="fr-FR"/>
          </a:p>
        </p:txBody>
      </p:sp>
    </p:spTree>
    <p:extLst>
      <p:ext uri="{BB962C8B-B14F-4D97-AF65-F5344CB8AC3E}">
        <p14:creationId xmlns:p14="http://schemas.microsoft.com/office/powerpoint/2010/main" val="223245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558A80-EEC9-4F48-9887-3E207B95201C}" type="datetime1">
              <a:rPr lang="en-US" smtClean="0"/>
              <a:t>8/14/2020</a:t>
            </a:fld>
            <a:endParaRPr lang="fr-FR"/>
          </a:p>
        </p:txBody>
      </p:sp>
      <p:sp>
        <p:nvSpPr>
          <p:cNvPr id="5" name="Footer Placeholder 4"/>
          <p:cNvSpPr>
            <a:spLocks noGrp="1"/>
          </p:cNvSpPr>
          <p:nvPr>
            <p:ph type="ftr" sz="quarter" idx="11"/>
          </p:nvPr>
        </p:nvSpPr>
        <p:spPr/>
        <p:txBody>
          <a:bodyPr/>
          <a:lstStyle/>
          <a:p>
            <a:r>
              <a:rPr lang="en-US"/>
              <a:t>We do not provide any financial advice. All content is for education purpose only. Do you own research. Don't trust verify. BRH LvL 0.3 ENG V1.1</a:t>
            </a:r>
            <a:endParaRPr lang="fr-FR"/>
          </a:p>
        </p:txBody>
      </p:sp>
      <p:sp>
        <p:nvSpPr>
          <p:cNvPr id="6" name="Slide Number Placeholder 5"/>
          <p:cNvSpPr>
            <a:spLocks noGrp="1"/>
          </p:cNvSpPr>
          <p:nvPr>
            <p:ph type="sldNum" sz="quarter" idx="12"/>
          </p:nvPr>
        </p:nvSpPr>
        <p:spPr/>
        <p:txBody>
          <a:bodyPr/>
          <a:lstStyle/>
          <a:p>
            <a:fld id="{B8F1F9BF-7998-4B22-B8B3-E6FF05E867EF}" type="slidenum">
              <a:rPr lang="fr-FR" smtClean="0"/>
              <a:t>‹#›</a:t>
            </a:fld>
            <a:endParaRPr lang="fr-FR"/>
          </a:p>
        </p:txBody>
      </p:sp>
    </p:spTree>
    <p:extLst>
      <p:ext uri="{BB962C8B-B14F-4D97-AF65-F5344CB8AC3E}">
        <p14:creationId xmlns:p14="http://schemas.microsoft.com/office/powerpoint/2010/main" val="2990945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C1615A-60C0-463E-9AA3-C672D5BA88E6}" type="datetime1">
              <a:rPr lang="en-US" smtClean="0"/>
              <a:t>8/14/2020</a:t>
            </a:fld>
            <a:endParaRPr lang="fr-FR"/>
          </a:p>
        </p:txBody>
      </p:sp>
      <p:sp>
        <p:nvSpPr>
          <p:cNvPr id="5" name="Footer Placeholder 4"/>
          <p:cNvSpPr>
            <a:spLocks noGrp="1"/>
          </p:cNvSpPr>
          <p:nvPr>
            <p:ph type="ftr" sz="quarter" idx="11"/>
          </p:nvPr>
        </p:nvSpPr>
        <p:spPr/>
        <p:txBody>
          <a:bodyPr/>
          <a:lstStyle/>
          <a:p>
            <a:r>
              <a:rPr lang="en-US"/>
              <a:t>We do not provide any financial advice. All content is for education purpose only. Do you own research. Don't trust verify. BRH LvL 0.3 ENG V1.1</a:t>
            </a:r>
            <a:endParaRPr lang="fr-FR"/>
          </a:p>
        </p:txBody>
      </p:sp>
      <p:sp>
        <p:nvSpPr>
          <p:cNvPr id="6" name="Slide Number Placeholder 5"/>
          <p:cNvSpPr>
            <a:spLocks noGrp="1"/>
          </p:cNvSpPr>
          <p:nvPr>
            <p:ph type="sldNum" sz="quarter" idx="12"/>
          </p:nvPr>
        </p:nvSpPr>
        <p:spPr/>
        <p:txBody>
          <a:bodyPr/>
          <a:lstStyle/>
          <a:p>
            <a:fld id="{B8F1F9BF-7998-4B22-B8B3-E6FF05E867EF}" type="slidenum">
              <a:rPr lang="fr-FR" smtClean="0"/>
              <a:t>‹#›</a:t>
            </a:fld>
            <a:endParaRPr lang="fr-FR"/>
          </a:p>
        </p:txBody>
      </p:sp>
    </p:spTree>
    <p:extLst>
      <p:ext uri="{BB962C8B-B14F-4D97-AF65-F5344CB8AC3E}">
        <p14:creationId xmlns:p14="http://schemas.microsoft.com/office/powerpoint/2010/main" val="1187153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AAA35-0817-46FE-AA7E-DF284AB95F1E}"/>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574D1379-26D1-4D71-9580-026BFCBD8F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DE47E857-445F-42C6-889D-8983D579EC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68962225-86EB-4CD7-B4B0-7A042D09F1B8}"/>
              </a:ext>
            </a:extLst>
          </p:cNvPr>
          <p:cNvSpPr>
            <a:spLocks noGrp="1"/>
          </p:cNvSpPr>
          <p:nvPr>
            <p:ph type="dt" sz="half" idx="10"/>
          </p:nvPr>
        </p:nvSpPr>
        <p:spPr/>
        <p:txBody>
          <a:bodyPr/>
          <a:lstStyle/>
          <a:p>
            <a:fld id="{D1F6A6CB-5EF5-452F-9871-349EB83AB6EC}" type="datetime1">
              <a:rPr lang="fr-FR" smtClean="0"/>
              <a:t>14/08/2020</a:t>
            </a:fld>
            <a:endParaRPr lang="fr-FR"/>
          </a:p>
        </p:txBody>
      </p:sp>
      <p:sp>
        <p:nvSpPr>
          <p:cNvPr id="6" name="Footer Placeholder 5">
            <a:extLst>
              <a:ext uri="{FF2B5EF4-FFF2-40B4-BE49-F238E27FC236}">
                <a16:creationId xmlns:a16="http://schemas.microsoft.com/office/drawing/2014/main" id="{0CF54281-7010-4CCF-BD82-9A8049CCEE93}"/>
              </a:ext>
            </a:extLst>
          </p:cNvPr>
          <p:cNvSpPr>
            <a:spLocks noGrp="1"/>
          </p:cNvSpPr>
          <p:nvPr>
            <p:ph type="ftr" sz="quarter" idx="11"/>
          </p:nvPr>
        </p:nvSpPr>
        <p:spPr/>
        <p:txBody>
          <a:bodyPr/>
          <a:lstStyle/>
          <a:p>
            <a:r>
              <a:rPr lang="en-US"/>
              <a:t>Bitcoin Rabbit Hole is an educative content provider. Do not consider it as financial advice , do you own research. </a:t>
            </a:r>
            <a:endParaRPr lang="fr-FR"/>
          </a:p>
        </p:txBody>
      </p:sp>
      <p:sp>
        <p:nvSpPr>
          <p:cNvPr id="7" name="Slide Number Placeholder 6">
            <a:extLst>
              <a:ext uri="{FF2B5EF4-FFF2-40B4-BE49-F238E27FC236}">
                <a16:creationId xmlns:a16="http://schemas.microsoft.com/office/drawing/2014/main" id="{6C189A1C-7267-4175-934B-096D6498D530}"/>
              </a:ext>
            </a:extLst>
          </p:cNvPr>
          <p:cNvSpPr>
            <a:spLocks noGrp="1"/>
          </p:cNvSpPr>
          <p:nvPr>
            <p:ph type="sldNum" sz="quarter" idx="12"/>
          </p:nvPr>
        </p:nvSpPr>
        <p:spPr/>
        <p:txBody>
          <a:bodyPr/>
          <a:lstStyle/>
          <a:p>
            <a:fld id="{6187F528-28A7-479E-BE96-8D25270AF67C}" type="slidenum">
              <a:rPr lang="fr-FR" smtClean="0"/>
              <a:t>‹#›</a:t>
            </a:fld>
            <a:endParaRPr lang="fr-FR"/>
          </a:p>
        </p:txBody>
      </p:sp>
    </p:spTree>
    <p:extLst>
      <p:ext uri="{BB962C8B-B14F-4D97-AF65-F5344CB8AC3E}">
        <p14:creationId xmlns:p14="http://schemas.microsoft.com/office/powerpoint/2010/main" val="2018032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88637-02DD-400F-A843-8E29949B5279}"/>
              </a:ext>
            </a:extLst>
          </p:cNvPr>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EA0BFF38-1C61-4F8A-B638-A071525558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97F546-16D6-46BC-9CB3-5F712225B0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9106F3EF-1074-4832-8706-6F4D816BAE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A86166-A37C-4C3B-81F7-A9451752DD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D328EC81-EEF1-4D99-9DAC-4A3972FA9137}"/>
              </a:ext>
            </a:extLst>
          </p:cNvPr>
          <p:cNvSpPr>
            <a:spLocks noGrp="1"/>
          </p:cNvSpPr>
          <p:nvPr>
            <p:ph type="dt" sz="half" idx="10"/>
          </p:nvPr>
        </p:nvSpPr>
        <p:spPr/>
        <p:txBody>
          <a:bodyPr/>
          <a:lstStyle/>
          <a:p>
            <a:fld id="{A815613A-32DD-4367-81B7-72AFB477F606}" type="datetime1">
              <a:rPr lang="fr-FR" smtClean="0"/>
              <a:t>14/08/2020</a:t>
            </a:fld>
            <a:endParaRPr lang="fr-FR"/>
          </a:p>
        </p:txBody>
      </p:sp>
      <p:sp>
        <p:nvSpPr>
          <p:cNvPr id="8" name="Footer Placeholder 7">
            <a:extLst>
              <a:ext uri="{FF2B5EF4-FFF2-40B4-BE49-F238E27FC236}">
                <a16:creationId xmlns:a16="http://schemas.microsoft.com/office/drawing/2014/main" id="{88E1B607-6191-4315-8B6A-1017462476F2}"/>
              </a:ext>
            </a:extLst>
          </p:cNvPr>
          <p:cNvSpPr>
            <a:spLocks noGrp="1"/>
          </p:cNvSpPr>
          <p:nvPr>
            <p:ph type="ftr" sz="quarter" idx="11"/>
          </p:nvPr>
        </p:nvSpPr>
        <p:spPr/>
        <p:txBody>
          <a:bodyPr/>
          <a:lstStyle/>
          <a:p>
            <a:r>
              <a:rPr lang="en-US"/>
              <a:t>Bitcoin Rabbit Hole is an educative content provider. Do not consider it as financial advice , do you own research. </a:t>
            </a:r>
            <a:endParaRPr lang="fr-FR"/>
          </a:p>
        </p:txBody>
      </p:sp>
      <p:sp>
        <p:nvSpPr>
          <p:cNvPr id="9" name="Slide Number Placeholder 8">
            <a:extLst>
              <a:ext uri="{FF2B5EF4-FFF2-40B4-BE49-F238E27FC236}">
                <a16:creationId xmlns:a16="http://schemas.microsoft.com/office/drawing/2014/main" id="{1F83789D-2E5D-4B31-8340-3FE7C9171979}"/>
              </a:ext>
            </a:extLst>
          </p:cNvPr>
          <p:cNvSpPr>
            <a:spLocks noGrp="1"/>
          </p:cNvSpPr>
          <p:nvPr>
            <p:ph type="sldNum" sz="quarter" idx="12"/>
          </p:nvPr>
        </p:nvSpPr>
        <p:spPr/>
        <p:txBody>
          <a:bodyPr/>
          <a:lstStyle/>
          <a:p>
            <a:fld id="{6187F528-28A7-479E-BE96-8D25270AF67C}" type="slidenum">
              <a:rPr lang="fr-FR" smtClean="0"/>
              <a:t>‹#›</a:t>
            </a:fld>
            <a:endParaRPr lang="fr-FR"/>
          </a:p>
        </p:txBody>
      </p:sp>
    </p:spTree>
    <p:extLst>
      <p:ext uri="{BB962C8B-B14F-4D97-AF65-F5344CB8AC3E}">
        <p14:creationId xmlns:p14="http://schemas.microsoft.com/office/powerpoint/2010/main" val="949053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1307B-B58B-484A-B330-D971EAE3751A}"/>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9E4B620A-81C2-4219-80DB-1B831C4B0BAE}"/>
              </a:ext>
            </a:extLst>
          </p:cNvPr>
          <p:cNvSpPr>
            <a:spLocks noGrp="1"/>
          </p:cNvSpPr>
          <p:nvPr>
            <p:ph type="dt" sz="half" idx="10"/>
          </p:nvPr>
        </p:nvSpPr>
        <p:spPr/>
        <p:txBody>
          <a:bodyPr/>
          <a:lstStyle/>
          <a:p>
            <a:fld id="{0A1DA89D-F9C7-405B-8E58-F8979A0D52C2}" type="datetime1">
              <a:rPr lang="fr-FR" smtClean="0"/>
              <a:t>14/08/2020</a:t>
            </a:fld>
            <a:endParaRPr lang="fr-FR"/>
          </a:p>
        </p:txBody>
      </p:sp>
      <p:sp>
        <p:nvSpPr>
          <p:cNvPr id="4" name="Footer Placeholder 3">
            <a:extLst>
              <a:ext uri="{FF2B5EF4-FFF2-40B4-BE49-F238E27FC236}">
                <a16:creationId xmlns:a16="http://schemas.microsoft.com/office/drawing/2014/main" id="{7CC36F24-F4E3-4D04-A301-6EE22DB9D6C3}"/>
              </a:ext>
            </a:extLst>
          </p:cNvPr>
          <p:cNvSpPr>
            <a:spLocks noGrp="1"/>
          </p:cNvSpPr>
          <p:nvPr>
            <p:ph type="ftr" sz="quarter" idx="11"/>
          </p:nvPr>
        </p:nvSpPr>
        <p:spPr/>
        <p:txBody>
          <a:bodyPr/>
          <a:lstStyle/>
          <a:p>
            <a:r>
              <a:rPr lang="en-US"/>
              <a:t>Bitcoin Rabbit Hole is an educative content provider. Do not consider it as financial advice , do you own research. </a:t>
            </a:r>
            <a:endParaRPr lang="fr-FR"/>
          </a:p>
        </p:txBody>
      </p:sp>
      <p:sp>
        <p:nvSpPr>
          <p:cNvPr id="5" name="Slide Number Placeholder 4">
            <a:extLst>
              <a:ext uri="{FF2B5EF4-FFF2-40B4-BE49-F238E27FC236}">
                <a16:creationId xmlns:a16="http://schemas.microsoft.com/office/drawing/2014/main" id="{B186C83B-EC32-4D76-ADAC-2F9A269B221F}"/>
              </a:ext>
            </a:extLst>
          </p:cNvPr>
          <p:cNvSpPr>
            <a:spLocks noGrp="1"/>
          </p:cNvSpPr>
          <p:nvPr>
            <p:ph type="sldNum" sz="quarter" idx="12"/>
          </p:nvPr>
        </p:nvSpPr>
        <p:spPr/>
        <p:txBody>
          <a:bodyPr/>
          <a:lstStyle/>
          <a:p>
            <a:fld id="{6187F528-28A7-479E-BE96-8D25270AF67C}" type="slidenum">
              <a:rPr lang="fr-FR" smtClean="0"/>
              <a:t>‹#›</a:t>
            </a:fld>
            <a:endParaRPr lang="fr-FR"/>
          </a:p>
        </p:txBody>
      </p:sp>
    </p:spTree>
    <p:extLst>
      <p:ext uri="{BB962C8B-B14F-4D97-AF65-F5344CB8AC3E}">
        <p14:creationId xmlns:p14="http://schemas.microsoft.com/office/powerpoint/2010/main" val="212701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59191C-FCFC-4644-A0A5-8A51AB86A135}"/>
              </a:ext>
            </a:extLst>
          </p:cNvPr>
          <p:cNvSpPr>
            <a:spLocks noGrp="1"/>
          </p:cNvSpPr>
          <p:nvPr>
            <p:ph type="dt" sz="half" idx="10"/>
          </p:nvPr>
        </p:nvSpPr>
        <p:spPr/>
        <p:txBody>
          <a:bodyPr/>
          <a:lstStyle/>
          <a:p>
            <a:fld id="{2F56AC8D-A030-4B4E-84C4-2F786F1C23EC}" type="datetime1">
              <a:rPr lang="fr-FR" smtClean="0"/>
              <a:t>14/08/2020</a:t>
            </a:fld>
            <a:endParaRPr lang="fr-FR"/>
          </a:p>
        </p:txBody>
      </p:sp>
      <p:sp>
        <p:nvSpPr>
          <p:cNvPr id="3" name="Footer Placeholder 2">
            <a:extLst>
              <a:ext uri="{FF2B5EF4-FFF2-40B4-BE49-F238E27FC236}">
                <a16:creationId xmlns:a16="http://schemas.microsoft.com/office/drawing/2014/main" id="{6A15FE74-40A0-49F1-A56F-6F16F934496B}"/>
              </a:ext>
            </a:extLst>
          </p:cNvPr>
          <p:cNvSpPr>
            <a:spLocks noGrp="1"/>
          </p:cNvSpPr>
          <p:nvPr>
            <p:ph type="ftr" sz="quarter" idx="11"/>
          </p:nvPr>
        </p:nvSpPr>
        <p:spPr/>
        <p:txBody>
          <a:bodyPr/>
          <a:lstStyle/>
          <a:p>
            <a:r>
              <a:rPr lang="en-US"/>
              <a:t>Bitcoin Rabbit Hole is an educative content provider. Do not consider it as financial advice , do you own research. </a:t>
            </a:r>
            <a:endParaRPr lang="fr-FR"/>
          </a:p>
        </p:txBody>
      </p:sp>
      <p:sp>
        <p:nvSpPr>
          <p:cNvPr id="4" name="Slide Number Placeholder 3">
            <a:extLst>
              <a:ext uri="{FF2B5EF4-FFF2-40B4-BE49-F238E27FC236}">
                <a16:creationId xmlns:a16="http://schemas.microsoft.com/office/drawing/2014/main" id="{CE3E6433-AC65-4A52-B682-2794EDFA95DE}"/>
              </a:ext>
            </a:extLst>
          </p:cNvPr>
          <p:cNvSpPr>
            <a:spLocks noGrp="1"/>
          </p:cNvSpPr>
          <p:nvPr>
            <p:ph type="sldNum" sz="quarter" idx="12"/>
          </p:nvPr>
        </p:nvSpPr>
        <p:spPr/>
        <p:txBody>
          <a:bodyPr/>
          <a:lstStyle/>
          <a:p>
            <a:fld id="{6187F528-28A7-479E-BE96-8D25270AF67C}" type="slidenum">
              <a:rPr lang="fr-FR" smtClean="0"/>
              <a:t>‹#›</a:t>
            </a:fld>
            <a:endParaRPr lang="fr-FR"/>
          </a:p>
        </p:txBody>
      </p:sp>
    </p:spTree>
    <p:extLst>
      <p:ext uri="{BB962C8B-B14F-4D97-AF65-F5344CB8AC3E}">
        <p14:creationId xmlns:p14="http://schemas.microsoft.com/office/powerpoint/2010/main" val="197021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8F811-7CA3-456C-BCE4-E91AE7049A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9C56B2C4-615E-42AB-A9CE-2AF1E28ED0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3E8D2113-77B3-4537-81B4-936A589AF1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13387-5F4F-4751-900B-6A23428D9EAF}"/>
              </a:ext>
            </a:extLst>
          </p:cNvPr>
          <p:cNvSpPr>
            <a:spLocks noGrp="1"/>
          </p:cNvSpPr>
          <p:nvPr>
            <p:ph type="dt" sz="half" idx="10"/>
          </p:nvPr>
        </p:nvSpPr>
        <p:spPr/>
        <p:txBody>
          <a:bodyPr/>
          <a:lstStyle/>
          <a:p>
            <a:fld id="{CFCA8B0B-6650-4E07-BE33-62F88551F86F}" type="datetime1">
              <a:rPr lang="fr-FR" smtClean="0"/>
              <a:t>14/08/2020</a:t>
            </a:fld>
            <a:endParaRPr lang="fr-FR"/>
          </a:p>
        </p:txBody>
      </p:sp>
      <p:sp>
        <p:nvSpPr>
          <p:cNvPr id="6" name="Footer Placeholder 5">
            <a:extLst>
              <a:ext uri="{FF2B5EF4-FFF2-40B4-BE49-F238E27FC236}">
                <a16:creationId xmlns:a16="http://schemas.microsoft.com/office/drawing/2014/main" id="{41549187-B688-48E3-81E9-9F08BD523ACF}"/>
              </a:ext>
            </a:extLst>
          </p:cNvPr>
          <p:cNvSpPr>
            <a:spLocks noGrp="1"/>
          </p:cNvSpPr>
          <p:nvPr>
            <p:ph type="ftr" sz="quarter" idx="11"/>
          </p:nvPr>
        </p:nvSpPr>
        <p:spPr/>
        <p:txBody>
          <a:bodyPr/>
          <a:lstStyle/>
          <a:p>
            <a:r>
              <a:rPr lang="en-US"/>
              <a:t>Bitcoin Rabbit Hole is an educative content provider. Do not consider it as financial advice , do you own research. </a:t>
            </a:r>
            <a:endParaRPr lang="fr-FR"/>
          </a:p>
        </p:txBody>
      </p:sp>
      <p:sp>
        <p:nvSpPr>
          <p:cNvPr id="7" name="Slide Number Placeholder 6">
            <a:extLst>
              <a:ext uri="{FF2B5EF4-FFF2-40B4-BE49-F238E27FC236}">
                <a16:creationId xmlns:a16="http://schemas.microsoft.com/office/drawing/2014/main" id="{66D01AA9-13F5-4FAF-B775-AE0327893673}"/>
              </a:ext>
            </a:extLst>
          </p:cNvPr>
          <p:cNvSpPr>
            <a:spLocks noGrp="1"/>
          </p:cNvSpPr>
          <p:nvPr>
            <p:ph type="sldNum" sz="quarter" idx="12"/>
          </p:nvPr>
        </p:nvSpPr>
        <p:spPr/>
        <p:txBody>
          <a:bodyPr/>
          <a:lstStyle/>
          <a:p>
            <a:fld id="{6187F528-28A7-479E-BE96-8D25270AF67C}" type="slidenum">
              <a:rPr lang="fr-FR" smtClean="0"/>
              <a:t>‹#›</a:t>
            </a:fld>
            <a:endParaRPr lang="fr-FR"/>
          </a:p>
        </p:txBody>
      </p:sp>
    </p:spTree>
    <p:extLst>
      <p:ext uri="{BB962C8B-B14F-4D97-AF65-F5344CB8AC3E}">
        <p14:creationId xmlns:p14="http://schemas.microsoft.com/office/powerpoint/2010/main" val="992323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9E4A2-39F7-445C-A7F9-AB77E0441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4DC6E9F2-A686-4D59-8CBE-DAB08C2EAE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a:extLst>
              <a:ext uri="{FF2B5EF4-FFF2-40B4-BE49-F238E27FC236}">
                <a16:creationId xmlns:a16="http://schemas.microsoft.com/office/drawing/2014/main" id="{44AC74DA-0872-41DA-BDA2-EF54D94F0E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202E4-83ED-4960-AC0D-7FED6C879BF3}"/>
              </a:ext>
            </a:extLst>
          </p:cNvPr>
          <p:cNvSpPr>
            <a:spLocks noGrp="1"/>
          </p:cNvSpPr>
          <p:nvPr>
            <p:ph type="dt" sz="half" idx="10"/>
          </p:nvPr>
        </p:nvSpPr>
        <p:spPr/>
        <p:txBody>
          <a:bodyPr/>
          <a:lstStyle/>
          <a:p>
            <a:fld id="{2AACF30A-9A6F-405C-A799-5C635B47C727}" type="datetime1">
              <a:rPr lang="fr-FR" smtClean="0"/>
              <a:t>14/08/2020</a:t>
            </a:fld>
            <a:endParaRPr lang="fr-FR"/>
          </a:p>
        </p:txBody>
      </p:sp>
      <p:sp>
        <p:nvSpPr>
          <p:cNvPr id="6" name="Footer Placeholder 5">
            <a:extLst>
              <a:ext uri="{FF2B5EF4-FFF2-40B4-BE49-F238E27FC236}">
                <a16:creationId xmlns:a16="http://schemas.microsoft.com/office/drawing/2014/main" id="{C16C35E8-BF2C-4646-A12C-F57B654B509D}"/>
              </a:ext>
            </a:extLst>
          </p:cNvPr>
          <p:cNvSpPr>
            <a:spLocks noGrp="1"/>
          </p:cNvSpPr>
          <p:nvPr>
            <p:ph type="ftr" sz="quarter" idx="11"/>
          </p:nvPr>
        </p:nvSpPr>
        <p:spPr/>
        <p:txBody>
          <a:bodyPr/>
          <a:lstStyle/>
          <a:p>
            <a:r>
              <a:rPr lang="en-US"/>
              <a:t>Bitcoin Rabbit Hole is an educative content provider. Do not consider it as financial advice , do you own research. </a:t>
            </a:r>
            <a:endParaRPr lang="fr-FR"/>
          </a:p>
        </p:txBody>
      </p:sp>
      <p:sp>
        <p:nvSpPr>
          <p:cNvPr id="7" name="Slide Number Placeholder 6">
            <a:extLst>
              <a:ext uri="{FF2B5EF4-FFF2-40B4-BE49-F238E27FC236}">
                <a16:creationId xmlns:a16="http://schemas.microsoft.com/office/drawing/2014/main" id="{0BFEFCC1-CABC-48F6-9E13-37D07AB18968}"/>
              </a:ext>
            </a:extLst>
          </p:cNvPr>
          <p:cNvSpPr>
            <a:spLocks noGrp="1"/>
          </p:cNvSpPr>
          <p:nvPr>
            <p:ph type="sldNum" sz="quarter" idx="12"/>
          </p:nvPr>
        </p:nvSpPr>
        <p:spPr/>
        <p:txBody>
          <a:bodyPr/>
          <a:lstStyle/>
          <a:p>
            <a:fld id="{6187F528-28A7-479E-BE96-8D25270AF67C}" type="slidenum">
              <a:rPr lang="fr-FR" smtClean="0"/>
              <a:t>‹#›</a:t>
            </a:fld>
            <a:endParaRPr lang="fr-FR"/>
          </a:p>
        </p:txBody>
      </p:sp>
    </p:spTree>
    <p:extLst>
      <p:ext uri="{BB962C8B-B14F-4D97-AF65-F5344CB8AC3E}">
        <p14:creationId xmlns:p14="http://schemas.microsoft.com/office/powerpoint/2010/main" val="854147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CE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39D7C0-E7BB-4937-8B91-E9398BB409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7B3ADC92-2B04-4974-AF84-E319396DF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BDCC1855-558C-45F1-BDEE-A339A777B0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C371A-475D-4178-8225-691E7CBDAAA5}" type="datetime1">
              <a:rPr lang="fr-FR" smtClean="0"/>
              <a:t>14/08/2020</a:t>
            </a:fld>
            <a:endParaRPr lang="fr-FR"/>
          </a:p>
        </p:txBody>
      </p:sp>
      <p:sp>
        <p:nvSpPr>
          <p:cNvPr id="5" name="Footer Placeholder 4">
            <a:extLst>
              <a:ext uri="{FF2B5EF4-FFF2-40B4-BE49-F238E27FC236}">
                <a16:creationId xmlns:a16="http://schemas.microsoft.com/office/drawing/2014/main" id="{16414871-4705-4E58-B5F7-CC6818AAF6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Bitcoin Rabbit Hole is an educative content provider. Do not consider it as financial advice , do you own research. </a:t>
            </a:r>
            <a:endParaRPr lang="fr-FR"/>
          </a:p>
        </p:txBody>
      </p:sp>
      <p:sp>
        <p:nvSpPr>
          <p:cNvPr id="6" name="Slide Number Placeholder 5">
            <a:extLst>
              <a:ext uri="{FF2B5EF4-FFF2-40B4-BE49-F238E27FC236}">
                <a16:creationId xmlns:a16="http://schemas.microsoft.com/office/drawing/2014/main" id="{4E29A418-619B-4A85-94CC-5ACD8EDA7D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87F528-28A7-479E-BE96-8D25270AF67C}" type="slidenum">
              <a:rPr lang="fr-FR" smtClean="0"/>
              <a:t>‹#›</a:t>
            </a:fld>
            <a:endParaRPr lang="fr-FR"/>
          </a:p>
        </p:txBody>
      </p:sp>
    </p:spTree>
    <p:extLst>
      <p:ext uri="{BB962C8B-B14F-4D97-AF65-F5344CB8AC3E}">
        <p14:creationId xmlns:p14="http://schemas.microsoft.com/office/powerpoint/2010/main" val="14196152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38200" y="365125"/>
            <a:ext cx="10515600" cy="1325563"/>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838200" y="1825625"/>
            <a:ext cx="10515600" cy="4351339"/>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fld id="{92A61967-14C8-444E-9E26-346B7DF55930}" type="datetime1">
              <a:rPr lang="en-US" smtClean="0"/>
              <a:t>8/14/2020</a:t>
            </a:fld>
            <a:endParaRPr/>
          </a:p>
        </p:txBody>
      </p:sp>
      <p:sp>
        <p:nvSpPr>
          <p:cNvPr id="54" name="Google Shape;54;p13"/>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r>
              <a:rPr lang="en-US"/>
              <a:t>We do not provide any financial advice. All content is for education purpose only. Do you own research. Don't trust verify. BRH LvL 0.3 ENG V1.1</a:t>
            </a:r>
            <a:endParaRPr/>
          </a:p>
        </p:txBody>
      </p:sp>
      <p:sp>
        <p:nvSpPr>
          <p:cNvPr id="55" name="Google Shape;55;p13"/>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56394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D2576F-6E33-4872-AD26-8EA247FE6827}" type="datetime1">
              <a:rPr lang="en-US" smtClean="0"/>
              <a:t>8/14/2020</a:t>
            </a:fld>
            <a:endParaRPr lang="fr-F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We do not provide any financial advice. All content is for education purpose only. Do you own research. Don't trust verify. BRH LvL 0.3 ENG V1.1</a:t>
            </a:r>
            <a:endParaRPr lang="fr-F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1F9BF-7998-4B22-B8B3-E6FF05E867EF}" type="slidenum">
              <a:rPr lang="fr-FR" smtClean="0"/>
              <a:t>‹#›</a:t>
            </a:fld>
            <a:endParaRPr lang="fr-FR"/>
          </a:p>
        </p:txBody>
      </p:sp>
    </p:spTree>
    <p:extLst>
      <p:ext uri="{BB962C8B-B14F-4D97-AF65-F5344CB8AC3E}">
        <p14:creationId xmlns:p14="http://schemas.microsoft.com/office/powerpoint/2010/main" val="40974962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png"/><Relationship Id="rId5" Type="http://schemas.openxmlformats.org/officeDocument/2006/relationships/tags" Target="../tags/tag5.xml"/><Relationship Id="rId10" Type="http://schemas.openxmlformats.org/officeDocument/2006/relationships/image" Target="../media/image2.jpg"/><Relationship Id="rId4" Type="http://schemas.openxmlformats.org/officeDocument/2006/relationships/tags" Target="../tags/tag4.xml"/><Relationship Id="rId9" Type="http://schemas.openxmlformats.org/officeDocument/2006/relationships/image" Target="../media/image1.jfif"/></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hyperlink" Target="https://creativecommons.org/licenses/by-sa/4.0/" TargetMode="Externa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media/image36.png"/><Relationship Id="rId5" Type="http://schemas.openxmlformats.org/officeDocument/2006/relationships/tags" Target="../tags/tag98.xml"/><Relationship Id="rId10" Type="http://schemas.openxmlformats.org/officeDocument/2006/relationships/image" Target="../media/image35.jpg"/><Relationship Id="rId4" Type="http://schemas.openxmlformats.org/officeDocument/2006/relationships/tags" Target="../tags/tag97.xml"/><Relationship Id="rId9" Type="http://schemas.openxmlformats.org/officeDocument/2006/relationships/image" Target="../media/image34.jpg"/></Relationships>
</file>

<file path=ppt/slides/_rels/slide11.xml.rels><?xml version="1.0" encoding="UTF-8" standalone="yes"?>
<Relationships xmlns="http://schemas.openxmlformats.org/package/2006/relationships"><Relationship Id="rId8" Type="http://schemas.openxmlformats.org/officeDocument/2006/relationships/tags" Target="../tags/tag108.xml"/><Relationship Id="rId13" Type="http://schemas.openxmlformats.org/officeDocument/2006/relationships/image" Target="../media/image37.png"/><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slideLayout" Target="../slideLayouts/slideLayout2.xml"/><Relationship Id="rId17" Type="http://schemas.openxmlformats.org/officeDocument/2006/relationships/image" Target="../media/image40.png"/><Relationship Id="rId2" Type="http://schemas.openxmlformats.org/officeDocument/2006/relationships/tags" Target="../tags/tag102.xml"/><Relationship Id="rId16" Type="http://schemas.openxmlformats.org/officeDocument/2006/relationships/hyperlink" Target="https://creativecommons.org/licenses/by-sa/4.0/" TargetMode="External"/><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tags" Target="../tags/tag111.xml"/><Relationship Id="rId5" Type="http://schemas.openxmlformats.org/officeDocument/2006/relationships/tags" Target="../tags/tag105.xml"/><Relationship Id="rId15" Type="http://schemas.openxmlformats.org/officeDocument/2006/relationships/image" Target="../media/image39.png"/><Relationship Id="rId10" Type="http://schemas.openxmlformats.org/officeDocument/2006/relationships/tags" Target="../tags/tag110.xml"/><Relationship Id="rId4" Type="http://schemas.openxmlformats.org/officeDocument/2006/relationships/tags" Target="../tags/tag104.xml"/><Relationship Id="rId9" Type="http://schemas.openxmlformats.org/officeDocument/2006/relationships/tags" Target="../tags/tag109.xml"/><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hyperlink" Target="https://creativecommons.org/licenses/by-sa/4.0/" TargetMode="External"/><Relationship Id="rId18" Type="http://schemas.openxmlformats.org/officeDocument/2006/relationships/image" Target="../media/image44.png"/><Relationship Id="rId3" Type="http://schemas.openxmlformats.org/officeDocument/2006/relationships/tags" Target="../tags/tag114.xml"/><Relationship Id="rId7" Type="http://schemas.openxmlformats.org/officeDocument/2006/relationships/tags" Target="../tags/tag118.xml"/><Relationship Id="rId12" Type="http://schemas.openxmlformats.org/officeDocument/2006/relationships/image" Target="../media/image41.png"/><Relationship Id="rId17" Type="http://schemas.openxmlformats.org/officeDocument/2006/relationships/hyperlink" Target="https://thisisnewmoney.substack.com/p/a-peaceful-protest-opt-out-buy-bitcoin" TargetMode="External"/><Relationship Id="rId2" Type="http://schemas.openxmlformats.org/officeDocument/2006/relationships/tags" Target="../tags/tag113.xml"/><Relationship Id="rId16" Type="http://schemas.openxmlformats.org/officeDocument/2006/relationships/image" Target="../media/image43.png"/><Relationship Id="rId20" Type="http://schemas.openxmlformats.org/officeDocument/2006/relationships/image" Target="../media/image45.png"/><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hyperlink" Target="https://medium.com/@jimmysong/bitcoin-a-declaration-of-monetary-independence-63dee34bdff9" TargetMode="External"/><Relationship Id="rId5" Type="http://schemas.openxmlformats.org/officeDocument/2006/relationships/tags" Target="../tags/tag116.xml"/><Relationship Id="rId15" Type="http://schemas.openxmlformats.org/officeDocument/2006/relationships/image" Target="../media/image42.png"/><Relationship Id="rId10" Type="http://schemas.openxmlformats.org/officeDocument/2006/relationships/slideLayout" Target="../slideLayouts/slideLayout2.xml"/><Relationship Id="rId19" Type="http://schemas.openxmlformats.org/officeDocument/2006/relationships/hyperlink" Target="https://www.youtube.com/watch?v=hYzX3YZoMrs" TargetMode="External"/><Relationship Id="rId4" Type="http://schemas.openxmlformats.org/officeDocument/2006/relationships/tags" Target="../tags/tag115.xml"/><Relationship Id="rId9" Type="http://schemas.openxmlformats.org/officeDocument/2006/relationships/tags" Target="../tags/tag120.xml"/><Relationship Id="rId14" Type="http://schemas.openxmlformats.org/officeDocument/2006/relationships/hyperlink" Target="https://mises.org/" TargetMode="External"/></Relationships>
</file>

<file path=ppt/slides/_rels/slide13.xml.rels><?xml version="1.0" encoding="UTF-8" standalone="yes"?>
<Relationships xmlns="http://schemas.openxmlformats.org/package/2006/relationships"><Relationship Id="rId13" Type="http://schemas.openxmlformats.org/officeDocument/2006/relationships/tags" Target="../tags/tag133.xml"/><Relationship Id="rId18" Type="http://schemas.openxmlformats.org/officeDocument/2006/relationships/tags" Target="../tags/tag138.xml"/><Relationship Id="rId26" Type="http://schemas.openxmlformats.org/officeDocument/2006/relationships/hyperlink" Target="https://www.youtube.com/channel/UCANjJ55UmYmoXm_SW--psXQ" TargetMode="External"/><Relationship Id="rId39" Type="http://schemas.openxmlformats.org/officeDocument/2006/relationships/image" Target="../media/image54.png"/><Relationship Id="rId21" Type="http://schemas.openxmlformats.org/officeDocument/2006/relationships/image" Target="../media/image46.PNG"/><Relationship Id="rId34" Type="http://schemas.openxmlformats.org/officeDocument/2006/relationships/image" Target="../media/image51.PNG"/><Relationship Id="rId42" Type="http://schemas.openxmlformats.org/officeDocument/2006/relationships/image" Target="../media/image10.PNG"/><Relationship Id="rId7" Type="http://schemas.openxmlformats.org/officeDocument/2006/relationships/tags" Target="../tags/tag127.xml"/><Relationship Id="rId2" Type="http://schemas.openxmlformats.org/officeDocument/2006/relationships/tags" Target="../tags/tag122.xml"/><Relationship Id="rId16" Type="http://schemas.openxmlformats.org/officeDocument/2006/relationships/tags" Target="../tags/tag136.xml"/><Relationship Id="rId20" Type="http://schemas.openxmlformats.org/officeDocument/2006/relationships/hyperlink" Target="https://www.dropbox.com/s/0qmvcz18a4r6tj9/LVL%200.1%20-%20Fraude%20et%20anrnaques%20financi%C3%A8res%20-%20FR.pdf?dl=0" TargetMode="External"/><Relationship Id="rId29" Type="http://schemas.openxmlformats.org/officeDocument/2006/relationships/hyperlink" Target="https://decouvrebitcoin.com/la-librairie/" TargetMode="External"/><Relationship Id="rId41" Type="http://schemas.openxmlformats.org/officeDocument/2006/relationships/hyperlink" Target="https://www.dropbox.com/s/pu31gp1o2nmi0dx/LVL%201.1%20-%20Qu%27est%20ce%20que%20le%20Bitcoin%20FR.pdf?dl=0" TargetMode="Externa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24" Type="http://schemas.openxmlformats.org/officeDocument/2006/relationships/hyperlink" Target="http://www.decouvrebitcoin.com/" TargetMode="External"/><Relationship Id="rId32" Type="http://schemas.openxmlformats.org/officeDocument/2006/relationships/image" Target="../media/image50.PNG"/><Relationship Id="rId37" Type="http://schemas.openxmlformats.org/officeDocument/2006/relationships/hyperlink" Target="https://www.dropbox.com/s/2bledpf9g65fyxs/LVL%205.1%20-%20Travailler%20pour%20des%20Bitcoin%20FR.pdf?dl=0" TargetMode="External"/><Relationship Id="rId40" Type="http://schemas.openxmlformats.org/officeDocument/2006/relationships/hyperlink" Target="https://creativecommons.org/licenses/by-sa/4.0/" TargetMode="External"/><Relationship Id="rId5" Type="http://schemas.openxmlformats.org/officeDocument/2006/relationships/tags" Target="../tags/tag125.xml"/><Relationship Id="rId15" Type="http://schemas.openxmlformats.org/officeDocument/2006/relationships/tags" Target="../tags/tag135.xml"/><Relationship Id="rId23" Type="http://schemas.openxmlformats.org/officeDocument/2006/relationships/image" Target="../media/image47.PNG"/><Relationship Id="rId28" Type="http://schemas.openxmlformats.org/officeDocument/2006/relationships/image" Target="../media/image48.PNG"/><Relationship Id="rId36" Type="http://schemas.openxmlformats.org/officeDocument/2006/relationships/image" Target="../media/image52.PNG"/><Relationship Id="rId10" Type="http://schemas.openxmlformats.org/officeDocument/2006/relationships/tags" Target="../tags/tag130.xml"/><Relationship Id="rId19" Type="http://schemas.openxmlformats.org/officeDocument/2006/relationships/slideLayout" Target="../slideLayouts/slideLayout2.xml"/><Relationship Id="rId31" Type="http://schemas.openxmlformats.org/officeDocument/2006/relationships/hyperlink" Target="https://www.dropbox.com/s/y1fcw2rxy8nl6o5/lvl%202.1%20-%20Comment%20fonctionne%20Bitcoin%20FR.pdf?dl=0" TargetMode="External"/><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tags" Target="../tags/tag134.xml"/><Relationship Id="rId22" Type="http://schemas.openxmlformats.org/officeDocument/2006/relationships/hyperlink" Target="https://www.dropbox.com/s/08iiv6dtgx49msb/LvL%204%20-%20Portefeuille%20Tutoriel%20-%20Trezor%20-%20FR%20-.pdf?dl=0" TargetMode="External"/><Relationship Id="rId27" Type="http://schemas.openxmlformats.org/officeDocument/2006/relationships/hyperlink" Target="https://www.dropbox.com/s/xblrl325sprxj30/LVL%200.3%20-%20Conseil%20pour%20d%C3%A9butant%20-%20FR.pdf?dl=0" TargetMode="External"/><Relationship Id="rId30" Type="http://schemas.openxmlformats.org/officeDocument/2006/relationships/image" Target="../media/image49.jpg"/><Relationship Id="rId35" Type="http://schemas.openxmlformats.org/officeDocument/2006/relationships/hyperlink" Target="https://www.dropbox.com/s/bht5ckjlan1kf26/3.2%20-%20Quel%20niveau%20de%20s%C3%A9curit%C3%A9%20pour%20vous%20FR.pdf?dl=0" TargetMode="External"/><Relationship Id="rId8" Type="http://schemas.openxmlformats.org/officeDocument/2006/relationships/tags" Target="../tags/tag128.xml"/><Relationship Id="rId3" Type="http://schemas.openxmlformats.org/officeDocument/2006/relationships/tags" Target="../tags/tag123.xml"/><Relationship Id="rId12" Type="http://schemas.openxmlformats.org/officeDocument/2006/relationships/tags" Target="../tags/tag132.xml"/><Relationship Id="rId17" Type="http://schemas.openxmlformats.org/officeDocument/2006/relationships/tags" Target="../tags/tag137.xml"/><Relationship Id="rId25" Type="http://schemas.openxmlformats.org/officeDocument/2006/relationships/hyperlink" Target="http://www.decouvrebitcoin.fr/" TargetMode="External"/><Relationship Id="rId33" Type="http://schemas.openxmlformats.org/officeDocument/2006/relationships/hyperlink" Target="https://www.dropbox.com/s/a1ksqndeu8fp4va/3.1%20-%20Portefeuille%20Bitcoin%20%26%20gestion%20de%20cl%C3%A9%20priv%C3%A9%20FR.pdf?dl=0" TargetMode="External"/><Relationship Id="rId38" Type="http://schemas.openxmlformats.org/officeDocument/2006/relationships/image" Target="../media/image53.PNG"/></Relationships>
</file>

<file path=ppt/slides/_rels/slide14.xml.rels><?xml version="1.0" encoding="UTF-8" standalone="yes"?>
<Relationships xmlns="http://schemas.openxmlformats.org/package/2006/relationships"><Relationship Id="rId13" Type="http://schemas.openxmlformats.org/officeDocument/2006/relationships/tags" Target="../tags/tag151.xml"/><Relationship Id="rId18" Type="http://schemas.openxmlformats.org/officeDocument/2006/relationships/tags" Target="../tags/tag156.xml"/><Relationship Id="rId26" Type="http://schemas.openxmlformats.org/officeDocument/2006/relationships/tags" Target="../tags/tag164.xml"/><Relationship Id="rId39" Type="http://schemas.openxmlformats.org/officeDocument/2006/relationships/image" Target="../media/image59.png"/><Relationship Id="rId21" Type="http://schemas.openxmlformats.org/officeDocument/2006/relationships/tags" Target="../tags/tag159.xml"/><Relationship Id="rId34" Type="http://schemas.openxmlformats.org/officeDocument/2006/relationships/hyperlink" Target="http://www.thebitcoinrabbithole.com/" TargetMode="External"/><Relationship Id="rId42" Type="http://schemas.openxmlformats.org/officeDocument/2006/relationships/image" Target="../media/image61.png"/><Relationship Id="rId47" Type="http://schemas.openxmlformats.org/officeDocument/2006/relationships/hyperlink" Target="https://creativecommons.org/licenses/by-sa/4.0/" TargetMode="External"/><Relationship Id="rId7" Type="http://schemas.openxmlformats.org/officeDocument/2006/relationships/tags" Target="../tags/tag145.xml"/><Relationship Id="rId2" Type="http://schemas.openxmlformats.org/officeDocument/2006/relationships/tags" Target="../tags/tag140.xml"/><Relationship Id="rId16" Type="http://schemas.openxmlformats.org/officeDocument/2006/relationships/tags" Target="../tags/tag154.xml"/><Relationship Id="rId29" Type="http://schemas.openxmlformats.org/officeDocument/2006/relationships/image" Target="../media/image55.jfif"/><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tags" Target="../tags/tag149.xml"/><Relationship Id="rId24" Type="http://schemas.openxmlformats.org/officeDocument/2006/relationships/tags" Target="../tags/tag162.xml"/><Relationship Id="rId32" Type="http://schemas.openxmlformats.org/officeDocument/2006/relationships/image" Target="../media/image33.png"/><Relationship Id="rId37" Type="http://schemas.openxmlformats.org/officeDocument/2006/relationships/image" Target="../media/image58.png"/><Relationship Id="rId40" Type="http://schemas.openxmlformats.org/officeDocument/2006/relationships/hyperlink" Target="https://www.youtube.com/channel/UCANjJ55UmYmoXm_SW--psXQ" TargetMode="External"/><Relationship Id="rId45" Type="http://schemas.openxmlformats.org/officeDocument/2006/relationships/hyperlink" Target="https://decouvrebitcoin.com/le-terrier-du-bitcoin/lvl-2-fonctionnement-technique-du-bitcoin/" TargetMode="External"/><Relationship Id="rId5" Type="http://schemas.openxmlformats.org/officeDocument/2006/relationships/tags" Target="../tags/tag143.xml"/><Relationship Id="rId15" Type="http://schemas.openxmlformats.org/officeDocument/2006/relationships/tags" Target="../tags/tag153.xml"/><Relationship Id="rId23" Type="http://schemas.openxmlformats.org/officeDocument/2006/relationships/tags" Target="../tags/tag161.xml"/><Relationship Id="rId28" Type="http://schemas.openxmlformats.org/officeDocument/2006/relationships/notesSlide" Target="../notesSlides/notesSlide1.xml"/><Relationship Id="rId36" Type="http://schemas.openxmlformats.org/officeDocument/2006/relationships/image" Target="../media/image40.png"/><Relationship Id="rId10" Type="http://schemas.openxmlformats.org/officeDocument/2006/relationships/tags" Target="../tags/tag148.xml"/><Relationship Id="rId19" Type="http://schemas.openxmlformats.org/officeDocument/2006/relationships/tags" Target="../tags/tag157.xml"/><Relationship Id="rId31" Type="http://schemas.openxmlformats.org/officeDocument/2006/relationships/image" Target="../media/image56.png"/><Relationship Id="rId44" Type="http://schemas.openxmlformats.org/officeDocument/2006/relationships/image" Target="../media/image10.PNG"/><Relationship Id="rId4" Type="http://schemas.openxmlformats.org/officeDocument/2006/relationships/tags" Target="../tags/tag142.xml"/><Relationship Id="rId9" Type="http://schemas.openxmlformats.org/officeDocument/2006/relationships/tags" Target="../tags/tag147.xml"/><Relationship Id="rId14" Type="http://schemas.openxmlformats.org/officeDocument/2006/relationships/tags" Target="../tags/tag152.xml"/><Relationship Id="rId22" Type="http://schemas.openxmlformats.org/officeDocument/2006/relationships/tags" Target="../tags/tag160.xml"/><Relationship Id="rId27" Type="http://schemas.openxmlformats.org/officeDocument/2006/relationships/slideLayout" Target="../slideLayouts/slideLayout14.xml"/><Relationship Id="rId30" Type="http://schemas.openxmlformats.org/officeDocument/2006/relationships/hyperlink" Target="https://www.flexiquiz.com/SC/N/Terrierdubitcoin_pourquoibitcoinestimportant" TargetMode="External"/><Relationship Id="rId35" Type="http://schemas.openxmlformats.org/officeDocument/2006/relationships/image" Target="../media/image57.png"/><Relationship Id="rId43" Type="http://schemas.openxmlformats.org/officeDocument/2006/relationships/hyperlink" Target="https://www.dropbox.com/s/pu31gp1o2nmi0dx/LVL%201.1%20-%20Qu%27est%20ce%20que%20le%20Bitcoin%20FR.pdf?dl=0" TargetMode="External"/><Relationship Id="rId8" Type="http://schemas.openxmlformats.org/officeDocument/2006/relationships/tags" Target="../tags/tag146.xml"/><Relationship Id="rId3" Type="http://schemas.openxmlformats.org/officeDocument/2006/relationships/tags" Target="../tags/tag141.xml"/><Relationship Id="rId12" Type="http://schemas.openxmlformats.org/officeDocument/2006/relationships/tags" Target="../tags/tag150.xml"/><Relationship Id="rId17" Type="http://schemas.openxmlformats.org/officeDocument/2006/relationships/tags" Target="../tags/tag155.xml"/><Relationship Id="rId25" Type="http://schemas.openxmlformats.org/officeDocument/2006/relationships/tags" Target="../tags/tag163.xml"/><Relationship Id="rId33" Type="http://schemas.openxmlformats.org/officeDocument/2006/relationships/image" Target="../media/image6.png"/><Relationship Id="rId38" Type="http://schemas.openxmlformats.org/officeDocument/2006/relationships/hyperlink" Target="https://twitter.com/DecouvreBitcoin" TargetMode="External"/><Relationship Id="rId46" Type="http://schemas.openxmlformats.org/officeDocument/2006/relationships/image" Target="../media/image62.jpg"/><Relationship Id="rId20" Type="http://schemas.openxmlformats.org/officeDocument/2006/relationships/tags" Target="../tags/tag158.xml"/><Relationship Id="rId41" Type="http://schemas.openxmlformats.org/officeDocument/2006/relationships/image" Target="../media/image60.png"/></Relationships>
</file>

<file path=ppt/slides/_rels/slide15.xml.rels><?xml version="1.0" encoding="UTF-8" standalone="yes"?>
<Relationships xmlns="http://schemas.openxmlformats.org/package/2006/relationships"><Relationship Id="rId13" Type="http://schemas.openxmlformats.org/officeDocument/2006/relationships/hyperlink" Target="https://www.whatbitcoindid.com/the-beginners-guide-to-bitcoin" TargetMode="External"/><Relationship Id="rId18" Type="http://schemas.openxmlformats.org/officeDocument/2006/relationships/hyperlink" Target="https://time.com/5486673/bitcoin-venezuela-authoritarian/" TargetMode="External"/><Relationship Id="rId26" Type="http://schemas.openxmlformats.org/officeDocument/2006/relationships/hyperlink" Target="https://medium.com/@hasufly/bitcoin-is-a-hedge-against-the-cashless-society-e98b5d8c68cc" TargetMode="External"/><Relationship Id="rId39" Type="http://schemas.openxmlformats.org/officeDocument/2006/relationships/hyperlink" Target="https://voxeu.org/article/operation-and-demise-bretton-woods-system" TargetMode="External"/><Relationship Id="rId21" Type="http://schemas.openxmlformats.org/officeDocument/2006/relationships/hyperlink" Target="https://medium.com/@wiz/why-bitcoin-359ada12629e" TargetMode="External"/><Relationship Id="rId34" Type="http://schemas.openxmlformats.org/officeDocument/2006/relationships/hyperlink" Target="https://upload.wikimedia.org/wikipedia/en/8/88/The_Hanke_Krus_Hyperinflation_Table.pdf" TargetMode="External"/><Relationship Id="rId42" Type="http://schemas.openxmlformats.org/officeDocument/2006/relationships/hyperlink" Target="https://www.washingtonpost.com/world/middle_east/with-dollars-running-low-in-lebanon-atms-are-spitting-back-bank-cards-and-locals-are-panicking/2019/11/22/eb74eca4-0a22-11ea-8054-289aef6e38a3_story.html" TargetMode="External"/><Relationship Id="rId7" Type="http://schemas.openxmlformats.org/officeDocument/2006/relationships/tags" Target="../tags/tag171.xml"/><Relationship Id="rId2" Type="http://schemas.openxmlformats.org/officeDocument/2006/relationships/tags" Target="../tags/tag166.xml"/><Relationship Id="rId16" Type="http://schemas.openxmlformats.org/officeDocument/2006/relationships/hyperlink" Target="https://www.voanews.com/middle-east/lebanese-banks-reopen-withdrawal-limits-made-official" TargetMode="External"/><Relationship Id="rId29" Type="http://schemas.openxmlformats.org/officeDocument/2006/relationships/hyperlink" Target="https://decouvrebitcoin.com/la-librairie/" TargetMode="External"/><Relationship Id="rId1" Type="http://schemas.openxmlformats.org/officeDocument/2006/relationships/tags" Target="../tags/tag165.xml"/><Relationship Id="rId6" Type="http://schemas.openxmlformats.org/officeDocument/2006/relationships/tags" Target="../tags/tag170.xml"/><Relationship Id="rId11" Type="http://schemas.openxmlformats.org/officeDocument/2006/relationships/hyperlink" Target="https://www.youtube.com/user/aantonop" TargetMode="External"/><Relationship Id="rId24" Type="http://schemas.openxmlformats.org/officeDocument/2006/relationships/hyperlink" Target="https://medium.com/@jimmysong/bitcoin-a-declaration-of-monetary-independence-63dee34bdff9" TargetMode="External"/><Relationship Id="rId32" Type="http://schemas.openxmlformats.org/officeDocument/2006/relationships/hyperlink" Target="https://mises.org/" TargetMode="External"/><Relationship Id="rId37" Type="http://schemas.openxmlformats.org/officeDocument/2006/relationships/hyperlink" Target="https://www.thebalance.com/2008-financial-crisis-3305679" TargetMode="External"/><Relationship Id="rId40" Type="http://schemas.openxmlformats.org/officeDocument/2006/relationships/hyperlink" Target="http://www.localbitcoin.com/" TargetMode="External"/><Relationship Id="rId45" Type="http://schemas.openxmlformats.org/officeDocument/2006/relationships/hyperlink" Target="https://bit.ly/31QRkSH" TargetMode="External"/><Relationship Id="rId5" Type="http://schemas.openxmlformats.org/officeDocument/2006/relationships/tags" Target="../tags/tag169.xml"/><Relationship Id="rId15" Type="http://schemas.openxmlformats.org/officeDocument/2006/relationships/hyperlink" Target="https://blog.keys.casa/the-dos-and-donts-of-bitcoin-key-management" TargetMode="External"/><Relationship Id="rId23" Type="http://schemas.openxmlformats.org/officeDocument/2006/relationships/hyperlink" Target="https://nakamotoinstitute.org/mempool/series/gradually-then-suddenly/" TargetMode="External"/><Relationship Id="rId28" Type="http://schemas.openxmlformats.org/officeDocument/2006/relationships/hyperlink" Target="https://thisisnewmoney.substack.com/p/a-peaceful-protest-opt-out-buy-bitcoin" TargetMode="External"/><Relationship Id="rId36" Type="http://schemas.openxmlformats.org/officeDocument/2006/relationships/hyperlink" Target="https://en.wikipedia.org/wiki/Hyperinflation" TargetMode="External"/><Relationship Id="rId10" Type="http://schemas.openxmlformats.org/officeDocument/2006/relationships/slideLayout" Target="../slideLayouts/slideLayout2.xml"/><Relationship Id="rId19" Type="http://schemas.openxmlformats.org/officeDocument/2006/relationships/hyperlink" Target="https://blog.pmarca.com/2014/01/22/why-bitcoin-matters/" TargetMode="External"/><Relationship Id="rId31" Type="http://schemas.openxmlformats.org/officeDocument/2006/relationships/hyperlink" Target="https://wtfhappenedin1971.com/" TargetMode="External"/><Relationship Id="rId44" Type="http://schemas.openxmlformats.org/officeDocument/2006/relationships/hyperlink" Target="mailto:contact@decouvrebitcoin.com" TargetMode="External"/><Relationship Id="rId4" Type="http://schemas.openxmlformats.org/officeDocument/2006/relationships/tags" Target="../tags/tag168.xml"/><Relationship Id="rId9" Type="http://schemas.openxmlformats.org/officeDocument/2006/relationships/tags" Target="../tags/tag173.xml"/><Relationship Id="rId14" Type="http://schemas.openxmlformats.org/officeDocument/2006/relationships/hyperlink" Target="https://bitcoin.org/" TargetMode="External"/><Relationship Id="rId22" Type="http://schemas.openxmlformats.org/officeDocument/2006/relationships/hyperlink" Target="https://medium.com/@vijayboyapati/the-bullish-case-for-bitcoin-6ecc8bdecc1" TargetMode="External"/><Relationship Id="rId27" Type="http://schemas.openxmlformats.org/officeDocument/2006/relationships/hyperlink" Target="https://tokeneconomy.co/hodlers-are-the-revolutionaries-66c8362ef9eb" TargetMode="External"/><Relationship Id="rId30" Type="http://schemas.openxmlformats.org/officeDocument/2006/relationships/image" Target="../media/image63.jpg"/><Relationship Id="rId35" Type="http://schemas.openxmlformats.org/officeDocument/2006/relationships/hyperlink" Target="https://www.businessinsider.fr/us/worst-hyperinflation-2011-10" TargetMode="External"/><Relationship Id="rId43" Type="http://schemas.openxmlformats.org/officeDocument/2006/relationships/hyperlink" Target="https://creativecommons.org/licenses/by-sa/4.0/" TargetMode="External"/><Relationship Id="rId8" Type="http://schemas.openxmlformats.org/officeDocument/2006/relationships/tags" Target="../tags/tag172.xml"/><Relationship Id="rId3" Type="http://schemas.openxmlformats.org/officeDocument/2006/relationships/tags" Target="../tags/tag167.xml"/><Relationship Id="rId12" Type="http://schemas.openxmlformats.org/officeDocument/2006/relationships/hyperlink" Target="https://www.youtube.com/watch?v=vT5gQH5X0QE" TargetMode="External"/><Relationship Id="rId17" Type="http://schemas.openxmlformats.org/officeDocument/2006/relationships/hyperlink" Target="https://hackernoon.com/why-bitcoin-matters-c8bf733b9fad" TargetMode="External"/><Relationship Id="rId25" Type="http://schemas.openxmlformats.org/officeDocument/2006/relationships/hyperlink" Target="https://nakamotoinstitute.org/shelling-out/" TargetMode="External"/><Relationship Id="rId33" Type="http://schemas.openxmlformats.org/officeDocument/2006/relationships/hyperlink" Target="https://www.federalreserve.gov/" TargetMode="External"/><Relationship Id="rId38" Type="http://schemas.openxmlformats.org/officeDocument/2006/relationships/hyperlink" Target="https://www.soundmoneydefense.org/" TargetMode="External"/><Relationship Id="rId20" Type="http://schemas.openxmlformats.org/officeDocument/2006/relationships/hyperlink" Target="https://medium.com/@BrandonQuittem/bitcoin-is-a-decentralized-organism-mycelium-part-1-3-6ec58cdcfaa6" TargetMode="External"/><Relationship Id="rId41" Type="http://schemas.openxmlformats.org/officeDocument/2006/relationships/hyperlink" Target="https://www.imf.org/external/about/histend.htm"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www.thebitcoinrabbithole.com/" TargetMode="External"/><Relationship Id="rId3" Type="http://schemas.openxmlformats.org/officeDocument/2006/relationships/tags" Target="../tags/tag176.xml"/><Relationship Id="rId7" Type="http://schemas.openxmlformats.org/officeDocument/2006/relationships/image" Target="../media/image64.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notesSlide" Target="../notesSlides/notesSlide2.xml"/><Relationship Id="rId11" Type="http://schemas.openxmlformats.org/officeDocument/2006/relationships/image" Target="../media/image65.png"/><Relationship Id="rId5" Type="http://schemas.openxmlformats.org/officeDocument/2006/relationships/slideLayout" Target="../slideLayouts/slideLayout23.xml"/><Relationship Id="rId10" Type="http://schemas.openxmlformats.org/officeDocument/2006/relationships/hyperlink" Target="https://creativecommons.org/licenses/by-sa/4.0/" TargetMode="External"/><Relationship Id="rId4" Type="http://schemas.openxmlformats.org/officeDocument/2006/relationships/tags" Target="../tags/tag177.xml"/><Relationship Id="rId9" Type="http://schemas.openxmlformats.org/officeDocument/2006/relationships/hyperlink" Target="mailto:contact@decouvrebitcoin.com" TargetMode="External"/></Relationships>
</file>

<file path=ppt/slides/_rels/slide2.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image" Target="../media/image6.png"/><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5.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slideLayout" Target="../slideLayouts/slideLayout2.xml"/><Relationship Id="rId5" Type="http://schemas.openxmlformats.org/officeDocument/2006/relationships/tags" Target="../tags/tag12.xml"/><Relationship Id="rId15" Type="http://schemas.openxmlformats.org/officeDocument/2006/relationships/hyperlink" Target="https://creativecommons.org/licenses/by-sa/4.0/" TargetMode="External"/><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hyperlink" Target="https://creativecommons.org/licenses/by-sa/4.0/" TargetMode="Externa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image" Target="../media/image9.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8.jpg"/><Relationship Id="rId5" Type="http://schemas.openxmlformats.org/officeDocument/2006/relationships/tags" Target="../tags/tag22.xml"/><Relationship Id="rId10" Type="http://schemas.openxmlformats.org/officeDocument/2006/relationships/hyperlink" Target="https://www.google.com/imgres?imgurl=https://www.presse-citron.net/wordpress_prod/wp-content/uploads/2019/10/band-in-china-south-park.jpg&amp;imgrefurl=https://www.presse-citron.net/apres-winnie-lourson-la-chine-interdit-la-diffusion-de-south-park/&amp;docid=pzQVT0lftDlOHM&amp;tbnid=iClawgL_-zIqJM:&amp;vet=10ahUKEwiasuqyopzmAhWloVwKHT3hBfMQMwhnKBIwEg..i&amp;w=3969&amp;h=2642&amp;client=firefox-b-d&amp;bih=944&amp;biw=1920&amp;q=bank%20sencure%20cartoon&amp;ved=0ahUKEwiasuqyopzmAhWloVwKHT3hBfMQMwhnKBIwEg&amp;iact=mrc&amp;uact=8" TargetMode="External"/><Relationship Id="rId4" Type="http://schemas.openxmlformats.org/officeDocument/2006/relationships/tags" Target="../tags/tag21.xml"/><Relationship Id="rId9"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hyperlink" Target="https://www.dropbox.com/s/pu31gp1o2nmi0dx/LVL%201.1%20-%20Qu%27est%20ce%20que%20le%20Bitcoin%20FR.pdf?dl=0" TargetMode="External"/><Relationship Id="rId18" Type="http://schemas.openxmlformats.org/officeDocument/2006/relationships/hyperlink" Target="https://www.youtube.com/watch?v=vT5gQH5X0QE" TargetMode="External"/><Relationship Id="rId3" Type="http://schemas.openxmlformats.org/officeDocument/2006/relationships/tags" Target="../tags/tag28.xml"/><Relationship Id="rId21" Type="http://schemas.openxmlformats.org/officeDocument/2006/relationships/image" Target="../media/image14.png"/><Relationship Id="rId7" Type="http://schemas.openxmlformats.org/officeDocument/2006/relationships/tags" Target="../tags/tag32.xml"/><Relationship Id="rId12" Type="http://schemas.openxmlformats.org/officeDocument/2006/relationships/hyperlink" Target="https://creativecommons.org/licenses/by-sa/4.0/" TargetMode="External"/><Relationship Id="rId17" Type="http://schemas.openxmlformats.org/officeDocument/2006/relationships/image" Target="../media/image12.png"/><Relationship Id="rId2" Type="http://schemas.openxmlformats.org/officeDocument/2006/relationships/tags" Target="../tags/tag27.xml"/><Relationship Id="rId16" Type="http://schemas.openxmlformats.org/officeDocument/2006/relationships/image" Target="../media/image11.png"/><Relationship Id="rId20" Type="http://schemas.openxmlformats.org/officeDocument/2006/relationships/hyperlink" Target="https://www.youtube.com/watch?v=CB99UqN5JgE&amp;t=199s" TargetMode="Externa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slideLayout" Target="../slideLayouts/slideLayout2.xml"/><Relationship Id="rId5" Type="http://schemas.openxmlformats.org/officeDocument/2006/relationships/tags" Target="../tags/tag30.xml"/><Relationship Id="rId15" Type="http://schemas.openxmlformats.org/officeDocument/2006/relationships/hyperlink" Target="https://www.youtube.com/user/aantonop" TargetMode="External"/><Relationship Id="rId10" Type="http://schemas.openxmlformats.org/officeDocument/2006/relationships/tags" Target="../tags/tag35.xml"/><Relationship Id="rId19" Type="http://schemas.openxmlformats.org/officeDocument/2006/relationships/image" Target="../media/image13.png"/><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tags" Target="../tags/tag48.xml"/><Relationship Id="rId18" Type="http://schemas.openxmlformats.org/officeDocument/2006/relationships/tags" Target="../tags/tag53.xml"/><Relationship Id="rId26" Type="http://schemas.openxmlformats.org/officeDocument/2006/relationships/image" Target="../media/image20.jpg"/><Relationship Id="rId3" Type="http://schemas.openxmlformats.org/officeDocument/2006/relationships/tags" Target="../tags/tag38.xml"/><Relationship Id="rId21" Type="http://schemas.openxmlformats.org/officeDocument/2006/relationships/image" Target="../media/image15.png"/><Relationship Id="rId7" Type="http://schemas.openxmlformats.org/officeDocument/2006/relationships/tags" Target="../tags/tag42.xml"/><Relationship Id="rId12" Type="http://schemas.openxmlformats.org/officeDocument/2006/relationships/tags" Target="../tags/tag47.xml"/><Relationship Id="rId17" Type="http://schemas.openxmlformats.org/officeDocument/2006/relationships/tags" Target="../tags/tag52.xml"/><Relationship Id="rId25" Type="http://schemas.openxmlformats.org/officeDocument/2006/relationships/image" Target="../media/image19.webp"/><Relationship Id="rId2" Type="http://schemas.openxmlformats.org/officeDocument/2006/relationships/tags" Target="../tags/tag37.xml"/><Relationship Id="rId16" Type="http://schemas.openxmlformats.org/officeDocument/2006/relationships/tags" Target="../tags/tag51.xml"/><Relationship Id="rId20" Type="http://schemas.openxmlformats.org/officeDocument/2006/relationships/slideLayout" Target="../slideLayouts/slideLayout2.xml"/><Relationship Id="rId29" Type="http://schemas.openxmlformats.org/officeDocument/2006/relationships/hyperlink" Target="https://creativecommons.org/licenses/by-sa/4.0/" TargetMode="Externa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24" Type="http://schemas.openxmlformats.org/officeDocument/2006/relationships/image" Target="../media/image18.jpg"/><Relationship Id="rId5" Type="http://schemas.openxmlformats.org/officeDocument/2006/relationships/tags" Target="../tags/tag40.xml"/><Relationship Id="rId15" Type="http://schemas.openxmlformats.org/officeDocument/2006/relationships/tags" Target="../tags/tag50.xml"/><Relationship Id="rId23" Type="http://schemas.openxmlformats.org/officeDocument/2006/relationships/image" Target="../media/image17.png"/><Relationship Id="rId28" Type="http://schemas.openxmlformats.org/officeDocument/2006/relationships/image" Target="../media/image2.jpg"/><Relationship Id="rId10" Type="http://schemas.openxmlformats.org/officeDocument/2006/relationships/tags" Target="../tags/tag45.xml"/><Relationship Id="rId19" Type="http://schemas.openxmlformats.org/officeDocument/2006/relationships/tags" Target="../tags/tag54.xml"/><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tags" Target="../tags/tag49.xml"/><Relationship Id="rId22" Type="http://schemas.openxmlformats.org/officeDocument/2006/relationships/image" Target="../media/image16.png"/><Relationship Id="rId27"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image" Target="../media/image22.png"/><Relationship Id="rId18" Type="http://schemas.openxmlformats.org/officeDocument/2006/relationships/hyperlink" Target="https://creativecommons.org/licenses/by-sa/4.0/" TargetMode="Externa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slideLayout" Target="../slideLayouts/slideLayout2.xml"/><Relationship Id="rId17" Type="http://schemas.openxmlformats.org/officeDocument/2006/relationships/image" Target="../media/image26.png"/><Relationship Id="rId2" Type="http://schemas.openxmlformats.org/officeDocument/2006/relationships/tags" Target="../tags/tag56.xml"/><Relationship Id="rId16" Type="http://schemas.openxmlformats.org/officeDocument/2006/relationships/image" Target="../media/image25.png"/><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5" Type="http://schemas.openxmlformats.org/officeDocument/2006/relationships/tags" Target="../tags/tag59.xml"/><Relationship Id="rId15" Type="http://schemas.openxmlformats.org/officeDocument/2006/relationships/image" Target="../media/image24.png"/><Relationship Id="rId10" Type="http://schemas.openxmlformats.org/officeDocument/2006/relationships/tags" Target="../tags/tag64.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image" Target="../media/image27.png"/><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slideLayout" Target="../slideLayouts/slideLayout2.xml"/><Relationship Id="rId17" Type="http://schemas.openxmlformats.org/officeDocument/2006/relationships/hyperlink" Target="https://creativecommons.org/licenses/by-sa/4.0/" TargetMode="External"/><Relationship Id="rId2" Type="http://schemas.openxmlformats.org/officeDocument/2006/relationships/tags" Target="../tags/tag67.xml"/><Relationship Id="rId16" Type="http://schemas.openxmlformats.org/officeDocument/2006/relationships/image" Target="../media/image30.png"/><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tags" Target="../tags/tag76.xml"/><Relationship Id="rId5" Type="http://schemas.openxmlformats.org/officeDocument/2006/relationships/tags" Target="../tags/tag70.xml"/><Relationship Id="rId15" Type="http://schemas.openxmlformats.org/officeDocument/2006/relationships/image" Target="../media/image29.png"/><Relationship Id="rId10" Type="http://schemas.openxmlformats.org/officeDocument/2006/relationships/tags" Target="../tags/tag75.xml"/><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hyperlink" Target="https://medium.com/@hasufly/bitcoin-is-a-hedge-against-the-cashless-society-e98b5d8c68cc" TargetMode="External"/><Relationship Id="rId3" Type="http://schemas.openxmlformats.org/officeDocument/2006/relationships/tags" Target="../tags/tag79.xml"/><Relationship Id="rId7" Type="http://schemas.openxmlformats.org/officeDocument/2006/relationships/slideLayout" Target="../slideLayouts/slideLayout2.xml"/><Relationship Id="rId12" Type="http://schemas.openxmlformats.org/officeDocument/2006/relationships/hyperlink" Target="https://creativecommons.org/licenses/by-sa/4.0/" TargetMode="Externa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image" Target="../media/image32.png"/><Relationship Id="rId5" Type="http://schemas.openxmlformats.org/officeDocument/2006/relationships/tags" Target="../tags/tag81.xml"/><Relationship Id="rId10" Type="http://schemas.openxmlformats.org/officeDocument/2006/relationships/hyperlink" Target="https://tokeneconomy.co/hodlers-are-the-revolutionaries-66c8362ef9eb" TargetMode="External"/><Relationship Id="rId4" Type="http://schemas.openxmlformats.org/officeDocument/2006/relationships/tags" Target="../tags/tag80.xml"/><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image" Target="../media/image1.jfif"/><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5" Type="http://schemas.openxmlformats.org/officeDocument/2006/relationships/tags" Target="../tags/tag87.xml"/><Relationship Id="rId15" Type="http://schemas.openxmlformats.org/officeDocument/2006/relationships/image" Target="../media/image33.png"/><Relationship Id="rId10" Type="http://schemas.openxmlformats.org/officeDocument/2006/relationships/tags" Target="../tags/tag92.xml"/><Relationship Id="rId4" Type="http://schemas.openxmlformats.org/officeDocument/2006/relationships/tags" Target="../tags/tag86.xml"/><Relationship Id="rId9" Type="http://schemas.openxmlformats.org/officeDocument/2006/relationships/tags" Target="../tags/tag91.xml"/><Relationship Id="rId1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EA4F5-7EB7-44CE-8E25-946D5FEF3529}"/>
              </a:ext>
            </a:extLst>
          </p:cNvPr>
          <p:cNvSpPr>
            <a:spLocks noGrp="1"/>
          </p:cNvSpPr>
          <p:nvPr>
            <p:ph type="ctrTitle"/>
            <p:custDataLst>
              <p:tags r:id="rId1"/>
            </p:custDataLst>
          </p:nvPr>
        </p:nvSpPr>
        <p:spPr>
          <a:xfrm>
            <a:off x="2604773" y="2069361"/>
            <a:ext cx="7521703" cy="1772728"/>
          </a:xfrm>
          <a:noFill/>
          <a:ln>
            <a:noFill/>
          </a:ln>
        </p:spPr>
        <p:txBody>
          <a:bodyPr spcFirstLastPara="1" wrap="square" lIns="68575" tIns="34275" rIns="68575" bIns="34275" anchor="b" anchorCtr="0">
            <a:noAutofit/>
          </a:bodyPr>
          <a:lstStyle/>
          <a:p>
            <a:pPr>
              <a:spcBef>
                <a:spcPts val="0"/>
              </a:spcBef>
              <a:buClr>
                <a:schemeClr val="dk1"/>
              </a:buClr>
              <a:buSzPts val="4500"/>
              <a:buFont typeface="Calibri"/>
            </a:pPr>
            <a:r>
              <a:rPr lang="en-GB" sz="5400" dirty="0">
                <a:solidFill>
                  <a:schemeClr val="dk1"/>
                </a:solidFill>
                <a:latin typeface="Brandon Grotesque Medium" panose="020B0603020203060202" pitchFamily="34" charset="0"/>
                <a:cs typeface="Calibri"/>
                <a:sym typeface="Calibri"/>
              </a:rPr>
              <a:t>L’importance de Bitcoin pour une Société Libre</a:t>
            </a:r>
          </a:p>
        </p:txBody>
      </p:sp>
      <p:pic>
        <p:nvPicPr>
          <p:cNvPr id="4" name="Content Placeholder 4">
            <a:extLst>
              <a:ext uri="{FF2B5EF4-FFF2-40B4-BE49-F238E27FC236}">
                <a16:creationId xmlns:a16="http://schemas.microsoft.com/office/drawing/2014/main" id="{CF66186D-05FA-49C8-A52E-F0174A51CA23}"/>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896167" y="4403880"/>
            <a:ext cx="3417212" cy="2160077"/>
          </a:xfrm>
          <a:prstGeom prst="rect">
            <a:avLst/>
          </a:prstGeom>
          <a:ln>
            <a:solidFill>
              <a:schemeClr val="tx1"/>
            </a:solidFill>
          </a:ln>
        </p:spPr>
      </p:pic>
      <p:pic>
        <p:nvPicPr>
          <p:cNvPr id="5" name="Image 4">
            <a:extLst>
              <a:ext uri="{FF2B5EF4-FFF2-40B4-BE49-F238E27FC236}">
                <a16:creationId xmlns:a16="http://schemas.microsoft.com/office/drawing/2014/main" id="{DF30BB74-081D-4458-A5E0-780F3BBB4B56}"/>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7684654" y="4348497"/>
            <a:ext cx="4126769" cy="2189499"/>
          </a:xfrm>
          <a:prstGeom prst="rect">
            <a:avLst/>
          </a:prstGeom>
        </p:spPr>
      </p:pic>
      <p:pic>
        <p:nvPicPr>
          <p:cNvPr id="13" name="Image 12">
            <a:extLst>
              <a:ext uri="{FF2B5EF4-FFF2-40B4-BE49-F238E27FC236}">
                <a16:creationId xmlns:a16="http://schemas.microsoft.com/office/drawing/2014/main" id="{728146BA-C791-4DD4-B5E1-ECCE85CA186C}"/>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761135" y="-365652"/>
            <a:ext cx="2152381" cy="3123809"/>
          </a:xfrm>
          <a:prstGeom prst="rect">
            <a:avLst/>
          </a:prstGeom>
          <a:noFill/>
          <a:ln>
            <a:noFill/>
          </a:ln>
        </p:spPr>
        <p:style>
          <a:lnRef idx="2">
            <a:schemeClr val="dk1"/>
          </a:lnRef>
          <a:fillRef idx="1">
            <a:schemeClr val="lt1"/>
          </a:fillRef>
          <a:effectRef idx="0">
            <a:schemeClr val="dk1"/>
          </a:effectRef>
          <a:fontRef idx="minor">
            <a:schemeClr val="dk1"/>
          </a:fontRef>
        </p:style>
      </p:pic>
      <p:pic>
        <p:nvPicPr>
          <p:cNvPr id="8" name="Image 7">
            <a:extLst>
              <a:ext uri="{FF2B5EF4-FFF2-40B4-BE49-F238E27FC236}">
                <a16:creationId xmlns:a16="http://schemas.microsoft.com/office/drawing/2014/main" id="{0602A0B8-F016-4539-A5D3-17307C2E9F5F}"/>
              </a:ext>
            </a:extLst>
          </p:cNvPr>
          <p:cNvPicPr>
            <a:picLocks noChangeAspect="1"/>
          </p:cNvPicPr>
          <p:nvPr>
            <p:custDataLst>
              <p:tags r:id="rId5"/>
            </p:custDataLst>
          </p:nvPr>
        </p:nvPicPr>
        <p:blipFill>
          <a:blip r:embed="rId11">
            <a:extLst>
              <a:ext uri="{28A0092B-C50C-407E-A947-70E740481C1C}">
                <a14:useLocalDpi xmlns:a14="http://schemas.microsoft.com/office/drawing/2010/main" val="0"/>
              </a:ext>
            </a:extLst>
          </a:blip>
          <a:stretch>
            <a:fillRect/>
          </a:stretch>
        </p:blipFill>
        <p:spPr>
          <a:xfrm flipH="1">
            <a:off x="9149308" y="-168084"/>
            <a:ext cx="2152379" cy="3123809"/>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pic>
      <p:sp>
        <p:nvSpPr>
          <p:cNvPr id="7" name="Google Shape;129;p25"/>
          <p:cNvSpPr txBox="1">
            <a:spLocks/>
          </p:cNvSpPr>
          <p:nvPr>
            <p:custDataLst>
              <p:tags r:id="rId6"/>
            </p:custDataLst>
          </p:nvPr>
        </p:nvSpPr>
        <p:spPr>
          <a:xfrm>
            <a:off x="4413822" y="3890611"/>
            <a:ext cx="3364349" cy="460019"/>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4500"/>
              <a:buFont typeface="Calibri"/>
              <a:buNone/>
              <a:defRPr sz="45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r>
              <a:rPr lang="en-GB" sz="2000" dirty="0">
                <a:latin typeface="Brandon Grotesque Medium" panose="020B0603020203060202" pitchFamily="34" charset="0"/>
              </a:rPr>
              <a:t>LVL 1.2 BRH – Par Rogzy</a:t>
            </a:r>
          </a:p>
        </p:txBody>
      </p:sp>
      <p:pic>
        <p:nvPicPr>
          <p:cNvPr id="10" name="Picture 9">
            <a:extLst>
              <a:ext uri="{FF2B5EF4-FFF2-40B4-BE49-F238E27FC236}">
                <a16:creationId xmlns:a16="http://schemas.microsoft.com/office/drawing/2014/main" id="{79EF110D-A5BC-4B85-82D9-3B8647BB5A21}"/>
              </a:ext>
            </a:extLst>
          </p:cNvPr>
          <p:cNvPicPr>
            <a:picLocks noChangeAspect="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5126226" y="-5754"/>
            <a:ext cx="1939543" cy="1733834"/>
          </a:xfrm>
          <a:prstGeom prst="rect">
            <a:avLst/>
          </a:prstGeom>
        </p:spPr>
      </p:pic>
    </p:spTree>
    <p:extLst>
      <p:ext uri="{BB962C8B-B14F-4D97-AF65-F5344CB8AC3E}">
        <p14:creationId xmlns:p14="http://schemas.microsoft.com/office/powerpoint/2010/main" val="3323525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1B2B686-B12A-44E5-BFD3-DC9BD00881B4}"/>
              </a:ext>
            </a:extLst>
          </p:cNvPr>
          <p:cNvPicPr>
            <a:picLocks noGrp="1" noChangeAspect="1"/>
          </p:cNvPicPr>
          <p:nvPr>
            <p:ph idx="1"/>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748446" y="1662352"/>
            <a:ext cx="2922707" cy="4379674"/>
          </a:xfrm>
        </p:spPr>
      </p:pic>
      <p:sp>
        <p:nvSpPr>
          <p:cNvPr id="4" name="Date Placeholder 3">
            <a:extLst>
              <a:ext uri="{FF2B5EF4-FFF2-40B4-BE49-F238E27FC236}">
                <a16:creationId xmlns:a16="http://schemas.microsoft.com/office/drawing/2014/main" id="{8B72874C-D813-465E-A9CF-2944E2C6BDBB}"/>
              </a:ext>
            </a:extLst>
          </p:cNvPr>
          <p:cNvSpPr>
            <a:spLocks noGrp="1"/>
          </p:cNvSpPr>
          <p:nvPr>
            <p:ph type="dt" sz="half" idx="10"/>
            <p:custDataLst>
              <p:tags r:id="rId2"/>
            </p:custDataLst>
          </p:nvPr>
        </p:nvSpPr>
        <p:spPr/>
        <p:txBody>
          <a:bodyPr/>
          <a:lstStyle/>
          <a:p>
            <a:fld id="{334FDE75-F0DD-46C7-BD9C-B1D1E5F09F99}" type="datetime1">
              <a:rPr lang="fr-FR" smtClean="0"/>
              <a:t>14/08/2020</a:t>
            </a:fld>
            <a:endParaRPr lang="fr-FR"/>
          </a:p>
        </p:txBody>
      </p:sp>
      <p:sp>
        <p:nvSpPr>
          <p:cNvPr id="6" name="Slide Number Placeholder 5">
            <a:extLst>
              <a:ext uri="{FF2B5EF4-FFF2-40B4-BE49-F238E27FC236}">
                <a16:creationId xmlns:a16="http://schemas.microsoft.com/office/drawing/2014/main" id="{8979F9CF-7F0D-4A39-AD32-DD29F42AF161}"/>
              </a:ext>
            </a:extLst>
          </p:cNvPr>
          <p:cNvSpPr>
            <a:spLocks noGrp="1"/>
          </p:cNvSpPr>
          <p:nvPr>
            <p:ph type="sldNum" sz="quarter" idx="12"/>
            <p:custDataLst>
              <p:tags r:id="rId3"/>
            </p:custDataLst>
          </p:nvPr>
        </p:nvSpPr>
        <p:spPr/>
        <p:txBody>
          <a:bodyPr/>
          <a:lstStyle/>
          <a:p>
            <a:fld id="{6187F528-28A7-479E-BE96-8D25270AF67C}" type="slidenum">
              <a:rPr lang="fr-FR" smtClean="0"/>
              <a:t>10</a:t>
            </a:fld>
            <a:endParaRPr lang="fr-FR"/>
          </a:p>
        </p:txBody>
      </p:sp>
      <p:pic>
        <p:nvPicPr>
          <p:cNvPr id="10" name="Picture 9">
            <a:extLst>
              <a:ext uri="{FF2B5EF4-FFF2-40B4-BE49-F238E27FC236}">
                <a16:creationId xmlns:a16="http://schemas.microsoft.com/office/drawing/2014/main" id="{C9172C04-D5A0-4048-8CC1-FA3DD77B795C}"/>
              </a:ext>
            </a:extLst>
          </p:cNvPr>
          <p:cNvPicPr>
            <a:picLocks noChangeAspect="1"/>
          </p:cNvPicPr>
          <p:nvPr>
            <p:custDataLst>
              <p:tags r:id="rId4"/>
            </p:custDataLst>
          </p:nvPr>
        </p:nvPicPr>
        <p:blipFill>
          <a:blip r:embed="rId10">
            <a:extLst>
              <a:ext uri="{28A0092B-C50C-407E-A947-70E740481C1C}">
                <a14:useLocalDpi xmlns:a14="http://schemas.microsoft.com/office/drawing/2010/main" val="0"/>
              </a:ext>
            </a:extLst>
          </a:blip>
          <a:stretch>
            <a:fillRect/>
          </a:stretch>
        </p:blipFill>
        <p:spPr>
          <a:xfrm>
            <a:off x="4007946" y="1669302"/>
            <a:ext cx="2905154" cy="4379674"/>
          </a:xfrm>
          <a:prstGeom prst="rect">
            <a:avLst/>
          </a:prstGeom>
        </p:spPr>
      </p:pic>
      <p:pic>
        <p:nvPicPr>
          <p:cNvPr id="11" name="Picture 10">
            <a:extLst>
              <a:ext uri="{FF2B5EF4-FFF2-40B4-BE49-F238E27FC236}">
                <a16:creationId xmlns:a16="http://schemas.microsoft.com/office/drawing/2014/main" id="{5616BEC5-9731-41F0-9298-EC4A201692E3}"/>
              </a:ext>
            </a:extLst>
          </p:cNvPr>
          <p:cNvPicPr>
            <a:picLocks noChangeAspect="1"/>
          </p:cNvPicPr>
          <p:nvPr>
            <p:custDataLst>
              <p:tags r:id="rId5"/>
            </p:custDataLst>
          </p:nvPr>
        </p:nvPicPr>
        <p:blipFill>
          <a:blip r:embed="rId11"/>
          <a:stretch>
            <a:fillRect/>
          </a:stretch>
        </p:blipFill>
        <p:spPr>
          <a:xfrm>
            <a:off x="7152127" y="445222"/>
            <a:ext cx="4700120" cy="5596804"/>
          </a:xfrm>
          <a:prstGeom prst="rect">
            <a:avLst/>
          </a:prstGeom>
        </p:spPr>
        <p:style>
          <a:lnRef idx="2">
            <a:schemeClr val="dk1"/>
          </a:lnRef>
          <a:fillRef idx="1">
            <a:schemeClr val="lt1"/>
          </a:fillRef>
          <a:effectRef idx="0">
            <a:schemeClr val="dk1"/>
          </a:effectRef>
          <a:fontRef idx="minor">
            <a:schemeClr val="dk1"/>
          </a:fontRef>
        </p:style>
      </p:pic>
      <p:sp>
        <p:nvSpPr>
          <p:cNvPr id="12" name="Title 1">
            <a:extLst>
              <a:ext uri="{FF2B5EF4-FFF2-40B4-BE49-F238E27FC236}">
                <a16:creationId xmlns:a16="http://schemas.microsoft.com/office/drawing/2014/main" id="{9E361522-A622-4580-80E9-28F548FB1871}"/>
              </a:ext>
            </a:extLst>
          </p:cNvPr>
          <p:cNvSpPr txBox="1">
            <a:spLocks/>
          </p:cNvSpPr>
          <p:nvPr>
            <p:custDataLst>
              <p:tags r:id="rId6"/>
            </p:custDataLst>
          </p:nvPr>
        </p:nvSpPr>
        <p:spPr>
          <a:xfrm>
            <a:off x="339753" y="398558"/>
            <a:ext cx="7095519" cy="1091911"/>
          </a:xfrm>
          <a:prstGeom prst="rect">
            <a:avLst/>
          </a:prstGeom>
        </p:spPr>
        <p:txBody>
          <a:bodyPr vert="horz" lIns="91440" tIns="45720" rIns="91440" bIns="45720" rtlCol="0" anchor="ctr">
            <a:noAutofit/>
          </a:bodyPr>
          <a:lstStyle>
            <a:lvl1pPr>
              <a:lnSpc>
                <a:spcPct val="90000"/>
              </a:lnSpc>
              <a:spcBef>
                <a:spcPct val="0"/>
              </a:spcBef>
              <a:buNone/>
              <a:defRPr sz="3200" b="1">
                <a:latin typeface="Brandon Grotesque Regular" panose="020B0503020203060202" pitchFamily="34" charset="0"/>
                <a:ea typeface="+mj-ea"/>
                <a:cs typeface="+mj-cs"/>
              </a:defRPr>
            </a:lvl1pPr>
          </a:lstStyle>
          <a:p>
            <a:r>
              <a:rPr lang="en-US" dirty="0"/>
              <a:t>Notre </a:t>
            </a:r>
            <a:r>
              <a:rPr lang="en-US" dirty="0" err="1"/>
              <a:t>système</a:t>
            </a:r>
            <a:r>
              <a:rPr lang="en-US" dirty="0"/>
              <a:t> </a:t>
            </a:r>
            <a:r>
              <a:rPr lang="en-US" dirty="0" err="1"/>
              <a:t>est</a:t>
            </a:r>
            <a:r>
              <a:rPr lang="en-US" dirty="0"/>
              <a:t> </a:t>
            </a:r>
            <a:r>
              <a:rPr lang="en-US" dirty="0" err="1"/>
              <a:t>corrompu</a:t>
            </a:r>
            <a:r>
              <a:rPr lang="en-US" dirty="0"/>
              <a:t> par les </a:t>
            </a:r>
            <a:r>
              <a:rPr lang="en-US" dirty="0" err="1"/>
              <a:t>banques</a:t>
            </a:r>
            <a:r>
              <a:rPr lang="en-US" dirty="0"/>
              <a:t> </a:t>
            </a:r>
            <a:r>
              <a:rPr lang="en-US" dirty="0" err="1"/>
              <a:t>centrales</a:t>
            </a:r>
            <a:r>
              <a:rPr lang="en-US" dirty="0"/>
              <a:t>.  </a:t>
            </a:r>
          </a:p>
        </p:txBody>
      </p:sp>
      <p:sp>
        <p:nvSpPr>
          <p:cNvPr id="9" name="Espace réservé du pied de page 5">
            <a:extLst>
              <a:ext uri="{FF2B5EF4-FFF2-40B4-BE49-F238E27FC236}">
                <a16:creationId xmlns:a16="http://schemas.microsoft.com/office/drawing/2014/main" id="{8DAC2889-A0A5-4AE0-A77E-5826C8F01017}"/>
              </a:ext>
            </a:extLst>
          </p:cNvPr>
          <p:cNvSpPr>
            <a:spLocks noGrp="1"/>
          </p:cNvSpPr>
          <p:nvPr>
            <p:ph type="ftr" sz="quarter" idx="11"/>
            <p:custDataLst>
              <p:tags r:id="rId7"/>
            </p:custDataLst>
          </p:nvPr>
        </p:nvSpPr>
        <p:spPr>
          <a:xfrm>
            <a:off x="3032904" y="6385791"/>
            <a:ext cx="6751693" cy="365125"/>
          </a:xfrm>
        </p:spPr>
        <p:txBody>
          <a:bodyPr/>
          <a:lstStyle/>
          <a:p>
            <a:r>
              <a:rPr lang="en-US" dirty="0"/>
              <a:t>We do not provide any financial advice. All content is for education purpose only. Do you own research. Don't trust, verify. BRH </a:t>
            </a:r>
            <a:r>
              <a:rPr lang="en-US" dirty="0" err="1"/>
              <a:t>LvL</a:t>
            </a:r>
            <a:r>
              <a:rPr lang="en-US" dirty="0"/>
              <a:t> 1.2 ENG V1.1 - </a:t>
            </a:r>
            <a:r>
              <a:rPr lang="en-US" b="0" i="1" dirty="0">
                <a:effectLst/>
              </a:rPr>
              <a:t>© 2020  </a:t>
            </a:r>
            <a:r>
              <a:rPr lang="en-US" b="0" dirty="0">
                <a:effectLst/>
                <a:latin typeface="Brandon Grotesque Regular" panose="020B0503020203060202" pitchFamily="34" charset="0"/>
              </a:rPr>
              <a:t>This work is licensed </a:t>
            </a:r>
            <a:r>
              <a:rPr lang="en-US" dirty="0">
                <a:latin typeface="Brandon Grotesque Regular" panose="020B0503020203060202" pitchFamily="34" charset="0"/>
              </a:rPr>
              <a:t>under a </a:t>
            </a:r>
            <a:r>
              <a:rPr lang="en-US" dirty="0">
                <a:latin typeface="Brandon Grotesque Regular" panose="020B0503020203060202" pitchFamily="34" charset="0"/>
                <a:hlinkClick r:id="rId12">
                  <a:extLst>
                    <a:ext uri="{A12FA001-AC4F-418D-AE19-62706E023703}">
                      <ahyp:hlinkClr xmlns:ahyp="http://schemas.microsoft.com/office/drawing/2018/hyperlinkcolor" val="tx"/>
                    </a:ext>
                  </a:extLst>
                </a:hlinkClick>
              </a:rPr>
              <a:t>CC BY-SA</a:t>
            </a:r>
            <a:r>
              <a:rPr lang="en-US" dirty="0">
                <a:latin typeface="Brandon Grotesque Regular" panose="020B0503020203060202" pitchFamily="34" charset="0"/>
              </a:rPr>
              <a:t> License</a:t>
            </a:r>
            <a:r>
              <a:rPr lang="en-US" b="0" dirty="0">
                <a:effectLst/>
                <a:latin typeface="Brandon Grotesque Regular" panose="020B0503020203060202" pitchFamily="34" charset="0"/>
              </a:rPr>
              <a:t>.</a:t>
            </a:r>
            <a:endParaRPr lang="en-US" dirty="0"/>
          </a:p>
        </p:txBody>
      </p:sp>
    </p:spTree>
    <p:extLst>
      <p:ext uri="{BB962C8B-B14F-4D97-AF65-F5344CB8AC3E}">
        <p14:creationId xmlns:p14="http://schemas.microsoft.com/office/powerpoint/2010/main" val="2130923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5E37B-079C-48CF-B4B2-7712EE15A051}"/>
              </a:ext>
            </a:extLst>
          </p:cNvPr>
          <p:cNvSpPr>
            <a:spLocks noGrp="1"/>
          </p:cNvSpPr>
          <p:nvPr>
            <p:ph type="title"/>
            <p:custDataLst>
              <p:tags r:id="rId1"/>
            </p:custDataLst>
          </p:nvPr>
        </p:nvSpPr>
        <p:spPr>
          <a:xfrm>
            <a:off x="266673" y="260307"/>
            <a:ext cx="8685362" cy="437132"/>
          </a:xfrm>
        </p:spPr>
        <p:txBody>
          <a:bodyPr>
            <a:noAutofit/>
          </a:bodyPr>
          <a:lstStyle/>
          <a:p>
            <a:r>
              <a:rPr lang="en-GB" sz="2000" u="sng" dirty="0" err="1">
                <a:latin typeface="Brandon Grotesque Bold" panose="020B0803020203060202" pitchFamily="34" charset="0"/>
              </a:rPr>
              <a:t>Regagnez</a:t>
            </a:r>
            <a:r>
              <a:rPr lang="en-GB" sz="2000" u="sng" dirty="0">
                <a:latin typeface="Brandon Grotesque Bold" panose="020B0803020203060202" pitchFamily="34" charset="0"/>
              </a:rPr>
              <a:t> la </a:t>
            </a:r>
            <a:r>
              <a:rPr lang="en-GB" sz="2000" u="sng" dirty="0" err="1">
                <a:latin typeface="Brandon Grotesque Bold" panose="020B0803020203060202" pitchFamily="34" charset="0"/>
              </a:rPr>
              <a:t>souveraineté</a:t>
            </a:r>
            <a:r>
              <a:rPr lang="en-GB" sz="2000" u="sng" dirty="0">
                <a:latin typeface="Brandon Grotesque Bold" panose="020B0803020203060202" pitchFamily="34" charset="0"/>
              </a:rPr>
              <a:t> sur </a:t>
            </a:r>
            <a:r>
              <a:rPr lang="en-GB" sz="2000" u="sng" dirty="0" err="1">
                <a:latin typeface="Brandon Grotesque Bold" panose="020B0803020203060202" pitchFamily="34" charset="0"/>
              </a:rPr>
              <a:t>votre</a:t>
            </a:r>
            <a:r>
              <a:rPr lang="en-GB" sz="2000" u="sng" dirty="0">
                <a:latin typeface="Brandon Grotesque Bold" panose="020B0803020203060202" pitchFamily="34" charset="0"/>
              </a:rPr>
              <a:t> argent. ( pas </a:t>
            </a:r>
            <a:r>
              <a:rPr lang="en-GB" sz="2000" u="sng" dirty="0" err="1">
                <a:latin typeface="Brandon Grotesque Bold" panose="020B0803020203060202" pitchFamily="34" charset="0"/>
              </a:rPr>
              <a:t>d’intermédiaire</a:t>
            </a:r>
            <a:r>
              <a:rPr lang="en-GB" sz="2000" u="sng" dirty="0">
                <a:latin typeface="Brandon Grotesque Bold" panose="020B0803020203060202" pitchFamily="34" charset="0"/>
              </a:rPr>
              <a:t>)</a:t>
            </a:r>
          </a:p>
        </p:txBody>
      </p:sp>
      <p:sp>
        <p:nvSpPr>
          <p:cNvPr id="3" name="Content Placeholder 2">
            <a:extLst>
              <a:ext uri="{FF2B5EF4-FFF2-40B4-BE49-F238E27FC236}">
                <a16:creationId xmlns:a16="http://schemas.microsoft.com/office/drawing/2014/main" id="{883FB646-E3DF-4371-BBEC-A7118813385A}"/>
              </a:ext>
            </a:extLst>
          </p:cNvPr>
          <p:cNvSpPr>
            <a:spLocks noGrp="1"/>
          </p:cNvSpPr>
          <p:nvPr>
            <p:ph idx="1"/>
            <p:custDataLst>
              <p:tags r:id="rId2"/>
            </p:custDataLst>
          </p:nvPr>
        </p:nvSpPr>
        <p:spPr>
          <a:xfrm>
            <a:off x="387057" y="797844"/>
            <a:ext cx="6530980" cy="3481909"/>
          </a:xfrm>
        </p:spPr>
        <p:txBody>
          <a:bodyPr>
            <a:normAutofit/>
          </a:bodyPr>
          <a:lstStyle/>
          <a:p>
            <a:pPr marL="0" indent="0">
              <a:buNone/>
            </a:pPr>
            <a:r>
              <a:rPr lang="fr-FR" sz="1400" dirty="0">
                <a:latin typeface="Brandon Grotesque Regular" panose="020B0503020203060202"/>
              </a:rPr>
              <a:t>Si vous avez de l’argent dans un compte en banque, cet argent ne vous appartient plus, vous avez fait un (mauvais) prêt à la banque pour qu’il puisse l’utiliser.</a:t>
            </a:r>
          </a:p>
          <a:p>
            <a:pPr marL="0" indent="0">
              <a:buNone/>
            </a:pPr>
            <a:r>
              <a:rPr lang="fr-FR" sz="1400" dirty="0">
                <a:latin typeface="Brandon Grotesque Regular" panose="020B0503020203060202"/>
              </a:rPr>
              <a:t>Il est important que vous relisiez cette phrase et que vous la compreniez.</a:t>
            </a:r>
          </a:p>
          <a:p>
            <a:pPr marL="0" indent="0">
              <a:buNone/>
            </a:pPr>
            <a:r>
              <a:rPr lang="fr-FR" sz="1400" b="1" u="sng" dirty="0">
                <a:latin typeface="Brandon Grotesque Regular" panose="020B0503020203060202"/>
              </a:rPr>
              <a:t>Si vous avez de l’argent dans un compte en banque, cet argent ne vous appartient plus, vous avez fait un (mauvais) prêt à la banque pour qu’il puisse l’utiliser.</a:t>
            </a:r>
          </a:p>
          <a:p>
            <a:pPr marL="0" indent="0">
              <a:buNone/>
            </a:pPr>
            <a:r>
              <a:rPr lang="en-GB" sz="1400" dirty="0">
                <a:latin typeface="Brandon Grotesque Regular" panose="020B0503020203060202" pitchFamily="34" charset="0"/>
              </a:rPr>
              <a:t>Ce qui </a:t>
            </a:r>
            <a:r>
              <a:rPr lang="en-GB" sz="1400" dirty="0" err="1">
                <a:latin typeface="Brandon Grotesque Regular" panose="020B0503020203060202" pitchFamily="34" charset="0"/>
              </a:rPr>
              <a:t>veut</a:t>
            </a:r>
            <a:r>
              <a:rPr lang="en-GB" sz="1400" dirty="0">
                <a:latin typeface="Brandon Grotesque Regular" panose="020B0503020203060202" pitchFamily="34" charset="0"/>
              </a:rPr>
              <a:t> dire deux choses:</a:t>
            </a:r>
          </a:p>
          <a:p>
            <a:pPr marL="342900" indent="-342900">
              <a:buFont typeface="+mj-lt"/>
              <a:buAutoNum type="arabicPeriod"/>
            </a:pPr>
            <a:r>
              <a:rPr lang="en-GB" sz="1400" dirty="0">
                <a:latin typeface="Brandon Grotesque Regular" panose="020B0503020203060202" pitchFamily="34" charset="0"/>
              </a:rPr>
              <a:t>Si </a:t>
            </a:r>
            <a:r>
              <a:rPr lang="en-GB" sz="1400" dirty="0" err="1">
                <a:latin typeface="Brandon Grotesque Regular" panose="020B0503020203060202" pitchFamily="34" charset="0"/>
              </a:rPr>
              <a:t>votre</a:t>
            </a:r>
            <a:r>
              <a:rPr lang="en-GB" sz="1400" dirty="0">
                <a:latin typeface="Brandon Grotesque Regular" panose="020B0503020203060202" pitchFamily="34" charset="0"/>
              </a:rPr>
              <a:t> </a:t>
            </a:r>
            <a:r>
              <a:rPr lang="en-GB" sz="1400" dirty="0" err="1">
                <a:latin typeface="Brandon Grotesque Regular" panose="020B0503020203060202" pitchFamily="34" charset="0"/>
              </a:rPr>
              <a:t>banque</a:t>
            </a:r>
            <a:r>
              <a:rPr lang="en-GB" sz="1400" dirty="0">
                <a:latin typeface="Brandon Grotesque Regular" panose="020B0503020203060202" pitchFamily="34" charset="0"/>
              </a:rPr>
              <a:t> fait </a:t>
            </a:r>
            <a:r>
              <a:rPr lang="en-GB" sz="1400" dirty="0" err="1">
                <a:latin typeface="Brandon Grotesque Regular" panose="020B0503020203060202" pitchFamily="34" charset="0"/>
              </a:rPr>
              <a:t>faillite</a:t>
            </a:r>
            <a:r>
              <a:rPr lang="en-GB" sz="1400" dirty="0">
                <a:latin typeface="Brandon Grotesque Regular" panose="020B0503020203060202" pitchFamily="34" charset="0"/>
              </a:rPr>
              <a:t>, </a:t>
            </a:r>
            <a:r>
              <a:rPr lang="en-GB" sz="1400" dirty="0" err="1">
                <a:latin typeface="Brandon Grotesque Regular" panose="020B0503020203060202" pitchFamily="34" charset="0"/>
              </a:rPr>
              <a:t>vous</a:t>
            </a:r>
            <a:r>
              <a:rPr lang="en-GB" sz="1400" dirty="0">
                <a:latin typeface="Brandon Grotesque Regular" panose="020B0503020203060202" pitchFamily="34" charset="0"/>
              </a:rPr>
              <a:t> </a:t>
            </a:r>
            <a:r>
              <a:rPr lang="en-GB" sz="1400" dirty="0" err="1">
                <a:latin typeface="Brandon Grotesque Regular" panose="020B0503020203060202" pitchFamily="34" charset="0"/>
              </a:rPr>
              <a:t>perdez</a:t>
            </a:r>
            <a:r>
              <a:rPr lang="en-GB" sz="1400" dirty="0">
                <a:latin typeface="Brandon Grotesque Regular" panose="020B0503020203060202" pitchFamily="34" charset="0"/>
              </a:rPr>
              <a:t> </a:t>
            </a:r>
            <a:r>
              <a:rPr lang="en-GB" sz="1400" dirty="0" err="1">
                <a:latin typeface="Brandon Grotesque Regular" panose="020B0503020203060202" pitchFamily="34" charset="0"/>
              </a:rPr>
              <a:t>votre</a:t>
            </a:r>
            <a:r>
              <a:rPr lang="en-GB" sz="1400" dirty="0">
                <a:latin typeface="Brandon Grotesque Regular" panose="020B0503020203060202" pitchFamily="34" charset="0"/>
              </a:rPr>
              <a:t> argent.</a:t>
            </a:r>
          </a:p>
          <a:p>
            <a:pPr marL="342900" indent="-342900">
              <a:buFont typeface="+mj-lt"/>
              <a:buAutoNum type="arabicPeriod"/>
            </a:pPr>
            <a:r>
              <a:rPr lang="en-GB" sz="1400" dirty="0">
                <a:latin typeface="Brandon Grotesque Regular" panose="020B0503020203060202" pitchFamily="34" charset="0"/>
              </a:rPr>
              <a:t>Si </a:t>
            </a:r>
            <a:r>
              <a:rPr lang="en-GB" sz="1400" dirty="0" err="1">
                <a:latin typeface="Brandon Grotesque Regular" panose="020B0503020203060202" pitchFamily="34" charset="0"/>
              </a:rPr>
              <a:t>votre</a:t>
            </a:r>
            <a:r>
              <a:rPr lang="en-GB" sz="1400" dirty="0">
                <a:latin typeface="Brandon Grotesque Regular" panose="020B0503020203060202" pitchFamily="34" charset="0"/>
              </a:rPr>
              <a:t> </a:t>
            </a:r>
            <a:r>
              <a:rPr lang="en-GB" sz="1400" dirty="0" err="1">
                <a:latin typeface="Brandon Grotesque Regular" panose="020B0503020203060202" pitchFamily="34" charset="0"/>
              </a:rPr>
              <a:t>banque</a:t>
            </a:r>
            <a:r>
              <a:rPr lang="en-GB" sz="1400" dirty="0">
                <a:latin typeface="Brandon Grotesque Regular" panose="020B0503020203060202" pitchFamily="34" charset="0"/>
              </a:rPr>
              <a:t> refuse de </a:t>
            </a:r>
            <a:r>
              <a:rPr lang="en-GB" sz="1400" dirty="0" err="1">
                <a:latin typeface="Brandon Grotesque Regular" panose="020B0503020203060202" pitchFamily="34" charset="0"/>
              </a:rPr>
              <a:t>vous</a:t>
            </a:r>
            <a:r>
              <a:rPr lang="en-GB" sz="1400" dirty="0">
                <a:latin typeface="Brandon Grotesque Regular" panose="020B0503020203060202" pitchFamily="34" charset="0"/>
              </a:rPr>
              <a:t> le </a:t>
            </a:r>
            <a:r>
              <a:rPr lang="en-GB" sz="1400" dirty="0" err="1">
                <a:latin typeface="Brandon Grotesque Regular" panose="020B0503020203060202" pitchFamily="34" charset="0"/>
              </a:rPr>
              <a:t>rendre</a:t>
            </a:r>
            <a:r>
              <a:rPr lang="en-GB" sz="1400" dirty="0">
                <a:latin typeface="Brandon Grotesque Regular" panose="020B0503020203060202" pitchFamily="34" charset="0"/>
              </a:rPr>
              <a:t>, </a:t>
            </a:r>
            <a:r>
              <a:rPr lang="en-GB" sz="1400" dirty="0" err="1">
                <a:latin typeface="Brandon Grotesque Regular" panose="020B0503020203060202" pitchFamily="34" charset="0"/>
              </a:rPr>
              <a:t>vous</a:t>
            </a:r>
            <a:r>
              <a:rPr lang="en-GB" sz="1400" dirty="0">
                <a:latin typeface="Brandon Grotesque Regular" panose="020B0503020203060202" pitchFamily="34" charset="0"/>
              </a:rPr>
              <a:t> </a:t>
            </a:r>
            <a:r>
              <a:rPr lang="en-GB" sz="1400" dirty="0" err="1">
                <a:latin typeface="Brandon Grotesque Regular" panose="020B0503020203060202" pitchFamily="34" charset="0"/>
              </a:rPr>
              <a:t>perdez</a:t>
            </a:r>
            <a:r>
              <a:rPr lang="en-GB" sz="1400" dirty="0">
                <a:latin typeface="Brandon Grotesque Regular" panose="020B0503020203060202" pitchFamily="34" charset="0"/>
              </a:rPr>
              <a:t> </a:t>
            </a:r>
            <a:r>
              <a:rPr lang="en-GB" sz="1400" dirty="0" err="1">
                <a:latin typeface="Brandon Grotesque Regular" panose="020B0503020203060202" pitchFamily="34" charset="0"/>
              </a:rPr>
              <a:t>votre</a:t>
            </a:r>
            <a:r>
              <a:rPr lang="en-GB" sz="1400" dirty="0">
                <a:latin typeface="Brandon Grotesque Regular" panose="020B0503020203060202" pitchFamily="34" charset="0"/>
              </a:rPr>
              <a:t> argent.</a:t>
            </a:r>
          </a:p>
          <a:p>
            <a:pPr marL="0" indent="0">
              <a:buNone/>
            </a:pPr>
            <a:r>
              <a:rPr lang="en-GB" sz="1400" dirty="0" err="1">
                <a:latin typeface="Brandon Grotesque Regular" panose="020B0503020203060202" pitchFamily="34" charset="0"/>
              </a:rPr>
              <a:t>Peut-être</a:t>
            </a:r>
            <a:r>
              <a:rPr lang="en-GB" sz="1400" dirty="0">
                <a:latin typeface="Brandon Grotesque Regular" panose="020B0503020203060202" pitchFamily="34" charset="0"/>
              </a:rPr>
              <a:t> </a:t>
            </a:r>
            <a:r>
              <a:rPr lang="en-GB" sz="1400" dirty="0" err="1">
                <a:latin typeface="Brandon Grotesque Regular" panose="020B0503020203060202" pitchFamily="34" charset="0"/>
              </a:rPr>
              <a:t>pensez-vous</a:t>
            </a:r>
            <a:r>
              <a:rPr lang="en-GB" sz="1400" dirty="0">
                <a:latin typeface="Brandon Grotesque Regular" panose="020B0503020203060202" pitchFamily="34" charset="0"/>
              </a:rPr>
              <a:t> que </a:t>
            </a:r>
            <a:r>
              <a:rPr lang="en-GB" sz="1400" dirty="0" err="1">
                <a:latin typeface="Brandon Grotesque Regular" panose="020B0503020203060202" pitchFamily="34" charset="0"/>
              </a:rPr>
              <a:t>ces</a:t>
            </a:r>
            <a:r>
              <a:rPr lang="en-GB" sz="1400" dirty="0">
                <a:latin typeface="Brandon Grotesque Regular" panose="020B0503020203060202" pitchFamily="34" charset="0"/>
              </a:rPr>
              <a:t> options </a:t>
            </a:r>
            <a:r>
              <a:rPr lang="en-GB" sz="1400" dirty="0" err="1">
                <a:latin typeface="Brandon Grotesque Regular" panose="020B0503020203060202" pitchFamily="34" charset="0"/>
              </a:rPr>
              <a:t>ont</a:t>
            </a:r>
            <a:r>
              <a:rPr lang="en-GB" sz="1400" dirty="0">
                <a:latin typeface="Brandon Grotesque Regular" panose="020B0503020203060202" pitchFamily="34" charset="0"/>
              </a:rPr>
              <a:t> </a:t>
            </a:r>
            <a:r>
              <a:rPr lang="en-GB" sz="1400" dirty="0" err="1">
                <a:latin typeface="Brandon Grotesque Regular" panose="020B0503020203060202" pitchFamily="34" charset="0"/>
              </a:rPr>
              <a:t>peu</a:t>
            </a:r>
            <a:r>
              <a:rPr lang="en-GB" sz="1400" dirty="0">
                <a:latin typeface="Brandon Grotesque Regular" panose="020B0503020203060202" pitchFamily="34" charset="0"/>
              </a:rPr>
              <a:t> de chance de se </a:t>
            </a:r>
            <a:r>
              <a:rPr lang="en-GB" sz="1400" dirty="0" err="1">
                <a:latin typeface="Brandon Grotesque Regular" panose="020B0503020203060202" pitchFamily="34" charset="0"/>
              </a:rPr>
              <a:t>produire</a:t>
            </a:r>
            <a:r>
              <a:rPr lang="en-GB" sz="1400" dirty="0">
                <a:latin typeface="Brandon Grotesque Regular" panose="020B0503020203060202" pitchFamily="34" charset="0"/>
              </a:rPr>
              <a:t>?... </a:t>
            </a:r>
          </a:p>
          <a:p>
            <a:pPr marL="0" indent="0">
              <a:buNone/>
            </a:pPr>
            <a:r>
              <a:rPr lang="en-GB" sz="1400" dirty="0">
                <a:latin typeface="Brandon Grotesque Regular" panose="020B0503020203060202" pitchFamily="34" charset="0"/>
              </a:rPr>
              <a:t>Du coup, nous </a:t>
            </a:r>
            <a:r>
              <a:rPr lang="en-GB" sz="1400" dirty="0" err="1">
                <a:latin typeface="Brandon Grotesque Regular" panose="020B0503020203060202" pitchFamily="34" charset="0"/>
              </a:rPr>
              <a:t>allons</a:t>
            </a:r>
            <a:r>
              <a:rPr lang="en-GB" sz="1400" dirty="0">
                <a:latin typeface="Brandon Grotesque Regular" panose="020B0503020203060202" pitchFamily="34" charset="0"/>
              </a:rPr>
              <a:t> examiner </a:t>
            </a:r>
            <a:r>
              <a:rPr lang="en-GB" sz="1400" dirty="0" err="1">
                <a:latin typeface="Brandon Grotesque Regular" panose="020B0503020203060202" pitchFamily="34" charset="0"/>
              </a:rPr>
              <a:t>pourquoi</a:t>
            </a:r>
            <a:r>
              <a:rPr lang="en-GB" sz="1400" dirty="0">
                <a:latin typeface="Brandon Grotesque Regular" panose="020B0503020203060202" pitchFamily="34" charset="0"/>
              </a:rPr>
              <a:t> </a:t>
            </a:r>
            <a:r>
              <a:rPr lang="en-GB" sz="1400" dirty="0" err="1">
                <a:latin typeface="Brandon Grotesque Regular" panose="020B0503020203060202" pitchFamily="34" charset="0"/>
              </a:rPr>
              <a:t>elles</a:t>
            </a:r>
            <a:r>
              <a:rPr lang="en-GB" sz="1400" dirty="0">
                <a:latin typeface="Brandon Grotesque Regular" panose="020B0503020203060202" pitchFamily="34" charset="0"/>
              </a:rPr>
              <a:t> </a:t>
            </a:r>
            <a:r>
              <a:rPr lang="en-GB" sz="1400" dirty="0" err="1">
                <a:latin typeface="Brandon Grotesque Regular" panose="020B0503020203060202" pitchFamily="34" charset="0"/>
              </a:rPr>
              <a:t>sont</a:t>
            </a:r>
            <a:r>
              <a:rPr lang="en-GB" sz="1400" dirty="0">
                <a:latin typeface="Brandon Grotesque Regular" panose="020B0503020203060202" pitchFamily="34" charset="0"/>
              </a:rPr>
              <a:t> une quasi-certitude dans un </a:t>
            </a:r>
            <a:r>
              <a:rPr lang="en-GB" sz="1400" dirty="0" err="1">
                <a:latin typeface="Brandon Grotesque Regular" panose="020B0503020203060202" pitchFamily="34" charset="0"/>
              </a:rPr>
              <a:t>chapitre</a:t>
            </a:r>
            <a:r>
              <a:rPr lang="en-GB" sz="1400" dirty="0">
                <a:latin typeface="Brandon Grotesque Regular" panose="020B0503020203060202" pitchFamily="34" charset="0"/>
              </a:rPr>
              <a:t> </a:t>
            </a:r>
            <a:r>
              <a:rPr lang="en-GB" sz="1400" dirty="0" err="1">
                <a:latin typeface="Brandon Grotesque Regular" panose="020B0503020203060202" pitchFamily="34" charset="0"/>
              </a:rPr>
              <a:t>spécial</a:t>
            </a:r>
            <a:r>
              <a:rPr lang="en-GB" sz="1400" dirty="0">
                <a:latin typeface="Brandon Grotesque Regular" panose="020B0503020203060202" pitchFamily="34" charset="0"/>
              </a:rPr>
              <a:t> à </a:t>
            </a:r>
            <a:r>
              <a:rPr lang="en-GB" sz="1400" dirty="0" err="1">
                <a:latin typeface="Brandon Grotesque Regular" panose="020B0503020203060202" pitchFamily="34" charset="0"/>
              </a:rPr>
              <a:t>venir</a:t>
            </a:r>
            <a:r>
              <a:rPr lang="en-GB" sz="1400" dirty="0">
                <a:latin typeface="Brandon Grotesque Regular" panose="020B0503020203060202" pitchFamily="34" charset="0"/>
              </a:rPr>
              <a:t>.</a:t>
            </a:r>
          </a:p>
        </p:txBody>
      </p:sp>
      <p:pic>
        <p:nvPicPr>
          <p:cNvPr id="8" name="Image 7">
            <a:extLst>
              <a:ext uri="{FF2B5EF4-FFF2-40B4-BE49-F238E27FC236}">
                <a16:creationId xmlns:a16="http://schemas.microsoft.com/office/drawing/2014/main" id="{4DB5D282-0A2C-4935-B39E-49938EB5D067}"/>
              </a:ext>
            </a:extLst>
          </p:cNvPr>
          <p:cNvPicPr>
            <a:picLocks noChangeAspect="1"/>
          </p:cNvPicPr>
          <p:nvPr>
            <p:custDataLst>
              <p:tags r:id="rId3"/>
            </p:custDataLst>
          </p:nvPr>
        </p:nvPicPr>
        <p:blipFill>
          <a:blip r:embed="rId13">
            <a:extLst>
              <a:ext uri="{28A0092B-C50C-407E-A947-70E740481C1C}">
                <a14:useLocalDpi xmlns:a14="http://schemas.microsoft.com/office/drawing/2010/main" val="0"/>
              </a:ext>
            </a:extLst>
          </a:blip>
          <a:stretch>
            <a:fillRect/>
          </a:stretch>
        </p:blipFill>
        <p:spPr>
          <a:xfrm>
            <a:off x="7528805" y="623916"/>
            <a:ext cx="4133145" cy="2479887"/>
          </a:xfrm>
          <a:prstGeom prst="rect">
            <a:avLst/>
          </a:prstGeom>
        </p:spPr>
      </p:pic>
      <p:pic>
        <p:nvPicPr>
          <p:cNvPr id="9" name="Image 8">
            <a:extLst>
              <a:ext uri="{FF2B5EF4-FFF2-40B4-BE49-F238E27FC236}">
                <a16:creationId xmlns:a16="http://schemas.microsoft.com/office/drawing/2014/main" id="{B3C52198-7D83-40E3-8F1C-E4C425E39D8A}"/>
              </a:ext>
            </a:extLst>
          </p:cNvPr>
          <p:cNvPicPr>
            <a:picLocks noChangeAspect="1"/>
          </p:cNvPicPr>
          <p:nvPr>
            <p:custDataLst>
              <p:tags r:id="rId4"/>
            </p:custDataLst>
          </p:nvPr>
        </p:nvPicPr>
        <p:blipFill>
          <a:blip r:embed="rId14"/>
          <a:stretch>
            <a:fillRect/>
          </a:stretch>
        </p:blipFill>
        <p:spPr>
          <a:xfrm>
            <a:off x="744981" y="5143754"/>
            <a:ext cx="3860239" cy="855064"/>
          </a:xfrm>
          <a:prstGeom prst="rect">
            <a:avLst/>
          </a:prstGeom>
        </p:spPr>
        <p:style>
          <a:lnRef idx="2">
            <a:schemeClr val="dk1"/>
          </a:lnRef>
          <a:fillRef idx="1">
            <a:schemeClr val="lt1"/>
          </a:fillRef>
          <a:effectRef idx="0">
            <a:schemeClr val="dk1"/>
          </a:effectRef>
          <a:fontRef idx="minor">
            <a:schemeClr val="dk1"/>
          </a:fontRef>
        </p:style>
      </p:pic>
      <p:pic>
        <p:nvPicPr>
          <p:cNvPr id="11" name="Image 10">
            <a:extLst>
              <a:ext uri="{FF2B5EF4-FFF2-40B4-BE49-F238E27FC236}">
                <a16:creationId xmlns:a16="http://schemas.microsoft.com/office/drawing/2014/main" id="{1A1E5AEE-7AF8-4820-A484-B5977054A1C2}"/>
              </a:ext>
            </a:extLst>
          </p:cNvPr>
          <p:cNvPicPr>
            <a:picLocks noChangeAspect="1"/>
          </p:cNvPicPr>
          <p:nvPr>
            <p:custDataLst>
              <p:tags r:id="rId5"/>
            </p:custDataLst>
          </p:nvPr>
        </p:nvPicPr>
        <p:blipFill>
          <a:blip r:embed="rId15"/>
          <a:stretch>
            <a:fillRect/>
          </a:stretch>
        </p:blipFill>
        <p:spPr>
          <a:xfrm>
            <a:off x="744981" y="4028523"/>
            <a:ext cx="3818477" cy="897488"/>
          </a:xfrm>
          <a:prstGeom prst="rect">
            <a:avLst/>
          </a:prstGeom>
        </p:spPr>
        <p:style>
          <a:lnRef idx="2">
            <a:schemeClr val="dk1"/>
          </a:lnRef>
          <a:fillRef idx="1">
            <a:schemeClr val="lt1"/>
          </a:fillRef>
          <a:effectRef idx="0">
            <a:schemeClr val="dk1"/>
          </a:effectRef>
          <a:fontRef idx="minor">
            <a:schemeClr val="dk1"/>
          </a:fontRef>
        </p:style>
      </p:pic>
      <p:sp>
        <p:nvSpPr>
          <p:cNvPr id="13" name="Rectangle 12">
            <a:extLst>
              <a:ext uri="{FF2B5EF4-FFF2-40B4-BE49-F238E27FC236}">
                <a16:creationId xmlns:a16="http://schemas.microsoft.com/office/drawing/2014/main" id="{B2F6CA59-FAFF-40E2-870A-09D0886F62C5}"/>
              </a:ext>
            </a:extLst>
          </p:cNvPr>
          <p:cNvSpPr/>
          <p:nvPr>
            <p:custDataLst>
              <p:tags r:id="rId6"/>
            </p:custDataLst>
          </p:nvPr>
        </p:nvSpPr>
        <p:spPr>
          <a:xfrm>
            <a:off x="5362243" y="3998584"/>
            <a:ext cx="6332093" cy="1718543"/>
          </a:xfrm>
          <a:prstGeom prst="rect">
            <a:avLst/>
          </a:prstGeom>
          <a:ln>
            <a:solidFill>
              <a:schemeClr val="tx1"/>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p>
            <a:pPr algn="ctr">
              <a:buClr>
                <a:srgbClr val="000000"/>
              </a:buClr>
            </a:pPr>
            <a:r>
              <a:rPr lang="en-GB" sz="1400" b="1" u="sng" dirty="0">
                <a:solidFill>
                  <a:schemeClr val="dk1"/>
                </a:solidFill>
                <a:latin typeface="Brandon Grotesque Regular" panose="020B0503020203060202" pitchFamily="34" charset="0"/>
                <a:cs typeface="Calibri"/>
              </a:rPr>
              <a:t>« Pas </a:t>
            </a:r>
            <a:r>
              <a:rPr lang="en-GB" sz="1400" b="1" u="sng" dirty="0" err="1">
                <a:solidFill>
                  <a:schemeClr val="dk1"/>
                </a:solidFill>
                <a:latin typeface="Brandon Grotesque Regular" panose="020B0503020203060202" pitchFamily="34" charset="0"/>
                <a:cs typeface="Calibri"/>
              </a:rPr>
              <a:t>votre</a:t>
            </a:r>
            <a:r>
              <a:rPr lang="en-GB" sz="1400" b="1" u="sng" dirty="0">
                <a:solidFill>
                  <a:schemeClr val="dk1"/>
                </a:solidFill>
                <a:latin typeface="Brandon Grotesque Regular" panose="020B0503020203060202" pitchFamily="34" charset="0"/>
                <a:cs typeface="Calibri"/>
              </a:rPr>
              <a:t> </a:t>
            </a:r>
            <a:r>
              <a:rPr lang="en-GB" sz="1400" b="1" u="sng" dirty="0" err="1">
                <a:solidFill>
                  <a:schemeClr val="dk1"/>
                </a:solidFill>
                <a:latin typeface="Brandon Grotesque Regular" panose="020B0503020203060202" pitchFamily="34" charset="0"/>
                <a:cs typeface="Calibri"/>
              </a:rPr>
              <a:t>clé</a:t>
            </a:r>
            <a:r>
              <a:rPr lang="en-GB" sz="1400" b="1" u="sng" dirty="0">
                <a:solidFill>
                  <a:schemeClr val="dk1"/>
                </a:solidFill>
                <a:latin typeface="Brandon Grotesque Regular" panose="020B0503020203060202" pitchFamily="34" charset="0"/>
                <a:cs typeface="Calibri"/>
              </a:rPr>
              <a:t>, Pas </a:t>
            </a:r>
            <a:r>
              <a:rPr lang="en-GB" sz="1400" b="1" u="sng" dirty="0" err="1">
                <a:solidFill>
                  <a:schemeClr val="dk1"/>
                </a:solidFill>
                <a:latin typeface="Brandon Grotesque Regular" panose="020B0503020203060202" pitchFamily="34" charset="0"/>
                <a:cs typeface="Calibri"/>
              </a:rPr>
              <a:t>vos</a:t>
            </a:r>
            <a:r>
              <a:rPr lang="en-GB" sz="1400" b="1" u="sng" dirty="0">
                <a:solidFill>
                  <a:schemeClr val="dk1"/>
                </a:solidFill>
                <a:latin typeface="Brandon Grotesque Regular" panose="020B0503020203060202" pitchFamily="34" charset="0"/>
                <a:cs typeface="Calibri"/>
              </a:rPr>
              <a:t> Bitcoin » </a:t>
            </a:r>
          </a:p>
          <a:p>
            <a:pPr algn="ctr">
              <a:buClr>
                <a:srgbClr val="000000"/>
              </a:buClr>
            </a:pPr>
            <a:endParaRPr lang="en-GB" sz="1400" b="1" u="sng" dirty="0">
              <a:solidFill>
                <a:schemeClr val="dk1"/>
              </a:solidFill>
              <a:latin typeface="Brandon Grotesque Regular" panose="020B0503020203060202" pitchFamily="34" charset="0"/>
              <a:cs typeface="Calibri"/>
            </a:endParaRPr>
          </a:p>
          <a:p>
            <a:pPr>
              <a:buClr>
                <a:srgbClr val="000000"/>
              </a:buClr>
            </a:pPr>
            <a:r>
              <a:rPr lang="en-GB" sz="1400" dirty="0" err="1">
                <a:solidFill>
                  <a:schemeClr val="dk1"/>
                </a:solidFill>
                <a:latin typeface="Brandon Grotesque Regular" panose="020B0503020203060202" pitchFamily="34" charset="0"/>
                <a:cs typeface="Calibri"/>
              </a:rPr>
              <a:t>Détenir</a:t>
            </a:r>
            <a:r>
              <a:rPr lang="en-GB" sz="1400" dirty="0">
                <a:solidFill>
                  <a:schemeClr val="dk1"/>
                </a:solidFill>
                <a:latin typeface="Brandon Grotesque Regular" panose="020B0503020203060202" pitchFamily="34" charset="0"/>
                <a:cs typeface="Calibri"/>
              </a:rPr>
              <a:t> la </a:t>
            </a:r>
            <a:r>
              <a:rPr lang="en-GB" sz="1400" dirty="0" err="1">
                <a:solidFill>
                  <a:schemeClr val="dk1"/>
                </a:solidFill>
                <a:latin typeface="Brandon Grotesque Regular" panose="020B0503020203060202" pitchFamily="34" charset="0"/>
                <a:cs typeface="Calibri"/>
              </a:rPr>
              <a:t>clé</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privée</a:t>
            </a:r>
            <a:r>
              <a:rPr lang="en-GB" sz="1400" dirty="0">
                <a:solidFill>
                  <a:schemeClr val="dk1"/>
                </a:solidFill>
                <a:latin typeface="Brandon Grotesque Regular" panose="020B0503020203060202" pitchFamily="34" charset="0"/>
                <a:cs typeface="Calibri"/>
              </a:rPr>
              <a:t> d’un </a:t>
            </a:r>
            <a:r>
              <a:rPr lang="en-GB" sz="1400" dirty="0" err="1">
                <a:solidFill>
                  <a:schemeClr val="dk1"/>
                </a:solidFill>
                <a:latin typeface="Brandon Grotesque Regular" panose="020B0503020203060202" pitchFamily="34" charset="0"/>
                <a:cs typeface="Calibri"/>
              </a:rPr>
              <a:t>portefeuille</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vous</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donne</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accès</a:t>
            </a:r>
            <a:r>
              <a:rPr lang="en-GB" sz="1400" dirty="0">
                <a:solidFill>
                  <a:schemeClr val="dk1"/>
                </a:solidFill>
                <a:latin typeface="Brandon Grotesque Regular" panose="020B0503020203060202" pitchFamily="34" charset="0"/>
                <a:cs typeface="Calibri"/>
              </a:rPr>
              <a:t> aux Bitcoins </a:t>
            </a:r>
            <a:r>
              <a:rPr lang="en-GB" sz="1400" dirty="0" err="1">
                <a:solidFill>
                  <a:schemeClr val="dk1"/>
                </a:solidFill>
                <a:latin typeface="Brandon Grotesque Regular" panose="020B0503020203060202" pitchFamily="34" charset="0"/>
                <a:cs typeface="Calibri"/>
              </a:rPr>
              <a:t>qu’il</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contient</a:t>
            </a:r>
            <a:r>
              <a:rPr lang="en-GB" sz="1400" dirty="0">
                <a:solidFill>
                  <a:schemeClr val="dk1"/>
                </a:solidFill>
                <a:latin typeface="Brandon Grotesque Regular" panose="020B0503020203060202" pitchFamily="34" charset="0"/>
                <a:cs typeface="Calibri"/>
              </a:rPr>
              <a:t>. Si </a:t>
            </a:r>
            <a:r>
              <a:rPr lang="en-GB" sz="1400" dirty="0" err="1">
                <a:solidFill>
                  <a:schemeClr val="dk1"/>
                </a:solidFill>
                <a:latin typeface="Brandon Grotesque Regular" panose="020B0503020203060202" pitchFamily="34" charset="0"/>
                <a:cs typeface="Calibri"/>
              </a:rPr>
              <a:t>vous</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n’avez</a:t>
            </a:r>
            <a:r>
              <a:rPr lang="en-GB" sz="1400" dirty="0">
                <a:solidFill>
                  <a:schemeClr val="dk1"/>
                </a:solidFill>
                <a:latin typeface="Brandon Grotesque Regular" panose="020B0503020203060202" pitchFamily="34" charset="0"/>
                <a:cs typeface="Calibri"/>
              </a:rPr>
              <a:t> pas </a:t>
            </a:r>
            <a:r>
              <a:rPr lang="en-GB" sz="1400" dirty="0" err="1">
                <a:solidFill>
                  <a:schemeClr val="dk1"/>
                </a:solidFill>
                <a:latin typeface="Brandon Grotesque Regular" panose="020B0503020203060202" pitchFamily="34" charset="0"/>
                <a:cs typeface="Calibri"/>
              </a:rPr>
              <a:t>cette</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clé</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ça</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veut</a:t>
            </a:r>
            <a:r>
              <a:rPr lang="en-GB" sz="1400" dirty="0">
                <a:solidFill>
                  <a:schemeClr val="dk1"/>
                </a:solidFill>
                <a:latin typeface="Brandon Grotesque Regular" panose="020B0503020203060202" pitchFamily="34" charset="0"/>
                <a:cs typeface="Calibri"/>
              </a:rPr>
              <a:t> dire que </a:t>
            </a:r>
            <a:r>
              <a:rPr lang="en-GB" sz="1400" dirty="0" err="1">
                <a:solidFill>
                  <a:schemeClr val="dk1"/>
                </a:solidFill>
                <a:latin typeface="Brandon Grotesque Regular" panose="020B0503020203060202" pitchFamily="34" charset="0"/>
                <a:cs typeface="Calibri"/>
              </a:rPr>
              <a:t>quelqu’un</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d’autre</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détient</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ces</a:t>
            </a:r>
            <a:r>
              <a:rPr lang="en-GB" sz="1400" dirty="0">
                <a:solidFill>
                  <a:schemeClr val="dk1"/>
                </a:solidFill>
                <a:latin typeface="Brandon Grotesque Regular" panose="020B0503020203060202" pitchFamily="34" charset="0"/>
                <a:cs typeface="Calibri"/>
              </a:rPr>
              <a:t> bitcoins pour </a:t>
            </a:r>
            <a:r>
              <a:rPr lang="en-GB" sz="1400" dirty="0" err="1">
                <a:solidFill>
                  <a:schemeClr val="dk1"/>
                </a:solidFill>
                <a:latin typeface="Brandon Grotesque Regular" panose="020B0503020203060202" pitchFamily="34" charset="0"/>
                <a:cs typeface="Calibri"/>
              </a:rPr>
              <a:t>vous</a:t>
            </a:r>
            <a:r>
              <a:rPr lang="en-GB" sz="1400" dirty="0">
                <a:solidFill>
                  <a:schemeClr val="dk1"/>
                </a:solidFill>
                <a:latin typeface="Brandon Grotesque Regular" panose="020B0503020203060202" pitchFamily="34" charset="0"/>
                <a:cs typeface="Calibri"/>
              </a:rPr>
              <a:t>. Si </a:t>
            </a:r>
            <a:r>
              <a:rPr lang="en-GB" sz="1400" dirty="0" err="1">
                <a:solidFill>
                  <a:schemeClr val="dk1"/>
                </a:solidFill>
                <a:latin typeface="Brandon Grotesque Regular" panose="020B0503020203060202" pitchFamily="34" charset="0"/>
                <a:cs typeface="Calibri"/>
              </a:rPr>
              <a:t>c’est</a:t>
            </a:r>
            <a:r>
              <a:rPr lang="en-GB" sz="1400" dirty="0">
                <a:solidFill>
                  <a:schemeClr val="dk1"/>
                </a:solidFill>
                <a:latin typeface="Brandon Grotesque Regular" panose="020B0503020203060202" pitchFamily="34" charset="0"/>
                <a:cs typeface="Calibri"/>
              </a:rPr>
              <a:t> le </a:t>
            </a:r>
            <a:r>
              <a:rPr lang="en-GB" sz="1400" dirty="0" err="1">
                <a:solidFill>
                  <a:schemeClr val="dk1"/>
                </a:solidFill>
                <a:latin typeface="Brandon Grotesque Regular" panose="020B0503020203060202" pitchFamily="34" charset="0"/>
                <a:cs typeface="Calibri"/>
              </a:rPr>
              <a:t>cas</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alors</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vos</a:t>
            </a:r>
            <a:r>
              <a:rPr lang="en-GB" sz="1400" dirty="0">
                <a:solidFill>
                  <a:schemeClr val="dk1"/>
                </a:solidFill>
                <a:latin typeface="Brandon Grotesque Regular" panose="020B0503020203060202" pitchFamily="34" charset="0"/>
                <a:cs typeface="Calibri"/>
              </a:rPr>
              <a:t> bitcoins </a:t>
            </a:r>
            <a:r>
              <a:rPr lang="en-GB" sz="1400" dirty="0" err="1">
                <a:solidFill>
                  <a:schemeClr val="dk1"/>
                </a:solidFill>
                <a:latin typeface="Brandon Grotesque Regular" panose="020B0503020203060202" pitchFamily="34" charset="0"/>
                <a:cs typeface="Calibri"/>
              </a:rPr>
              <a:t>courent</a:t>
            </a:r>
            <a:r>
              <a:rPr lang="en-GB" sz="1400" dirty="0">
                <a:solidFill>
                  <a:schemeClr val="dk1"/>
                </a:solidFill>
                <a:latin typeface="Brandon Grotesque Regular" panose="020B0503020203060202" pitchFamily="34" charset="0"/>
                <a:cs typeface="Calibri"/>
              </a:rPr>
              <a:t> un </a:t>
            </a:r>
            <a:r>
              <a:rPr lang="en-GB" sz="1400" dirty="0" err="1">
                <a:solidFill>
                  <a:schemeClr val="dk1"/>
                </a:solidFill>
                <a:latin typeface="Brandon Grotesque Regular" panose="020B0503020203060202" pitchFamily="34" charset="0"/>
                <a:cs typeface="Calibri"/>
              </a:rPr>
              <a:t>risque</a:t>
            </a:r>
            <a:r>
              <a:rPr lang="en-GB" sz="1400" dirty="0">
                <a:solidFill>
                  <a:schemeClr val="dk1"/>
                </a:solidFill>
                <a:latin typeface="Brandon Grotesque Regular" panose="020B0503020203060202" pitchFamily="34" charset="0"/>
                <a:cs typeface="Calibri"/>
              </a:rPr>
              <a:t> et </a:t>
            </a:r>
            <a:r>
              <a:rPr lang="en-GB" sz="1400" dirty="0" err="1">
                <a:solidFill>
                  <a:schemeClr val="dk1"/>
                </a:solidFill>
                <a:latin typeface="Brandon Grotesque Regular" panose="020B0503020203060202" pitchFamily="34" charset="0"/>
                <a:cs typeface="Calibri"/>
              </a:rPr>
              <a:t>ça</a:t>
            </a:r>
            <a:r>
              <a:rPr lang="en-GB" sz="1400" dirty="0">
                <a:solidFill>
                  <a:schemeClr val="dk1"/>
                </a:solidFill>
                <a:latin typeface="Brandon Grotesque Regular" panose="020B0503020203060202" pitchFamily="34" charset="0"/>
                <a:cs typeface="Calibri"/>
              </a:rPr>
              <a:t> ne </a:t>
            </a:r>
            <a:r>
              <a:rPr lang="en-GB" sz="1400" dirty="0" err="1">
                <a:solidFill>
                  <a:schemeClr val="dk1"/>
                </a:solidFill>
                <a:latin typeface="Brandon Grotesque Regular" panose="020B0503020203060202" pitchFamily="34" charset="0"/>
                <a:cs typeface="Calibri"/>
              </a:rPr>
              <a:t>vaut</a:t>
            </a:r>
            <a:r>
              <a:rPr lang="en-GB" sz="1400" dirty="0">
                <a:solidFill>
                  <a:schemeClr val="dk1"/>
                </a:solidFill>
                <a:latin typeface="Brandon Grotesque Regular" panose="020B0503020203060202" pitchFamily="34" charset="0"/>
                <a:cs typeface="Calibri"/>
              </a:rPr>
              <a:t> pas </a:t>
            </a:r>
            <a:r>
              <a:rPr lang="en-GB" sz="1400" dirty="0" err="1">
                <a:solidFill>
                  <a:schemeClr val="dk1"/>
                </a:solidFill>
                <a:latin typeface="Brandon Grotesque Regular" panose="020B0503020203060202" pitchFamily="34" charset="0"/>
                <a:cs typeface="Calibri"/>
              </a:rPr>
              <a:t>mieux</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qu’une</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banque</a:t>
            </a:r>
            <a:r>
              <a:rPr lang="en-GB" sz="1400" dirty="0">
                <a:solidFill>
                  <a:schemeClr val="dk1"/>
                </a:solidFill>
                <a:latin typeface="Brandon Grotesque Regular" panose="020B0503020203060202" pitchFamily="34" charset="0"/>
                <a:cs typeface="Calibri"/>
              </a:rPr>
              <a:t>.</a:t>
            </a:r>
          </a:p>
          <a:p>
            <a:pPr>
              <a:buClr>
                <a:srgbClr val="000000"/>
              </a:buClr>
            </a:pPr>
            <a:endParaRPr lang="en-GB" sz="1400" dirty="0">
              <a:solidFill>
                <a:schemeClr val="dk1"/>
              </a:solidFill>
              <a:latin typeface="Brandon Grotesque Regular" panose="020B0503020203060202" pitchFamily="34" charset="0"/>
              <a:cs typeface="Calibri"/>
            </a:endParaRPr>
          </a:p>
          <a:p>
            <a:pPr>
              <a:buClr>
                <a:srgbClr val="000000"/>
              </a:buClr>
            </a:pPr>
            <a:r>
              <a:rPr lang="en-GB" sz="1400" dirty="0">
                <a:solidFill>
                  <a:schemeClr val="dk1"/>
                </a:solidFill>
                <a:latin typeface="Brandon Grotesque Regular" panose="020B0503020203060202" pitchFamily="34" charset="0"/>
                <a:cs typeface="Calibri"/>
              </a:rPr>
              <a:t>Pour </a:t>
            </a:r>
            <a:r>
              <a:rPr lang="en-GB" sz="1400" dirty="0" err="1">
                <a:solidFill>
                  <a:schemeClr val="dk1"/>
                </a:solidFill>
                <a:latin typeface="Brandon Grotesque Regular" panose="020B0503020203060202" pitchFamily="34" charset="0"/>
                <a:cs typeface="Calibri"/>
              </a:rPr>
              <a:t>regagner</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votre</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souveraineté</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prenez</a:t>
            </a:r>
            <a:r>
              <a:rPr lang="en-GB" sz="1400" dirty="0">
                <a:solidFill>
                  <a:schemeClr val="dk1"/>
                </a:solidFill>
                <a:latin typeface="Brandon Grotesque Regular" panose="020B0503020203060202" pitchFamily="34" charset="0"/>
                <a:cs typeface="Calibri"/>
              </a:rPr>
              <a:t> le </a:t>
            </a:r>
            <a:r>
              <a:rPr lang="en-GB" sz="1400" dirty="0" err="1">
                <a:solidFill>
                  <a:schemeClr val="dk1"/>
                </a:solidFill>
                <a:latin typeface="Brandon Grotesque Regular" panose="020B0503020203060202" pitchFamily="34" charset="0"/>
                <a:cs typeface="Calibri"/>
              </a:rPr>
              <a:t>contrôle</a:t>
            </a:r>
            <a:r>
              <a:rPr lang="en-GB" sz="1400" dirty="0">
                <a:solidFill>
                  <a:schemeClr val="dk1"/>
                </a:solidFill>
                <a:latin typeface="Brandon Grotesque Regular" panose="020B0503020203060202" pitchFamily="34" charset="0"/>
                <a:cs typeface="Calibri"/>
              </a:rPr>
              <a:t> de </a:t>
            </a:r>
            <a:r>
              <a:rPr lang="en-GB" sz="1400" dirty="0" err="1">
                <a:solidFill>
                  <a:schemeClr val="dk1"/>
                </a:solidFill>
                <a:latin typeface="Brandon Grotesque Regular" panose="020B0503020203060202" pitchFamily="34" charset="0"/>
                <a:cs typeface="Calibri"/>
              </a:rPr>
              <a:t>votre</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clé</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privée</a:t>
            </a:r>
            <a:r>
              <a:rPr lang="en-GB" sz="1400" dirty="0">
                <a:solidFill>
                  <a:schemeClr val="dk1"/>
                </a:solidFill>
                <a:latin typeface="Brandon Grotesque Regular" panose="020B0503020203060202" pitchFamily="34" charset="0"/>
                <a:cs typeface="Calibri"/>
              </a:rPr>
              <a:t>.</a:t>
            </a:r>
          </a:p>
          <a:p>
            <a:pPr algn="ctr">
              <a:buClr>
                <a:srgbClr val="000000"/>
              </a:buClr>
            </a:pPr>
            <a:endParaRPr lang="en-GB" sz="1400" b="1" u="sng" dirty="0">
              <a:solidFill>
                <a:schemeClr val="dk1"/>
              </a:solidFill>
              <a:latin typeface="Brandon Grotesque Regular" panose="020B0503020203060202" pitchFamily="34" charset="0"/>
              <a:cs typeface="Calibri"/>
            </a:endParaRPr>
          </a:p>
        </p:txBody>
      </p:sp>
      <p:sp>
        <p:nvSpPr>
          <p:cNvPr id="4" name="ZoneTexte 3">
            <a:extLst>
              <a:ext uri="{FF2B5EF4-FFF2-40B4-BE49-F238E27FC236}">
                <a16:creationId xmlns:a16="http://schemas.microsoft.com/office/drawing/2014/main" id="{5AA7742E-395D-4F52-8018-977E6B553DBC}"/>
              </a:ext>
            </a:extLst>
          </p:cNvPr>
          <p:cNvSpPr txBox="1"/>
          <p:nvPr>
            <p:custDataLst>
              <p:tags r:id="rId7"/>
            </p:custDataLst>
          </p:nvPr>
        </p:nvSpPr>
        <p:spPr>
          <a:xfrm>
            <a:off x="8470885" y="3260022"/>
            <a:ext cx="2820516" cy="276999"/>
          </a:xfrm>
          <a:prstGeom prst="rect">
            <a:avLst/>
          </a:prstGeom>
          <a:noFill/>
        </p:spPr>
        <p:txBody>
          <a:bodyPr wrap="none" rtlCol="0">
            <a:spAutoFit/>
          </a:bodyPr>
          <a:lstStyle/>
          <a:p>
            <a:r>
              <a:rPr lang="en-GB" sz="1200" i="1" dirty="0">
                <a:latin typeface="Brandon Grotesque Regular" panose="020B0503020203060202" pitchFamily="34" charset="0"/>
              </a:rPr>
              <a:t>“</a:t>
            </a:r>
            <a:r>
              <a:rPr lang="en-GB" sz="1200" i="1" dirty="0" err="1">
                <a:latin typeface="Brandon Grotesque Regular" panose="020B0503020203060202" pitchFamily="34" charset="0"/>
              </a:rPr>
              <a:t>Répercussion</a:t>
            </a:r>
            <a:r>
              <a:rPr lang="en-GB" sz="1200" i="1" dirty="0">
                <a:latin typeface="Brandon Grotesque Regular" panose="020B0503020203060202" pitchFamily="34" charset="0"/>
              </a:rPr>
              <a:t> de la </a:t>
            </a:r>
            <a:r>
              <a:rPr lang="en-GB" sz="1200" i="1" dirty="0" err="1">
                <a:latin typeface="Brandon Grotesque Regular" panose="020B0503020203060202" pitchFamily="34" charset="0"/>
              </a:rPr>
              <a:t>crise</a:t>
            </a:r>
            <a:r>
              <a:rPr lang="en-GB" sz="1200" i="1" dirty="0">
                <a:latin typeface="Brandon Grotesque Regular" panose="020B0503020203060202" pitchFamily="34" charset="0"/>
              </a:rPr>
              <a:t> financière 2008” </a:t>
            </a:r>
          </a:p>
        </p:txBody>
      </p:sp>
      <p:sp>
        <p:nvSpPr>
          <p:cNvPr id="6" name="Date Placeholder 5"/>
          <p:cNvSpPr>
            <a:spLocks noGrp="1"/>
          </p:cNvSpPr>
          <p:nvPr>
            <p:ph type="dt" sz="half" idx="10"/>
            <p:custDataLst>
              <p:tags r:id="rId8"/>
            </p:custDataLst>
          </p:nvPr>
        </p:nvSpPr>
        <p:spPr/>
        <p:txBody>
          <a:bodyPr/>
          <a:lstStyle/>
          <a:p>
            <a:fld id="{C1EA899B-014F-470F-84A1-9A7A1B816892}" type="datetime1">
              <a:rPr lang="fr-FR" smtClean="0"/>
              <a:t>14/08/2020</a:t>
            </a:fld>
            <a:endParaRPr lang="fr-FR" dirty="0"/>
          </a:p>
        </p:txBody>
      </p:sp>
      <p:sp>
        <p:nvSpPr>
          <p:cNvPr id="7" name="Slide Number Placeholder 6"/>
          <p:cNvSpPr>
            <a:spLocks noGrp="1"/>
          </p:cNvSpPr>
          <p:nvPr>
            <p:ph type="sldNum" sz="quarter" idx="12"/>
            <p:custDataLst>
              <p:tags r:id="rId9"/>
            </p:custDataLst>
          </p:nvPr>
        </p:nvSpPr>
        <p:spPr/>
        <p:txBody>
          <a:bodyPr/>
          <a:lstStyle/>
          <a:p>
            <a:fld id="{6187F528-28A7-479E-BE96-8D25270AF67C}" type="slidenum">
              <a:rPr lang="fr-FR" smtClean="0"/>
              <a:t>11</a:t>
            </a:fld>
            <a:endParaRPr lang="fr-FR"/>
          </a:p>
        </p:txBody>
      </p:sp>
      <p:sp>
        <p:nvSpPr>
          <p:cNvPr id="14" name="Espace réservé du pied de page 1">
            <a:extLst>
              <a:ext uri="{FF2B5EF4-FFF2-40B4-BE49-F238E27FC236}">
                <a16:creationId xmlns:a16="http://schemas.microsoft.com/office/drawing/2014/main" id="{73DEA22C-EED8-4971-B44D-F4DBFF4C09BC}"/>
              </a:ext>
            </a:extLst>
          </p:cNvPr>
          <p:cNvSpPr>
            <a:spLocks noGrp="1"/>
          </p:cNvSpPr>
          <p:nvPr>
            <p:ph type="ftr" idx="11"/>
            <p:custDataLst>
              <p:tags r:id="rId10"/>
            </p:custDataLst>
          </p:nvPr>
        </p:nvSpPr>
        <p:spPr>
          <a:xfrm>
            <a:off x="2898384" y="6356350"/>
            <a:ext cx="7341498" cy="365125"/>
          </a:xfrm>
        </p:spPr>
        <p:txBody>
          <a:bodyPr/>
          <a:lstStyle/>
          <a:p>
            <a:r>
              <a:rPr lang="fr-FR" dirty="0">
                <a:latin typeface="Brandon Grotesque Regular" panose="020B05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Regular" panose="020B0503020203060202" pitchFamily="34" charset="0"/>
              </a:rPr>
              <a:t>LvL</a:t>
            </a:r>
            <a:r>
              <a:rPr lang="fr-FR" dirty="0">
                <a:latin typeface="Brandon Grotesque Regular" panose="020B0503020203060202" pitchFamily="34" charset="0"/>
              </a:rPr>
              <a:t> 1.2 FR V1.2 - </a:t>
            </a:r>
            <a:r>
              <a:rPr lang="en-US" dirty="0">
                <a:latin typeface="Brandon Grotesque Regular" panose="020B0503020203060202" pitchFamily="34" charset="0"/>
              </a:rPr>
              <a:t>Ce travail</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est</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licensé</a:t>
            </a:r>
            <a:r>
              <a:rPr lang="en-US" b="0" dirty="0">
                <a:effectLst/>
                <a:latin typeface="Brandon Grotesque Regular" panose="020B0503020203060202" pitchFamily="34" charset="0"/>
              </a:rPr>
              <a:t> sous </a:t>
            </a:r>
            <a:r>
              <a:rPr lang="en-US" dirty="0">
                <a:latin typeface="Brandon Grotesque Regular" panose="020B0503020203060202" pitchFamily="34" charset="0"/>
                <a:hlinkClick r:id="rId16">
                  <a:extLst>
                    <a:ext uri="{A12FA001-AC4F-418D-AE19-62706E023703}">
                      <ahyp:hlinkClr xmlns:ahyp="http://schemas.microsoft.com/office/drawing/2018/hyperlinkcolor" val="tx"/>
                    </a:ext>
                  </a:extLst>
                </a:hlinkClick>
              </a:rPr>
              <a:t>CC BY-SA</a:t>
            </a:r>
            <a:endParaRPr lang="en-US" dirty="0">
              <a:latin typeface="Brandon Grotesque Regular" panose="020B0503020203060202" pitchFamily="34" charset="0"/>
            </a:endParaRPr>
          </a:p>
        </p:txBody>
      </p:sp>
      <p:pic>
        <p:nvPicPr>
          <p:cNvPr id="12" name="Picture 11" descr="A close up of a sign&#10;&#10;Description automatically generated">
            <a:extLst>
              <a:ext uri="{FF2B5EF4-FFF2-40B4-BE49-F238E27FC236}">
                <a16:creationId xmlns:a16="http://schemas.microsoft.com/office/drawing/2014/main" id="{CA8084E2-05B6-42DA-9BC0-4EF34166325C}"/>
              </a:ext>
            </a:extLst>
          </p:cNvPr>
          <p:cNvPicPr>
            <a:picLocks noChangeAspect="1"/>
          </p:cNvPicPr>
          <p:nvPr>
            <p:custDataLst>
              <p:tags r:id="rId11"/>
            </p:custDataLst>
          </p:nvPr>
        </p:nvPicPr>
        <p:blipFill>
          <a:blip r:embed="rId17">
            <a:extLst>
              <a:ext uri="{28A0092B-C50C-407E-A947-70E740481C1C}">
                <a14:useLocalDpi xmlns:a14="http://schemas.microsoft.com/office/drawing/2010/main" val="0"/>
              </a:ext>
            </a:extLst>
          </a:blip>
          <a:stretch>
            <a:fillRect/>
          </a:stretch>
        </p:blipFill>
        <p:spPr>
          <a:xfrm rot="16200000">
            <a:off x="8165438" y="5124272"/>
            <a:ext cx="680788" cy="1954054"/>
          </a:xfrm>
          <a:prstGeom prst="rect">
            <a:avLst/>
          </a:prstGeom>
        </p:spPr>
      </p:pic>
    </p:spTree>
    <p:extLst>
      <p:ext uri="{BB962C8B-B14F-4D97-AF65-F5344CB8AC3E}">
        <p14:creationId xmlns:p14="http://schemas.microsoft.com/office/powerpoint/2010/main" val="4247718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D5EFBC4-0EA0-419C-A081-E6037CC591F4}"/>
              </a:ext>
            </a:extLst>
          </p:cNvPr>
          <p:cNvSpPr>
            <a:spLocks noGrp="1"/>
          </p:cNvSpPr>
          <p:nvPr>
            <p:ph type="dt" sz="half" idx="10"/>
            <p:custDataLst>
              <p:tags r:id="rId1"/>
            </p:custDataLst>
          </p:nvPr>
        </p:nvSpPr>
        <p:spPr/>
        <p:txBody>
          <a:bodyPr/>
          <a:lstStyle/>
          <a:p>
            <a:fld id="{334FDE75-F0DD-46C7-BD9C-B1D1E5F09F99}" type="datetime1">
              <a:rPr lang="fr-FR" smtClean="0"/>
              <a:t>14/08/2020</a:t>
            </a:fld>
            <a:endParaRPr lang="fr-FR"/>
          </a:p>
        </p:txBody>
      </p:sp>
      <p:sp>
        <p:nvSpPr>
          <p:cNvPr id="6" name="Slide Number Placeholder 5">
            <a:extLst>
              <a:ext uri="{FF2B5EF4-FFF2-40B4-BE49-F238E27FC236}">
                <a16:creationId xmlns:a16="http://schemas.microsoft.com/office/drawing/2014/main" id="{B6530A54-687E-421F-B16B-0A0EA12F72D2}"/>
              </a:ext>
            </a:extLst>
          </p:cNvPr>
          <p:cNvSpPr>
            <a:spLocks noGrp="1"/>
          </p:cNvSpPr>
          <p:nvPr>
            <p:ph type="sldNum" sz="quarter" idx="12"/>
            <p:custDataLst>
              <p:tags r:id="rId2"/>
            </p:custDataLst>
          </p:nvPr>
        </p:nvSpPr>
        <p:spPr/>
        <p:txBody>
          <a:bodyPr/>
          <a:lstStyle/>
          <a:p>
            <a:fld id="{6187F528-28A7-479E-BE96-8D25270AF67C}" type="slidenum">
              <a:rPr lang="fr-FR" smtClean="0"/>
              <a:t>12</a:t>
            </a:fld>
            <a:endParaRPr lang="fr-FR"/>
          </a:p>
        </p:txBody>
      </p:sp>
      <p:pic>
        <p:nvPicPr>
          <p:cNvPr id="7" name="Picture 6">
            <a:hlinkClick r:id="rId11"/>
            <a:extLst>
              <a:ext uri="{FF2B5EF4-FFF2-40B4-BE49-F238E27FC236}">
                <a16:creationId xmlns:a16="http://schemas.microsoft.com/office/drawing/2014/main" id="{AC9713F0-8594-490F-A51C-D4EA9852EB83}"/>
              </a:ext>
            </a:extLst>
          </p:cNvPr>
          <p:cNvPicPr>
            <a:picLocks noChangeAspect="1"/>
          </p:cNvPicPr>
          <p:nvPr>
            <p:custDataLst>
              <p:tags r:id="rId3"/>
            </p:custDataLst>
          </p:nvPr>
        </p:nvPicPr>
        <p:blipFill>
          <a:blip r:embed="rId12"/>
          <a:stretch>
            <a:fillRect/>
          </a:stretch>
        </p:blipFill>
        <p:spPr>
          <a:xfrm>
            <a:off x="197087" y="1350192"/>
            <a:ext cx="3890020" cy="4876850"/>
          </a:xfrm>
          <a:prstGeom prst="rect">
            <a:avLst/>
          </a:prstGeom>
        </p:spPr>
        <p:style>
          <a:lnRef idx="2">
            <a:schemeClr val="dk1"/>
          </a:lnRef>
          <a:fillRef idx="1">
            <a:schemeClr val="lt1"/>
          </a:fillRef>
          <a:effectRef idx="0">
            <a:schemeClr val="dk1"/>
          </a:effectRef>
          <a:fontRef idx="minor">
            <a:schemeClr val="dk1"/>
          </a:fontRef>
        </p:style>
      </p:pic>
      <p:sp>
        <p:nvSpPr>
          <p:cNvPr id="11" name="Title 1">
            <a:extLst>
              <a:ext uri="{FF2B5EF4-FFF2-40B4-BE49-F238E27FC236}">
                <a16:creationId xmlns:a16="http://schemas.microsoft.com/office/drawing/2014/main" id="{2E8C5684-630D-4FDE-8EB4-001BA683A58C}"/>
              </a:ext>
            </a:extLst>
          </p:cNvPr>
          <p:cNvSpPr>
            <a:spLocks noGrp="1"/>
          </p:cNvSpPr>
          <p:nvPr>
            <p:ph type="title"/>
            <p:custDataLst>
              <p:tags r:id="rId4"/>
            </p:custDataLst>
          </p:nvPr>
        </p:nvSpPr>
        <p:spPr>
          <a:xfrm>
            <a:off x="137234" y="343673"/>
            <a:ext cx="9356961" cy="743816"/>
          </a:xfrm>
        </p:spPr>
        <p:txBody>
          <a:bodyPr>
            <a:noAutofit/>
          </a:bodyPr>
          <a:lstStyle/>
          <a:p>
            <a:r>
              <a:rPr lang="en-US" sz="3200" b="1" dirty="0">
                <a:latin typeface="Brandon Grotesque Regular" panose="020B0503020203060202" pitchFamily="34" charset="0"/>
              </a:rPr>
              <a:t>Bitcoin </a:t>
            </a:r>
            <a:r>
              <a:rPr lang="en-US" sz="3200" b="1" dirty="0" err="1">
                <a:latin typeface="Brandon Grotesque Regular" panose="020B0503020203060202" pitchFamily="34" charset="0"/>
              </a:rPr>
              <a:t>est</a:t>
            </a:r>
            <a:r>
              <a:rPr lang="en-US" sz="3200" b="1" dirty="0">
                <a:latin typeface="Brandon Grotesque Regular" panose="020B0503020203060202" pitchFamily="34" charset="0"/>
              </a:rPr>
              <a:t> un </a:t>
            </a:r>
            <a:r>
              <a:rPr lang="en-US" sz="3200" b="1" dirty="0" err="1">
                <a:latin typeface="Brandon Grotesque Regular" panose="020B0503020203060202" pitchFamily="34" charset="0"/>
              </a:rPr>
              <a:t>système</a:t>
            </a:r>
            <a:r>
              <a:rPr lang="en-US" sz="3200" b="1" dirty="0">
                <a:latin typeface="Brandon Grotesque Regular" panose="020B0503020203060202" pitchFamily="34" charset="0"/>
              </a:rPr>
              <a:t> </a:t>
            </a:r>
            <a:r>
              <a:rPr lang="en-US" sz="3200" b="1" dirty="0" err="1">
                <a:latin typeface="Brandon Grotesque Regular" panose="020B0503020203060202" pitchFamily="34" charset="0"/>
              </a:rPr>
              <a:t>ouvert</a:t>
            </a:r>
            <a:r>
              <a:rPr lang="en-US" sz="3200" b="1" dirty="0">
                <a:latin typeface="Brandon Grotesque Regular" panose="020B0503020203060202" pitchFamily="34" charset="0"/>
              </a:rPr>
              <a:t> et incorruptible.</a:t>
            </a:r>
            <a:br>
              <a:rPr lang="en-US" sz="3200" b="1" dirty="0">
                <a:latin typeface="Brandon Grotesque Regular" panose="020B0503020203060202" pitchFamily="34" charset="0"/>
              </a:rPr>
            </a:br>
            <a:r>
              <a:rPr lang="en-US" sz="3200" b="1" dirty="0">
                <a:latin typeface="Brandon Grotesque Regular" panose="020B0503020203060202" pitchFamily="34" charset="0"/>
              </a:rPr>
              <a:t>Les </a:t>
            </a:r>
            <a:r>
              <a:rPr lang="en-US" sz="3200" b="1" dirty="0" err="1">
                <a:latin typeface="Brandon Grotesque Regular" panose="020B0503020203060202" pitchFamily="34" charset="0"/>
              </a:rPr>
              <a:t>règles</a:t>
            </a:r>
            <a:r>
              <a:rPr lang="en-US" sz="3200" b="1" dirty="0">
                <a:latin typeface="Brandon Grotesque Regular" panose="020B0503020203060202" pitchFamily="34" charset="0"/>
              </a:rPr>
              <a:t> </a:t>
            </a:r>
            <a:r>
              <a:rPr lang="en-US" sz="3200" b="1" dirty="0" err="1">
                <a:latin typeface="Brandon Grotesque Regular" panose="020B0503020203060202" pitchFamily="34" charset="0"/>
              </a:rPr>
              <a:t>sont</a:t>
            </a:r>
            <a:r>
              <a:rPr lang="en-US" sz="3200" b="1" dirty="0">
                <a:latin typeface="Brandon Grotesque Regular" panose="020B0503020203060202" pitchFamily="34" charset="0"/>
              </a:rPr>
              <a:t> fixes et </a:t>
            </a:r>
            <a:r>
              <a:rPr lang="en-US" sz="3200" b="1" dirty="0" err="1">
                <a:latin typeface="Brandon Grotesque Regular" panose="020B0503020203060202" pitchFamily="34" charset="0"/>
              </a:rPr>
              <a:t>pareilles</a:t>
            </a:r>
            <a:r>
              <a:rPr lang="en-US" sz="3200" b="1" dirty="0">
                <a:latin typeface="Brandon Grotesque Regular" panose="020B0503020203060202" pitchFamily="34" charset="0"/>
              </a:rPr>
              <a:t> pour tout le monde. </a:t>
            </a:r>
          </a:p>
        </p:txBody>
      </p:sp>
      <p:sp>
        <p:nvSpPr>
          <p:cNvPr id="13" name="Espace réservé du pied de page 1">
            <a:extLst>
              <a:ext uri="{FF2B5EF4-FFF2-40B4-BE49-F238E27FC236}">
                <a16:creationId xmlns:a16="http://schemas.microsoft.com/office/drawing/2014/main" id="{57ADB968-B9B5-4BB7-9388-879A49808E98}"/>
              </a:ext>
            </a:extLst>
          </p:cNvPr>
          <p:cNvSpPr>
            <a:spLocks noGrp="1"/>
          </p:cNvSpPr>
          <p:nvPr>
            <p:ph type="ftr" idx="11"/>
            <p:custDataLst>
              <p:tags r:id="rId5"/>
            </p:custDataLst>
          </p:nvPr>
        </p:nvSpPr>
        <p:spPr>
          <a:xfrm>
            <a:off x="2898384" y="6356350"/>
            <a:ext cx="7341498" cy="365125"/>
          </a:xfrm>
        </p:spPr>
        <p:txBody>
          <a:bodyPr/>
          <a:lstStyle/>
          <a:p>
            <a:r>
              <a:rPr lang="fr-FR" dirty="0">
                <a:latin typeface="Brandon Grotesque Regular" panose="020B05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Regular" panose="020B0503020203060202" pitchFamily="34" charset="0"/>
              </a:rPr>
              <a:t>LvL</a:t>
            </a:r>
            <a:r>
              <a:rPr lang="fr-FR" dirty="0">
                <a:latin typeface="Brandon Grotesque Regular" panose="020B0503020203060202" pitchFamily="34" charset="0"/>
              </a:rPr>
              <a:t> 1.2 FR V1.2 - </a:t>
            </a:r>
            <a:r>
              <a:rPr lang="en-US" dirty="0">
                <a:latin typeface="Brandon Grotesque Regular" panose="020B0503020203060202" pitchFamily="34" charset="0"/>
              </a:rPr>
              <a:t>Ce travail</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est</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licensé</a:t>
            </a:r>
            <a:r>
              <a:rPr lang="en-US" b="0" dirty="0">
                <a:effectLst/>
                <a:latin typeface="Brandon Grotesque Regular" panose="020B0503020203060202" pitchFamily="34" charset="0"/>
              </a:rPr>
              <a:t> sous </a:t>
            </a:r>
            <a:r>
              <a:rPr lang="en-US" dirty="0">
                <a:latin typeface="Brandon Grotesque Regular" panose="020B0503020203060202" pitchFamily="34" charset="0"/>
                <a:hlinkClick r:id="rId13">
                  <a:extLst>
                    <a:ext uri="{A12FA001-AC4F-418D-AE19-62706E023703}">
                      <ahyp:hlinkClr xmlns:ahyp="http://schemas.microsoft.com/office/drawing/2018/hyperlinkcolor" val="tx"/>
                    </a:ext>
                  </a:extLst>
                </a:hlinkClick>
              </a:rPr>
              <a:t>CC BY-SA</a:t>
            </a:r>
            <a:endParaRPr lang="en-US" dirty="0">
              <a:latin typeface="Brandon Grotesque Regular" panose="020B0503020203060202" pitchFamily="34" charset="0"/>
            </a:endParaRPr>
          </a:p>
        </p:txBody>
      </p:sp>
      <p:pic>
        <p:nvPicPr>
          <p:cNvPr id="14" name="Picture 13">
            <a:hlinkClick r:id="rId14"/>
            <a:extLst>
              <a:ext uri="{FF2B5EF4-FFF2-40B4-BE49-F238E27FC236}">
                <a16:creationId xmlns:a16="http://schemas.microsoft.com/office/drawing/2014/main" id="{FA380822-FDB6-4E0A-BD36-4AD9A993FBC5}"/>
              </a:ext>
            </a:extLst>
          </p:cNvPr>
          <p:cNvPicPr>
            <a:picLocks noChangeAspect="1"/>
          </p:cNvPicPr>
          <p:nvPr>
            <p:custDataLst>
              <p:tags r:id="rId6"/>
            </p:custDataLst>
          </p:nvPr>
        </p:nvPicPr>
        <p:blipFill>
          <a:blip r:embed="rId15"/>
          <a:stretch>
            <a:fillRect/>
          </a:stretch>
        </p:blipFill>
        <p:spPr>
          <a:xfrm>
            <a:off x="4407067" y="2330741"/>
            <a:ext cx="4414982" cy="555209"/>
          </a:xfrm>
          <a:prstGeom prst="rect">
            <a:avLst/>
          </a:prstGeom>
        </p:spPr>
        <p:style>
          <a:lnRef idx="2">
            <a:schemeClr val="dk1"/>
          </a:lnRef>
          <a:fillRef idx="1">
            <a:schemeClr val="lt1"/>
          </a:fillRef>
          <a:effectRef idx="0">
            <a:schemeClr val="dk1"/>
          </a:effectRef>
          <a:fontRef idx="minor">
            <a:schemeClr val="dk1"/>
          </a:fontRef>
        </p:style>
      </p:pic>
      <p:pic>
        <p:nvPicPr>
          <p:cNvPr id="15" name="Picture 14">
            <a:extLst>
              <a:ext uri="{FF2B5EF4-FFF2-40B4-BE49-F238E27FC236}">
                <a16:creationId xmlns:a16="http://schemas.microsoft.com/office/drawing/2014/main" id="{C5C4BBD7-45B9-48C3-9F73-3209349D2084}"/>
              </a:ext>
            </a:extLst>
          </p:cNvPr>
          <p:cNvPicPr>
            <a:picLocks noChangeAspect="1"/>
          </p:cNvPicPr>
          <p:nvPr>
            <p:custDataLst>
              <p:tags r:id="rId7"/>
            </p:custDataLst>
          </p:nvPr>
        </p:nvPicPr>
        <p:blipFill rotWithShape="1">
          <a:blip r:embed="rId16">
            <a:extLst>
              <a:ext uri="{28A0092B-C50C-407E-A947-70E740481C1C}">
                <a14:useLocalDpi xmlns:a14="http://schemas.microsoft.com/office/drawing/2010/main" val="0"/>
              </a:ext>
            </a:extLst>
          </a:blip>
          <a:srcRect t="28415"/>
          <a:stretch/>
        </p:blipFill>
        <p:spPr>
          <a:xfrm>
            <a:off x="9108402" y="2618120"/>
            <a:ext cx="2886511" cy="3602959"/>
          </a:xfrm>
          <a:prstGeom prst="rect">
            <a:avLst/>
          </a:prstGeom>
        </p:spPr>
      </p:pic>
      <p:pic>
        <p:nvPicPr>
          <p:cNvPr id="17" name="Picture 16">
            <a:hlinkClick r:id="rId17"/>
            <a:extLst>
              <a:ext uri="{FF2B5EF4-FFF2-40B4-BE49-F238E27FC236}">
                <a16:creationId xmlns:a16="http://schemas.microsoft.com/office/drawing/2014/main" id="{2AF6BA83-39D4-480A-9A9A-852B847047E4}"/>
              </a:ext>
            </a:extLst>
          </p:cNvPr>
          <p:cNvPicPr>
            <a:picLocks noChangeAspect="1"/>
          </p:cNvPicPr>
          <p:nvPr>
            <p:custDataLst>
              <p:tags r:id="rId8"/>
            </p:custDataLst>
          </p:nvPr>
        </p:nvPicPr>
        <p:blipFill>
          <a:blip r:embed="rId18"/>
          <a:stretch>
            <a:fillRect/>
          </a:stretch>
        </p:blipFill>
        <p:spPr>
          <a:xfrm>
            <a:off x="4416303" y="1350676"/>
            <a:ext cx="4249738" cy="799951"/>
          </a:xfrm>
          <a:prstGeom prst="rect">
            <a:avLst/>
          </a:prstGeom>
        </p:spPr>
        <p:style>
          <a:lnRef idx="2">
            <a:schemeClr val="dk1"/>
          </a:lnRef>
          <a:fillRef idx="1">
            <a:schemeClr val="lt1"/>
          </a:fillRef>
          <a:effectRef idx="0">
            <a:schemeClr val="dk1"/>
          </a:effectRef>
          <a:fontRef idx="minor">
            <a:schemeClr val="dk1"/>
          </a:fontRef>
        </p:style>
      </p:pic>
      <p:pic>
        <p:nvPicPr>
          <p:cNvPr id="19" name="Picture 18">
            <a:hlinkClick r:id="rId19"/>
            <a:extLst>
              <a:ext uri="{FF2B5EF4-FFF2-40B4-BE49-F238E27FC236}">
                <a16:creationId xmlns:a16="http://schemas.microsoft.com/office/drawing/2014/main" id="{C595A824-DE25-48D9-9166-BFB07BEF2481}"/>
              </a:ext>
            </a:extLst>
          </p:cNvPr>
          <p:cNvPicPr>
            <a:picLocks noChangeAspect="1"/>
          </p:cNvPicPr>
          <p:nvPr>
            <p:custDataLst>
              <p:tags r:id="rId9"/>
            </p:custDataLst>
          </p:nvPr>
        </p:nvPicPr>
        <p:blipFill>
          <a:blip r:embed="rId20"/>
          <a:stretch>
            <a:fillRect/>
          </a:stretch>
        </p:blipFill>
        <p:spPr>
          <a:xfrm>
            <a:off x="4407067" y="3053395"/>
            <a:ext cx="5047014" cy="3061855"/>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3861700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20"/>
          </p:cNvPr>
          <p:cNvPicPr>
            <a:picLocks noChangeAspect="1"/>
          </p:cNvPicPr>
          <p:nvPr>
            <p:custDataLst>
              <p:tags r:id="rId1"/>
            </p:custDataLst>
          </p:nvPr>
        </p:nvPicPr>
        <p:blipFill>
          <a:blip r:embed="rId21">
            <a:extLst>
              <a:ext uri="{28A0092B-C50C-407E-A947-70E740481C1C}">
                <a14:useLocalDpi xmlns:a14="http://schemas.microsoft.com/office/drawing/2010/main" val="0"/>
              </a:ext>
            </a:extLst>
          </a:blip>
          <a:srcRect/>
          <a:stretch/>
        </p:blipFill>
        <p:spPr>
          <a:xfrm>
            <a:off x="6765628" y="4796169"/>
            <a:ext cx="2276736" cy="1187300"/>
          </a:xfrm>
          <a:prstGeom prst="rect">
            <a:avLst/>
          </a:prstGeom>
          <a:ln w="12700">
            <a:solidFill>
              <a:schemeClr val="tx1"/>
            </a:solidFill>
          </a:ln>
        </p:spPr>
      </p:pic>
      <p:sp>
        <p:nvSpPr>
          <p:cNvPr id="2" name="Title 1">
            <a:extLst>
              <a:ext uri="{FF2B5EF4-FFF2-40B4-BE49-F238E27FC236}">
                <a16:creationId xmlns:a16="http://schemas.microsoft.com/office/drawing/2014/main" id="{3C1E7593-D7E7-471A-A8D6-A9BFB16CD72A}"/>
              </a:ext>
            </a:extLst>
          </p:cNvPr>
          <p:cNvSpPr>
            <a:spLocks noGrp="1"/>
          </p:cNvSpPr>
          <p:nvPr>
            <p:ph type="title"/>
            <p:custDataLst>
              <p:tags r:id="rId2"/>
            </p:custDataLst>
          </p:nvPr>
        </p:nvSpPr>
        <p:spPr>
          <a:xfrm>
            <a:off x="340397" y="119276"/>
            <a:ext cx="3594536" cy="570361"/>
          </a:xfrm>
        </p:spPr>
        <p:txBody>
          <a:bodyPr>
            <a:normAutofit/>
          </a:bodyPr>
          <a:lstStyle/>
          <a:p>
            <a:r>
              <a:rPr lang="fr-FR" sz="2000" dirty="0">
                <a:latin typeface="Brandon Grotesque Bold" panose="020B0803020203060202" pitchFamily="34" charset="0"/>
              </a:rPr>
              <a:t>Comment utiliser Bitcoin :</a:t>
            </a:r>
          </a:p>
        </p:txBody>
      </p:sp>
      <p:sp>
        <p:nvSpPr>
          <p:cNvPr id="3" name="Content Placeholder 2">
            <a:extLst>
              <a:ext uri="{FF2B5EF4-FFF2-40B4-BE49-F238E27FC236}">
                <a16:creationId xmlns:a16="http://schemas.microsoft.com/office/drawing/2014/main" id="{9B968922-4DF0-4BD1-B977-12C17748C352}"/>
              </a:ext>
            </a:extLst>
          </p:cNvPr>
          <p:cNvSpPr>
            <a:spLocks noGrp="1"/>
          </p:cNvSpPr>
          <p:nvPr>
            <p:ph idx="1"/>
            <p:custDataLst>
              <p:tags r:id="rId3"/>
            </p:custDataLst>
          </p:nvPr>
        </p:nvSpPr>
        <p:spPr>
          <a:xfrm>
            <a:off x="492431" y="821474"/>
            <a:ext cx="6342478" cy="1743555"/>
          </a:xfrm>
        </p:spPr>
        <p:txBody>
          <a:bodyPr>
            <a:normAutofit/>
          </a:bodyPr>
          <a:lstStyle/>
          <a:p>
            <a:pPr marL="514350" indent="-514350">
              <a:buAutoNum type="arabicPeriod"/>
            </a:pPr>
            <a:r>
              <a:rPr lang="en-GB" sz="1400" dirty="0" err="1">
                <a:latin typeface="Brandon Grotesque Regular" panose="020B0503020203060202" pitchFamily="34" charset="0"/>
              </a:rPr>
              <a:t>Crée</a:t>
            </a:r>
            <a:r>
              <a:rPr lang="en-GB" sz="1400" dirty="0">
                <a:latin typeface="Brandon Grotesque Regular" panose="020B0503020203060202" pitchFamily="34" charset="0"/>
              </a:rPr>
              <a:t> un </a:t>
            </a:r>
            <a:r>
              <a:rPr lang="en-GB" sz="1400" dirty="0" err="1">
                <a:latin typeface="Brandon Grotesque Regular" panose="020B0503020203060202" pitchFamily="34" charset="0"/>
              </a:rPr>
              <a:t>portefeuille</a:t>
            </a:r>
            <a:r>
              <a:rPr lang="en-GB" sz="1400" dirty="0">
                <a:latin typeface="Brandon Grotesque Regular" panose="020B0503020203060202" pitchFamily="34" charset="0"/>
              </a:rPr>
              <a:t> Bitcoin</a:t>
            </a:r>
          </a:p>
          <a:p>
            <a:pPr marL="514350" indent="-514350">
              <a:buAutoNum type="arabicPeriod"/>
            </a:pPr>
            <a:r>
              <a:rPr lang="en-GB" sz="1400" dirty="0" err="1">
                <a:latin typeface="Brandon Grotesque Regular" panose="020B0503020203060202" pitchFamily="34" charset="0"/>
              </a:rPr>
              <a:t>Obtiens</a:t>
            </a:r>
            <a:r>
              <a:rPr lang="en-GB" sz="1400" dirty="0">
                <a:latin typeface="Brandon Grotesque Regular" panose="020B0503020203060202" pitchFamily="34" charset="0"/>
              </a:rPr>
              <a:t> des Bitcoins</a:t>
            </a:r>
          </a:p>
          <a:p>
            <a:pPr marL="514350" indent="-514350">
              <a:buAutoNum type="arabicPeriod"/>
            </a:pPr>
            <a:r>
              <a:rPr lang="en-GB" sz="1400" dirty="0" err="1">
                <a:latin typeface="Brandon Grotesque Regular" panose="020B0503020203060202" pitchFamily="34" charset="0"/>
              </a:rPr>
              <a:t>Stocke</a:t>
            </a:r>
            <a:r>
              <a:rPr lang="en-GB" sz="1400" dirty="0">
                <a:latin typeface="Brandon Grotesque Regular" panose="020B0503020203060202" pitchFamily="34" charset="0"/>
              </a:rPr>
              <a:t>-les de </a:t>
            </a:r>
            <a:r>
              <a:rPr lang="en-GB" sz="1400" dirty="0" err="1">
                <a:latin typeface="Brandon Grotesque Regular" panose="020B0503020203060202" pitchFamily="34" charset="0"/>
              </a:rPr>
              <a:t>façon</a:t>
            </a:r>
            <a:r>
              <a:rPr lang="en-GB" sz="1400" dirty="0">
                <a:latin typeface="Brandon Grotesque Regular" panose="020B0503020203060202" pitchFamily="34" charset="0"/>
              </a:rPr>
              <a:t> </a:t>
            </a:r>
            <a:r>
              <a:rPr lang="en-GB" sz="1400" dirty="0" err="1">
                <a:latin typeface="Brandon Grotesque Regular" panose="020B0503020203060202" pitchFamily="34" charset="0"/>
              </a:rPr>
              <a:t>sécurisée</a:t>
            </a:r>
            <a:r>
              <a:rPr lang="en-GB" sz="1400" dirty="0">
                <a:latin typeface="Brandon Grotesque Regular" panose="020B0503020203060202" pitchFamily="34" charset="0"/>
              </a:rPr>
              <a:t>. </a:t>
            </a:r>
          </a:p>
          <a:p>
            <a:pPr marL="514350" indent="-514350">
              <a:buAutoNum type="arabicPeriod"/>
            </a:pPr>
            <a:r>
              <a:rPr lang="en-GB" sz="1400" dirty="0" err="1">
                <a:latin typeface="Brandon Grotesque Regular" panose="020B0503020203060202" pitchFamily="34" charset="0"/>
              </a:rPr>
              <a:t>Dépense</a:t>
            </a:r>
            <a:r>
              <a:rPr lang="en-GB" sz="1400" dirty="0">
                <a:latin typeface="Brandon Grotesque Regular" panose="020B0503020203060202" pitchFamily="34" charset="0"/>
              </a:rPr>
              <a:t>-les</a:t>
            </a:r>
          </a:p>
        </p:txBody>
      </p:sp>
      <p:pic>
        <p:nvPicPr>
          <p:cNvPr id="14" name="Image 13">
            <a:hlinkClick r:id="rId22"/>
            <a:extLst>
              <a:ext uri="{FF2B5EF4-FFF2-40B4-BE49-F238E27FC236}">
                <a16:creationId xmlns:a16="http://schemas.microsoft.com/office/drawing/2014/main" id="{6926A187-4A14-4AEB-BDE0-32C6A2E3D39E}"/>
              </a:ext>
            </a:extLst>
          </p:cNvPr>
          <p:cNvPicPr>
            <a:picLocks noChangeAspect="1"/>
          </p:cNvPicPr>
          <p:nvPr>
            <p:custDataLst>
              <p:tags r:id="rId4"/>
            </p:custDataLst>
          </p:nvPr>
        </p:nvPicPr>
        <p:blipFill>
          <a:blip r:embed="rId23">
            <a:extLst>
              <a:ext uri="{28A0092B-C50C-407E-A947-70E740481C1C}">
                <a14:useLocalDpi xmlns:a14="http://schemas.microsoft.com/office/drawing/2010/main" val="0"/>
              </a:ext>
            </a:extLst>
          </a:blip>
          <a:srcRect/>
          <a:stretch/>
        </p:blipFill>
        <p:spPr>
          <a:xfrm>
            <a:off x="9369448" y="3254817"/>
            <a:ext cx="2185349" cy="1248245"/>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pic>
      <p:sp>
        <p:nvSpPr>
          <p:cNvPr id="17" name="ZoneTexte 16">
            <a:extLst>
              <a:ext uri="{FF2B5EF4-FFF2-40B4-BE49-F238E27FC236}">
                <a16:creationId xmlns:a16="http://schemas.microsoft.com/office/drawing/2014/main" id="{732B35CF-44EF-4033-BC4D-6EF1049C018B}"/>
              </a:ext>
            </a:extLst>
          </p:cNvPr>
          <p:cNvSpPr txBox="1"/>
          <p:nvPr>
            <p:custDataLst>
              <p:tags r:id="rId5"/>
            </p:custDataLst>
          </p:nvPr>
        </p:nvSpPr>
        <p:spPr>
          <a:xfrm>
            <a:off x="406400" y="2406616"/>
            <a:ext cx="5949091" cy="2213822"/>
          </a:xfrm>
          <a:prstGeom prst="rect">
            <a:avLst/>
          </a:prstGeom>
          <a:ln w="19050">
            <a:solidFill>
              <a:schemeClr val="tx1"/>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defPPr>
              <a:defRPr lang="fr-FR"/>
            </a:defPPr>
            <a:lvl1pPr algn="ctr">
              <a:buClr>
                <a:srgbClr val="000000"/>
              </a:buClr>
              <a:defRPr sz="1400" b="1" u="sng">
                <a:solidFill>
                  <a:schemeClr val="dk1"/>
                </a:solidFill>
                <a:latin typeface="Brandon Grotesque Regular" panose="020B0503020203060202" pitchFamily="34" charset="0"/>
                <a:cs typeface="Calibri"/>
              </a:defRPr>
            </a:lvl1pPr>
          </a:lstStyle>
          <a:p>
            <a:r>
              <a:rPr lang="en-GB" dirty="0" err="1"/>
              <a:t>Allez</a:t>
            </a:r>
            <a:r>
              <a:rPr lang="en-GB" dirty="0"/>
              <a:t> plus loin:</a:t>
            </a:r>
          </a:p>
          <a:p>
            <a:pPr algn="l"/>
            <a:endParaRPr lang="en-GB" b="0" u="none" dirty="0"/>
          </a:p>
          <a:p>
            <a:pPr algn="l"/>
            <a:r>
              <a:rPr lang="en-GB" b="0" u="none" dirty="0"/>
              <a:t>Je </a:t>
            </a:r>
            <a:r>
              <a:rPr lang="en-GB" b="0" u="none" dirty="0" err="1"/>
              <a:t>vous</a:t>
            </a:r>
            <a:r>
              <a:rPr lang="en-GB" b="0" u="none" dirty="0"/>
              <a:t> invite à </a:t>
            </a:r>
            <a:r>
              <a:rPr lang="en-GB" b="0" u="none" dirty="0" err="1"/>
              <a:t>plonger</a:t>
            </a:r>
            <a:r>
              <a:rPr lang="en-GB" b="0" u="none" dirty="0"/>
              <a:t> dans le terrier du Bitcoin et à </a:t>
            </a:r>
            <a:r>
              <a:rPr lang="en-GB" b="0" u="none" dirty="0" err="1"/>
              <a:t>vous</a:t>
            </a:r>
            <a:r>
              <a:rPr lang="en-GB" b="0" u="none" dirty="0"/>
              <a:t> </a:t>
            </a:r>
            <a:r>
              <a:rPr lang="en-GB" b="0" u="none" dirty="0" err="1"/>
              <a:t>instruire</a:t>
            </a:r>
            <a:r>
              <a:rPr lang="en-GB" b="0" u="none" dirty="0"/>
              <a:t> sur </a:t>
            </a:r>
            <a:r>
              <a:rPr lang="en-GB" b="0" u="none" dirty="0" err="1"/>
              <a:t>cette</a:t>
            </a:r>
            <a:r>
              <a:rPr lang="en-GB" b="0" u="none" dirty="0"/>
              <a:t> nouvelle </a:t>
            </a:r>
            <a:r>
              <a:rPr lang="en-GB" b="0" u="none" dirty="0" err="1"/>
              <a:t>évolution</a:t>
            </a:r>
            <a:r>
              <a:rPr lang="en-GB" b="0" u="none" dirty="0"/>
              <a:t> </a:t>
            </a:r>
            <a:r>
              <a:rPr lang="en-GB" b="0" u="none" dirty="0" err="1"/>
              <a:t>radicale</a:t>
            </a:r>
            <a:r>
              <a:rPr lang="en-GB" b="0" u="none" dirty="0"/>
              <a:t> de la finance, de la </a:t>
            </a:r>
            <a:r>
              <a:rPr lang="en-GB" b="0" u="none" dirty="0" err="1"/>
              <a:t>technologie</a:t>
            </a:r>
            <a:r>
              <a:rPr lang="en-GB" b="0" u="none" dirty="0"/>
              <a:t> &amp; des </a:t>
            </a:r>
            <a:r>
              <a:rPr lang="en-GB" b="0" u="none" dirty="0" err="1"/>
              <a:t>libertés</a:t>
            </a:r>
            <a:r>
              <a:rPr lang="en-GB" b="0" u="none" dirty="0"/>
              <a:t> </a:t>
            </a:r>
            <a:r>
              <a:rPr lang="en-GB" b="0" u="none" dirty="0" err="1"/>
              <a:t>humaines</a:t>
            </a:r>
            <a:r>
              <a:rPr lang="en-GB" b="0" u="none" dirty="0"/>
              <a:t>. </a:t>
            </a:r>
          </a:p>
          <a:p>
            <a:pPr algn="l"/>
            <a:r>
              <a:rPr lang="en-GB" b="0" u="none" dirty="0" err="1"/>
              <a:t>Vous</a:t>
            </a:r>
            <a:r>
              <a:rPr lang="en-GB" b="0" u="none" dirty="0"/>
              <a:t> </a:t>
            </a:r>
            <a:r>
              <a:rPr lang="en-GB" b="0" u="none" dirty="0" err="1"/>
              <a:t>apprendrez</a:t>
            </a:r>
            <a:r>
              <a:rPr lang="en-GB" b="0" u="none" dirty="0"/>
              <a:t> les </a:t>
            </a:r>
            <a:r>
              <a:rPr lang="en-GB" b="0" u="none" dirty="0" err="1"/>
              <a:t>fondamentaux</a:t>
            </a:r>
            <a:r>
              <a:rPr lang="en-GB" b="0" u="none" dirty="0"/>
              <a:t> de Bitcoin, comment </a:t>
            </a:r>
            <a:r>
              <a:rPr lang="en-GB" b="0" u="none" dirty="0" err="1"/>
              <a:t>en</a:t>
            </a:r>
            <a:r>
              <a:rPr lang="en-GB" b="0" u="none" dirty="0"/>
              <a:t> </a:t>
            </a:r>
            <a:r>
              <a:rPr lang="en-GB" b="0" u="none" dirty="0" err="1"/>
              <a:t>obtenir</a:t>
            </a:r>
            <a:r>
              <a:rPr lang="en-GB" b="0" u="none" dirty="0"/>
              <a:t> et comment les </a:t>
            </a:r>
            <a:r>
              <a:rPr lang="en-GB" b="0" u="none" dirty="0" err="1"/>
              <a:t>sécuriser</a:t>
            </a:r>
            <a:r>
              <a:rPr lang="en-GB" b="0" u="none" dirty="0"/>
              <a:t>. Nous </a:t>
            </a:r>
            <a:r>
              <a:rPr lang="en-GB" b="0" u="none" dirty="0" err="1"/>
              <a:t>sommes</a:t>
            </a:r>
            <a:r>
              <a:rPr lang="en-GB" b="0" u="none" dirty="0"/>
              <a:t> pour la vie </a:t>
            </a:r>
            <a:r>
              <a:rPr lang="en-GB" b="0" u="none" dirty="0" err="1"/>
              <a:t>privée</a:t>
            </a:r>
            <a:r>
              <a:rPr lang="en-GB" b="0" u="none" dirty="0"/>
              <a:t> </a:t>
            </a:r>
            <a:r>
              <a:rPr lang="en-GB" b="0" u="none" dirty="0" err="1"/>
              <a:t>en</a:t>
            </a:r>
            <a:r>
              <a:rPr lang="en-GB" b="0" u="none" dirty="0"/>
              <a:t> </a:t>
            </a:r>
            <a:r>
              <a:rPr lang="en-GB" b="0" u="none" dirty="0" err="1"/>
              <a:t>ligne</a:t>
            </a:r>
            <a:r>
              <a:rPr lang="en-GB" b="0" u="none" dirty="0"/>
              <a:t> et la </a:t>
            </a:r>
            <a:r>
              <a:rPr lang="en-GB" b="0" u="none" dirty="0" err="1"/>
              <a:t>liberté</a:t>
            </a:r>
            <a:r>
              <a:rPr lang="en-GB" b="0" u="none" dirty="0"/>
              <a:t> </a:t>
            </a:r>
            <a:r>
              <a:rPr lang="en-GB" b="0" u="none" dirty="0" err="1"/>
              <a:t>d’expression</a:t>
            </a:r>
            <a:r>
              <a:rPr lang="en-GB" b="0" u="none" dirty="0"/>
              <a:t>. </a:t>
            </a:r>
          </a:p>
          <a:p>
            <a:pPr algn="l"/>
            <a:r>
              <a:rPr lang="en-GB" b="0" u="none" dirty="0"/>
              <a:t> </a:t>
            </a:r>
            <a:endParaRPr lang="en-GB" b="0" u="none" dirty="0">
              <a:hlinkClick r:id="rId24">
                <a:extLst>
                  <a:ext uri="{A12FA001-AC4F-418D-AE19-62706E023703}">
                    <ahyp:hlinkClr xmlns:ahyp="http://schemas.microsoft.com/office/drawing/2018/hyperlinkcolor" val="tx"/>
                  </a:ext>
                </a:extLst>
              </a:hlinkClick>
            </a:endParaRPr>
          </a:p>
          <a:p>
            <a:pPr algn="l"/>
            <a:r>
              <a:rPr lang="en-GB" b="0" u="none" dirty="0">
                <a:solidFill>
                  <a:schemeClr val="tx1"/>
                </a:solidFill>
              </a:rPr>
              <a:t>Site Internet : </a:t>
            </a:r>
            <a:r>
              <a:rPr lang="en-GB" b="0" u="none" dirty="0">
                <a:solidFill>
                  <a:schemeClr val="tx1"/>
                </a:solidFill>
                <a:hlinkClick r:id="rId25">
                  <a:extLst>
                    <a:ext uri="{A12FA001-AC4F-418D-AE19-62706E023703}">
                      <ahyp:hlinkClr xmlns:ahyp="http://schemas.microsoft.com/office/drawing/2018/hyperlinkcolor" val="tx"/>
                    </a:ext>
                  </a:extLst>
                </a:hlinkClick>
              </a:rPr>
              <a:t>www.DecouvreBitcoin.fr</a:t>
            </a:r>
            <a:endParaRPr lang="en-GB" b="0" u="none" dirty="0">
              <a:solidFill>
                <a:schemeClr val="tx1"/>
              </a:solidFill>
            </a:endParaRPr>
          </a:p>
          <a:p>
            <a:pPr algn="l"/>
            <a:r>
              <a:rPr lang="en-GB" b="0" u="none" dirty="0" err="1">
                <a:solidFill>
                  <a:schemeClr val="tx1"/>
                </a:solidFill>
              </a:rPr>
              <a:t>Youtube</a:t>
            </a:r>
            <a:r>
              <a:rPr lang="en-GB" b="0" u="none" dirty="0">
                <a:solidFill>
                  <a:schemeClr val="tx1"/>
                </a:solidFill>
              </a:rPr>
              <a:t> : </a:t>
            </a:r>
            <a:r>
              <a:rPr lang="en-GB" b="0" u="none" dirty="0">
                <a:solidFill>
                  <a:schemeClr val="tx1"/>
                </a:solidFill>
                <a:hlinkClick r:id="rId26">
                  <a:extLst>
                    <a:ext uri="{A12FA001-AC4F-418D-AE19-62706E023703}">
                      <ahyp:hlinkClr xmlns:ahyp="http://schemas.microsoft.com/office/drawing/2018/hyperlinkcolor" val="tx"/>
                    </a:ext>
                  </a:extLst>
                </a:hlinkClick>
              </a:rPr>
              <a:t>https://www.youtube.com/channel/UCANjJ55UmYmoXm_SW--psXQ</a:t>
            </a:r>
            <a:endParaRPr lang="en-GB" b="0" u="none" dirty="0">
              <a:solidFill>
                <a:schemeClr val="tx1"/>
              </a:solidFill>
            </a:endParaRPr>
          </a:p>
          <a:p>
            <a:pPr algn="l"/>
            <a:endParaRPr lang="en-GB" b="0" u="none" dirty="0"/>
          </a:p>
        </p:txBody>
      </p:sp>
      <p:pic>
        <p:nvPicPr>
          <p:cNvPr id="5" name="Image 4">
            <a:hlinkClick r:id="rId27"/>
            <a:extLst>
              <a:ext uri="{FF2B5EF4-FFF2-40B4-BE49-F238E27FC236}">
                <a16:creationId xmlns:a16="http://schemas.microsoft.com/office/drawing/2014/main" id="{696D883A-30D3-43CE-AD5D-9661FBFFB19D}"/>
              </a:ext>
            </a:extLst>
          </p:cNvPr>
          <p:cNvPicPr>
            <a:picLocks noChangeAspect="1"/>
          </p:cNvPicPr>
          <p:nvPr>
            <p:custDataLst>
              <p:tags r:id="rId6"/>
            </p:custDataLst>
          </p:nvPr>
        </p:nvPicPr>
        <p:blipFill>
          <a:blip r:embed="rId28">
            <a:extLst>
              <a:ext uri="{28A0092B-C50C-407E-A947-70E740481C1C}">
                <a14:useLocalDpi xmlns:a14="http://schemas.microsoft.com/office/drawing/2010/main" val="0"/>
              </a:ext>
            </a:extLst>
          </a:blip>
          <a:srcRect/>
          <a:stretch/>
        </p:blipFill>
        <p:spPr>
          <a:xfrm>
            <a:off x="9355133" y="4780530"/>
            <a:ext cx="2286624" cy="1255401"/>
          </a:xfrm>
          <a:prstGeom prst="rect">
            <a:avLst/>
          </a:prstGeom>
          <a:ln w="12700">
            <a:solidFill>
              <a:schemeClr val="tx1"/>
            </a:solidFill>
          </a:ln>
        </p:spPr>
        <p:style>
          <a:lnRef idx="2">
            <a:schemeClr val="dk1"/>
          </a:lnRef>
          <a:fillRef idx="1">
            <a:schemeClr val="lt1"/>
          </a:fillRef>
          <a:effectRef idx="0">
            <a:schemeClr val="dk1"/>
          </a:effectRef>
          <a:fontRef idx="minor">
            <a:schemeClr val="dk1"/>
          </a:fontRef>
        </p:style>
      </p:pic>
      <p:sp>
        <p:nvSpPr>
          <p:cNvPr id="4" name="Date Placeholder 3"/>
          <p:cNvSpPr>
            <a:spLocks noGrp="1"/>
          </p:cNvSpPr>
          <p:nvPr>
            <p:ph type="dt" sz="half" idx="10"/>
            <p:custDataLst>
              <p:tags r:id="rId7"/>
            </p:custDataLst>
          </p:nvPr>
        </p:nvSpPr>
        <p:spPr/>
        <p:txBody>
          <a:bodyPr/>
          <a:lstStyle/>
          <a:p>
            <a:fld id="{EC132DA4-067C-4FAB-8F52-9C61321769B3}" type="datetime1">
              <a:rPr lang="fr-FR" smtClean="0"/>
              <a:t>14/08/2020</a:t>
            </a:fld>
            <a:endParaRPr lang="fr-FR"/>
          </a:p>
        </p:txBody>
      </p:sp>
      <p:sp>
        <p:nvSpPr>
          <p:cNvPr id="6" name="Slide Number Placeholder 5"/>
          <p:cNvSpPr>
            <a:spLocks noGrp="1"/>
          </p:cNvSpPr>
          <p:nvPr>
            <p:ph type="sldNum" sz="quarter" idx="12"/>
            <p:custDataLst>
              <p:tags r:id="rId8"/>
            </p:custDataLst>
          </p:nvPr>
        </p:nvSpPr>
        <p:spPr/>
        <p:txBody>
          <a:bodyPr/>
          <a:lstStyle/>
          <a:p>
            <a:fld id="{6187F528-28A7-479E-BE96-8D25270AF67C}" type="slidenum">
              <a:rPr lang="fr-FR" smtClean="0"/>
              <a:t>13</a:t>
            </a:fld>
            <a:endParaRPr lang="fr-FR"/>
          </a:p>
        </p:txBody>
      </p:sp>
      <p:pic>
        <p:nvPicPr>
          <p:cNvPr id="9" name="Picture 8">
            <a:hlinkClick r:id="rId29"/>
          </p:cNvPr>
          <p:cNvPicPr>
            <a:picLocks noChangeAspect="1"/>
          </p:cNvPicPr>
          <p:nvPr>
            <p:custDataLst>
              <p:tags r:id="rId9"/>
            </p:custDataLst>
          </p:nvPr>
        </p:nvPicPr>
        <p:blipFill>
          <a:blip r:embed="rId30">
            <a:extLst>
              <a:ext uri="{28A0092B-C50C-407E-A947-70E740481C1C}">
                <a14:useLocalDpi xmlns:a14="http://schemas.microsoft.com/office/drawing/2010/main" val="0"/>
              </a:ext>
            </a:extLst>
          </a:blip>
          <a:srcRect/>
          <a:stretch/>
        </p:blipFill>
        <p:spPr>
          <a:xfrm>
            <a:off x="509056" y="4710703"/>
            <a:ext cx="5661386" cy="1298025"/>
          </a:xfrm>
          <a:prstGeom prst="rect">
            <a:avLst/>
          </a:prstGeom>
        </p:spPr>
      </p:pic>
      <p:pic>
        <p:nvPicPr>
          <p:cNvPr id="20" name="Picture 19">
            <a:hlinkClick r:id="rId31"/>
          </p:cNvPr>
          <p:cNvPicPr>
            <a:picLocks noChangeAspect="1"/>
          </p:cNvPicPr>
          <p:nvPr>
            <p:custDataLst>
              <p:tags r:id="rId10"/>
            </p:custDataLst>
          </p:nvPr>
        </p:nvPicPr>
        <p:blipFill>
          <a:blip r:embed="rId32">
            <a:extLst>
              <a:ext uri="{28A0092B-C50C-407E-A947-70E740481C1C}">
                <a14:useLocalDpi xmlns:a14="http://schemas.microsoft.com/office/drawing/2010/main" val="0"/>
              </a:ext>
            </a:extLst>
          </a:blip>
          <a:srcRect/>
          <a:stretch/>
        </p:blipFill>
        <p:spPr>
          <a:xfrm>
            <a:off x="9308155" y="405898"/>
            <a:ext cx="2241360" cy="1263972"/>
          </a:xfrm>
          <a:prstGeom prst="rect">
            <a:avLst/>
          </a:prstGeom>
          <a:ln w="12700">
            <a:solidFill>
              <a:schemeClr val="tx1"/>
            </a:solidFill>
          </a:ln>
        </p:spPr>
      </p:pic>
      <p:pic>
        <p:nvPicPr>
          <p:cNvPr id="24" name="Picture 23">
            <a:hlinkClick r:id="rId33"/>
          </p:cNvPr>
          <p:cNvPicPr>
            <a:picLocks noChangeAspect="1"/>
          </p:cNvPicPr>
          <p:nvPr>
            <p:custDataLst>
              <p:tags r:id="rId11"/>
            </p:custDataLst>
          </p:nvPr>
        </p:nvPicPr>
        <p:blipFill>
          <a:blip r:embed="rId34">
            <a:extLst>
              <a:ext uri="{28A0092B-C50C-407E-A947-70E740481C1C}">
                <a14:useLocalDpi xmlns:a14="http://schemas.microsoft.com/office/drawing/2010/main" val="0"/>
              </a:ext>
            </a:extLst>
          </a:blip>
          <a:srcRect/>
          <a:stretch/>
        </p:blipFill>
        <p:spPr>
          <a:xfrm>
            <a:off x="9340804" y="1856719"/>
            <a:ext cx="2191747" cy="1271022"/>
          </a:xfrm>
          <a:prstGeom prst="rect">
            <a:avLst/>
          </a:prstGeom>
          <a:ln w="12700">
            <a:solidFill>
              <a:schemeClr val="tx1"/>
            </a:solidFill>
          </a:ln>
        </p:spPr>
      </p:pic>
      <p:pic>
        <p:nvPicPr>
          <p:cNvPr id="25" name="Picture 24">
            <a:hlinkClick r:id="rId35"/>
          </p:cNvPr>
          <p:cNvPicPr>
            <a:picLocks noChangeAspect="1"/>
          </p:cNvPicPr>
          <p:nvPr>
            <p:custDataLst>
              <p:tags r:id="rId12"/>
            </p:custDataLst>
          </p:nvPr>
        </p:nvPicPr>
        <p:blipFill>
          <a:blip r:embed="rId36">
            <a:extLst>
              <a:ext uri="{28A0092B-C50C-407E-A947-70E740481C1C}">
                <a14:useLocalDpi xmlns:a14="http://schemas.microsoft.com/office/drawing/2010/main" val="0"/>
              </a:ext>
            </a:extLst>
          </a:blip>
          <a:srcRect/>
          <a:stretch/>
        </p:blipFill>
        <p:spPr>
          <a:xfrm>
            <a:off x="6815383" y="1856719"/>
            <a:ext cx="2159736" cy="1196079"/>
          </a:xfrm>
          <a:prstGeom prst="rect">
            <a:avLst/>
          </a:prstGeom>
          <a:ln w="12700">
            <a:solidFill>
              <a:schemeClr val="tx1"/>
            </a:solidFill>
          </a:ln>
        </p:spPr>
      </p:pic>
      <p:pic>
        <p:nvPicPr>
          <p:cNvPr id="11" name="Picture 10">
            <a:hlinkClick r:id="rId37"/>
            <a:extLst>
              <a:ext uri="{FF2B5EF4-FFF2-40B4-BE49-F238E27FC236}">
                <a16:creationId xmlns:a16="http://schemas.microsoft.com/office/drawing/2014/main" id="{00B39BCA-2764-4886-957B-73279151E452}"/>
              </a:ext>
            </a:extLst>
          </p:cNvPr>
          <p:cNvPicPr>
            <a:picLocks noChangeAspect="1"/>
          </p:cNvPicPr>
          <p:nvPr>
            <p:custDataLst>
              <p:tags r:id="rId13"/>
            </p:custDataLst>
          </p:nvPr>
        </p:nvPicPr>
        <p:blipFill>
          <a:blip r:embed="rId38">
            <a:extLst>
              <a:ext uri="{28A0092B-C50C-407E-A947-70E740481C1C}">
                <a14:useLocalDpi xmlns:a14="http://schemas.microsoft.com/office/drawing/2010/main" val="0"/>
              </a:ext>
            </a:extLst>
          </a:blip>
          <a:srcRect/>
          <a:stretch/>
        </p:blipFill>
        <p:spPr>
          <a:xfrm>
            <a:off x="6765626" y="3256677"/>
            <a:ext cx="2259250" cy="1273733"/>
          </a:xfrm>
          <a:prstGeom prst="rect">
            <a:avLst/>
          </a:prstGeom>
        </p:spPr>
        <p:style>
          <a:lnRef idx="2">
            <a:schemeClr val="dk1"/>
          </a:lnRef>
          <a:fillRef idx="1">
            <a:schemeClr val="lt1"/>
          </a:fillRef>
          <a:effectRef idx="0">
            <a:schemeClr val="dk1"/>
          </a:effectRef>
          <a:fontRef idx="minor">
            <a:schemeClr val="dk1"/>
          </a:fontRef>
        </p:style>
      </p:pic>
      <p:pic>
        <p:nvPicPr>
          <p:cNvPr id="21" name="Picture 20">
            <a:extLst>
              <a:ext uri="{FF2B5EF4-FFF2-40B4-BE49-F238E27FC236}">
                <a16:creationId xmlns:a16="http://schemas.microsoft.com/office/drawing/2014/main" id="{3DB15323-ADF0-4D51-A60B-1818721F526E}"/>
              </a:ext>
            </a:extLst>
          </p:cNvPr>
          <p:cNvPicPr>
            <a:picLocks noChangeAspect="1"/>
          </p:cNvPicPr>
          <p:nvPr>
            <p:custDataLst>
              <p:tags r:id="rId14"/>
            </p:custDataLst>
          </p:nvPr>
        </p:nvPicPr>
        <p:blipFill>
          <a:blip r:embed="rId39">
            <a:extLst>
              <a:ext uri="{28A0092B-C50C-407E-A947-70E740481C1C}">
                <a14:useLocalDpi xmlns:a14="http://schemas.microsoft.com/office/drawing/2010/main" val="0"/>
              </a:ext>
            </a:extLst>
          </a:blip>
          <a:stretch>
            <a:fillRect/>
          </a:stretch>
        </p:blipFill>
        <p:spPr>
          <a:xfrm>
            <a:off x="2239612" y="5820496"/>
            <a:ext cx="541011" cy="718416"/>
          </a:xfrm>
          <a:prstGeom prst="rect">
            <a:avLst/>
          </a:prstGeom>
        </p:spPr>
      </p:pic>
      <p:pic>
        <p:nvPicPr>
          <p:cNvPr id="22" name="Picture 21">
            <a:extLst>
              <a:ext uri="{FF2B5EF4-FFF2-40B4-BE49-F238E27FC236}">
                <a16:creationId xmlns:a16="http://schemas.microsoft.com/office/drawing/2014/main" id="{0D4902A6-D2C9-4290-B31F-4B9C1268076C}"/>
              </a:ext>
            </a:extLst>
          </p:cNvPr>
          <p:cNvPicPr>
            <a:picLocks noChangeAspect="1"/>
          </p:cNvPicPr>
          <p:nvPr>
            <p:custDataLst>
              <p:tags r:id="rId15"/>
            </p:custDataLst>
          </p:nvPr>
        </p:nvPicPr>
        <p:blipFill>
          <a:blip r:embed="rId39">
            <a:extLst>
              <a:ext uri="{28A0092B-C50C-407E-A947-70E740481C1C}">
                <a14:useLocalDpi xmlns:a14="http://schemas.microsoft.com/office/drawing/2010/main" val="0"/>
              </a:ext>
            </a:extLst>
          </a:blip>
          <a:stretch>
            <a:fillRect/>
          </a:stretch>
        </p:blipFill>
        <p:spPr>
          <a:xfrm rot="4164392">
            <a:off x="6217144" y="1163964"/>
            <a:ext cx="541011" cy="718416"/>
          </a:xfrm>
          <a:prstGeom prst="rect">
            <a:avLst/>
          </a:prstGeom>
        </p:spPr>
      </p:pic>
      <p:sp>
        <p:nvSpPr>
          <p:cNvPr id="23" name="Espace réservé du pied de page 1">
            <a:extLst>
              <a:ext uri="{FF2B5EF4-FFF2-40B4-BE49-F238E27FC236}">
                <a16:creationId xmlns:a16="http://schemas.microsoft.com/office/drawing/2014/main" id="{6118F792-4166-4C53-98B8-5BC66D09A226}"/>
              </a:ext>
            </a:extLst>
          </p:cNvPr>
          <p:cNvSpPr>
            <a:spLocks noGrp="1"/>
          </p:cNvSpPr>
          <p:nvPr>
            <p:ph type="ftr" idx="11"/>
            <p:custDataLst>
              <p:tags r:id="rId16"/>
            </p:custDataLst>
          </p:nvPr>
        </p:nvSpPr>
        <p:spPr>
          <a:xfrm>
            <a:off x="2898384" y="6356350"/>
            <a:ext cx="7341498" cy="365125"/>
          </a:xfrm>
        </p:spPr>
        <p:txBody>
          <a:bodyPr/>
          <a:lstStyle/>
          <a:p>
            <a:r>
              <a:rPr lang="fr-FR" dirty="0">
                <a:latin typeface="Brandon Grotesque Regular" panose="020B05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Regular" panose="020B0503020203060202" pitchFamily="34" charset="0"/>
              </a:rPr>
              <a:t>LvL</a:t>
            </a:r>
            <a:r>
              <a:rPr lang="fr-FR" dirty="0">
                <a:latin typeface="Brandon Grotesque Regular" panose="020B0503020203060202" pitchFamily="34" charset="0"/>
              </a:rPr>
              <a:t> 1.2 FR V1.2 - </a:t>
            </a:r>
            <a:r>
              <a:rPr lang="en-US" dirty="0">
                <a:latin typeface="Brandon Grotesque Regular" panose="020B0503020203060202" pitchFamily="34" charset="0"/>
              </a:rPr>
              <a:t>Ce travail</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est</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licensé</a:t>
            </a:r>
            <a:r>
              <a:rPr lang="en-US" b="0" dirty="0">
                <a:effectLst/>
                <a:latin typeface="Brandon Grotesque Regular" panose="020B0503020203060202" pitchFamily="34" charset="0"/>
              </a:rPr>
              <a:t> sous </a:t>
            </a:r>
            <a:r>
              <a:rPr lang="en-US" dirty="0">
                <a:latin typeface="Brandon Grotesque Regular" panose="020B0503020203060202" pitchFamily="34" charset="0"/>
                <a:hlinkClick r:id="rId40">
                  <a:extLst>
                    <a:ext uri="{A12FA001-AC4F-418D-AE19-62706E023703}">
                      <ahyp:hlinkClr xmlns:ahyp="http://schemas.microsoft.com/office/drawing/2018/hyperlinkcolor" val="tx"/>
                    </a:ext>
                  </a:extLst>
                </a:hlinkClick>
              </a:rPr>
              <a:t>CC BY-SA</a:t>
            </a:r>
            <a:endParaRPr lang="en-US" dirty="0">
              <a:latin typeface="Brandon Grotesque Regular" panose="020B0503020203060202" pitchFamily="34" charset="0"/>
            </a:endParaRPr>
          </a:p>
        </p:txBody>
      </p:sp>
      <p:sp>
        <p:nvSpPr>
          <p:cNvPr id="7" name="TextBox 6">
            <a:extLst>
              <a:ext uri="{FF2B5EF4-FFF2-40B4-BE49-F238E27FC236}">
                <a16:creationId xmlns:a16="http://schemas.microsoft.com/office/drawing/2014/main" id="{77F40FED-1D20-4A28-834F-7D68BC0507E4}"/>
              </a:ext>
            </a:extLst>
          </p:cNvPr>
          <p:cNvSpPr txBox="1"/>
          <p:nvPr>
            <p:custDataLst>
              <p:tags r:id="rId17"/>
            </p:custDataLst>
          </p:nvPr>
        </p:nvSpPr>
        <p:spPr>
          <a:xfrm>
            <a:off x="7262172" y="31744"/>
            <a:ext cx="3961662" cy="307777"/>
          </a:xfrm>
          <a:prstGeom prst="rect">
            <a:avLst/>
          </a:prstGeom>
          <a:noFill/>
        </p:spPr>
        <p:txBody>
          <a:bodyPr wrap="none" rtlCol="0">
            <a:spAutoFit/>
          </a:bodyPr>
          <a:lstStyle/>
          <a:p>
            <a:r>
              <a:rPr lang="en-US" sz="1400" dirty="0">
                <a:latin typeface="Brandon Grotesque Regular" panose="020B0503020203060202" pitchFamily="34" charset="0"/>
              </a:rPr>
              <a:t>(Lien </a:t>
            </a:r>
            <a:r>
              <a:rPr lang="en-US" sz="1400" dirty="0" err="1">
                <a:latin typeface="Brandon Grotesque Regular" panose="020B0503020203060202" pitchFamily="34" charset="0"/>
              </a:rPr>
              <a:t>vers</a:t>
            </a:r>
            <a:r>
              <a:rPr lang="en-US" sz="1400" dirty="0">
                <a:latin typeface="Brandon Grotesque Regular" panose="020B0503020203060202" pitchFamily="34" charset="0"/>
              </a:rPr>
              <a:t> les lessons </a:t>
            </a:r>
            <a:r>
              <a:rPr lang="en-US" sz="1400" dirty="0" err="1">
                <a:latin typeface="Brandon Grotesque Regular" panose="020B0503020203060202" pitchFamily="34" charset="0"/>
              </a:rPr>
              <a:t>en</a:t>
            </a:r>
            <a:r>
              <a:rPr lang="en-US" sz="1400" dirty="0">
                <a:latin typeface="Brandon Grotesque Regular" panose="020B0503020203060202" pitchFamily="34" charset="0"/>
              </a:rPr>
              <a:t> </a:t>
            </a:r>
            <a:r>
              <a:rPr lang="en-US" sz="1400" dirty="0" err="1">
                <a:latin typeface="Brandon Grotesque Regular" panose="020B0503020203060202" pitchFamily="34" charset="0"/>
              </a:rPr>
              <a:t>anglais</a:t>
            </a:r>
            <a:r>
              <a:rPr lang="en-US" sz="1400" dirty="0">
                <a:latin typeface="Brandon Grotesque Regular" panose="020B0503020203060202" pitchFamily="34" charset="0"/>
              </a:rPr>
              <a:t>. </a:t>
            </a:r>
            <a:r>
              <a:rPr lang="en-US" sz="1400" dirty="0" err="1">
                <a:latin typeface="Brandon Grotesque Regular" panose="020B0503020203060202" pitchFamily="34" charset="0"/>
              </a:rPr>
              <a:t>Traduction</a:t>
            </a:r>
            <a:r>
              <a:rPr lang="en-US" sz="1400" dirty="0">
                <a:latin typeface="Brandon Grotesque Regular" panose="020B0503020203060202" pitchFamily="34" charset="0"/>
              </a:rPr>
              <a:t> </a:t>
            </a:r>
            <a:r>
              <a:rPr lang="en-US" sz="1400" dirty="0" err="1">
                <a:latin typeface="Brandon Grotesque Regular" panose="020B0503020203060202" pitchFamily="34" charset="0"/>
              </a:rPr>
              <a:t>en</a:t>
            </a:r>
            <a:r>
              <a:rPr lang="en-US" sz="1400" dirty="0">
                <a:latin typeface="Brandon Grotesque Regular" panose="020B0503020203060202" pitchFamily="34" charset="0"/>
              </a:rPr>
              <a:t> route! ) </a:t>
            </a:r>
          </a:p>
        </p:txBody>
      </p:sp>
      <p:pic>
        <p:nvPicPr>
          <p:cNvPr id="26" name="Picture 25">
            <a:hlinkClick r:id="rId41"/>
            <a:extLst>
              <a:ext uri="{FF2B5EF4-FFF2-40B4-BE49-F238E27FC236}">
                <a16:creationId xmlns:a16="http://schemas.microsoft.com/office/drawing/2014/main" id="{81C4DFA9-3DA3-446E-BD87-553D50EC1BE4}"/>
              </a:ext>
            </a:extLst>
          </p:cNvPr>
          <p:cNvPicPr>
            <a:picLocks noChangeAspect="1"/>
          </p:cNvPicPr>
          <p:nvPr>
            <p:custDataLst>
              <p:tags r:id="rId18"/>
            </p:custDataLst>
          </p:nvPr>
        </p:nvPicPr>
        <p:blipFill>
          <a:blip r:embed="rId42">
            <a:extLst>
              <a:ext uri="{28A0092B-C50C-407E-A947-70E740481C1C}">
                <a14:useLocalDpi xmlns:a14="http://schemas.microsoft.com/office/drawing/2010/main" val="0"/>
              </a:ext>
            </a:extLst>
          </a:blip>
          <a:srcRect/>
          <a:stretch/>
        </p:blipFill>
        <p:spPr>
          <a:xfrm>
            <a:off x="6790779" y="443488"/>
            <a:ext cx="2208944" cy="1227824"/>
          </a:xfrm>
          <a:prstGeom prst="rect">
            <a:avLst/>
          </a:prstGeom>
          <a:ln w="12700"/>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21998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5" name="Google Shape;245;p32"/>
          <p:cNvSpPr txBox="1"/>
          <p:nvPr>
            <p:custDataLst>
              <p:tags r:id="rId1"/>
            </p:custDataLst>
          </p:nvPr>
        </p:nvSpPr>
        <p:spPr>
          <a:xfrm>
            <a:off x="368117" y="320249"/>
            <a:ext cx="2735763" cy="628361"/>
          </a:xfrm>
          <a:prstGeom prst="rect">
            <a:avLst/>
          </a:prstGeom>
          <a:noFill/>
          <a:ln>
            <a:noFill/>
          </a:ln>
        </p:spPr>
        <p:txBody>
          <a:bodyPr spcFirstLastPara="1" wrap="square" lIns="91433" tIns="45700" rIns="91433" bIns="45700" anchor="t" anchorCtr="0">
            <a:noAutofit/>
          </a:bodyPr>
          <a:lstStyle/>
          <a:p>
            <a:pPr defTabSz="1219170">
              <a:buClr>
                <a:srgbClr val="000000"/>
              </a:buClr>
            </a:pPr>
            <a:r>
              <a:rPr lang="en-US" sz="2000" u="sng" kern="0" dirty="0" err="1">
                <a:solidFill>
                  <a:prstClr val="black"/>
                </a:solidFill>
                <a:latin typeface="Brandon Grotesque Medium" panose="020B0603020203060202" pitchFamily="34" charset="0"/>
                <a:ea typeface="Calibri"/>
                <a:cs typeface="Calibri"/>
                <a:sym typeface="Calibri"/>
              </a:rPr>
              <a:t>Allez</a:t>
            </a:r>
            <a:r>
              <a:rPr lang="en-US" sz="2000" u="sng" kern="0" dirty="0">
                <a:solidFill>
                  <a:prstClr val="black"/>
                </a:solidFill>
                <a:latin typeface="Brandon Grotesque Medium" panose="020B0603020203060202" pitchFamily="34" charset="0"/>
                <a:ea typeface="Calibri"/>
                <a:cs typeface="Calibri"/>
                <a:sym typeface="Calibri"/>
              </a:rPr>
              <a:t> plus loin:</a:t>
            </a:r>
          </a:p>
        </p:txBody>
      </p:sp>
      <p:sp>
        <p:nvSpPr>
          <p:cNvPr id="248" name="Google Shape;248;p32"/>
          <p:cNvSpPr txBox="1"/>
          <p:nvPr>
            <p:custDataLst>
              <p:tags r:id="rId2"/>
            </p:custDataLst>
          </p:nvPr>
        </p:nvSpPr>
        <p:spPr>
          <a:xfrm>
            <a:off x="5362730" y="332177"/>
            <a:ext cx="3329781" cy="369200"/>
          </a:xfrm>
          <a:prstGeom prst="rect">
            <a:avLst/>
          </a:prstGeom>
          <a:noFill/>
          <a:ln>
            <a:noFill/>
          </a:ln>
        </p:spPr>
        <p:txBody>
          <a:bodyPr spcFirstLastPara="1" wrap="square" lIns="91433" tIns="45700" rIns="91433" bIns="45700" anchor="t" anchorCtr="0">
            <a:noAutofit/>
          </a:bodyPr>
          <a:lstStyle>
            <a:defPPr>
              <a:defRPr lang="en-US"/>
            </a:defPPr>
            <a:lvl1pPr>
              <a:defRPr sz="2667" u="sng">
                <a:solidFill>
                  <a:schemeClr val="dk1"/>
                </a:solidFill>
                <a:latin typeface="Brandon Grotesque Medium" panose="020B0603020203060202" pitchFamily="34" charset="0"/>
                <a:ea typeface="Calibri"/>
                <a:cs typeface="Calibri"/>
              </a:defRPr>
            </a:lvl1pPr>
          </a:lstStyle>
          <a:p>
            <a:pPr defTabSz="1219170">
              <a:buClr>
                <a:srgbClr val="000000"/>
              </a:buClr>
            </a:pPr>
            <a:r>
              <a:rPr lang="fr-FR" sz="2000" kern="0" dirty="0">
                <a:solidFill>
                  <a:prstClr val="black"/>
                </a:solidFill>
                <a:sym typeface="Calibri"/>
              </a:rPr>
              <a:t>Sur le même sujet: </a:t>
            </a:r>
            <a:endParaRPr sz="2000" kern="0" dirty="0">
              <a:solidFill>
                <a:prstClr val="black"/>
              </a:solidFill>
              <a:sym typeface="Calibri"/>
            </a:endParaRPr>
          </a:p>
        </p:txBody>
      </p:sp>
      <p:sp>
        <p:nvSpPr>
          <p:cNvPr id="249" name="Google Shape;249;p32"/>
          <p:cNvSpPr txBox="1"/>
          <p:nvPr>
            <p:custDataLst>
              <p:tags r:id="rId3"/>
            </p:custDataLst>
          </p:nvPr>
        </p:nvSpPr>
        <p:spPr>
          <a:xfrm>
            <a:off x="299154" y="2548367"/>
            <a:ext cx="5374927" cy="369200"/>
          </a:xfrm>
          <a:prstGeom prst="rect">
            <a:avLst/>
          </a:prstGeom>
          <a:noFill/>
          <a:ln>
            <a:noFill/>
          </a:ln>
        </p:spPr>
        <p:txBody>
          <a:bodyPr spcFirstLastPara="1" wrap="square" lIns="91433" tIns="45700" rIns="91433" bIns="45700" anchor="t" anchorCtr="0">
            <a:noAutofit/>
          </a:bodyPr>
          <a:lstStyle>
            <a:defPPr>
              <a:defRPr lang="en-US"/>
            </a:defPPr>
            <a:lvl1pPr>
              <a:defRPr sz="2667" u="sng">
                <a:solidFill>
                  <a:schemeClr val="dk1"/>
                </a:solidFill>
                <a:latin typeface="Brandon Grotesque Medium" panose="020B0603020203060202" pitchFamily="34" charset="0"/>
                <a:ea typeface="Calibri"/>
                <a:cs typeface="Calibri"/>
              </a:defRPr>
            </a:lvl1pPr>
          </a:lstStyle>
          <a:p>
            <a:pPr defTabSz="1219170">
              <a:buClr>
                <a:srgbClr val="000000"/>
              </a:buClr>
            </a:pPr>
            <a:r>
              <a:rPr lang="en-US" sz="2000" kern="0" dirty="0" err="1">
                <a:solidFill>
                  <a:prstClr val="black"/>
                </a:solidFill>
                <a:sym typeface="Calibri"/>
              </a:rPr>
              <a:t>Plongez</a:t>
            </a:r>
            <a:r>
              <a:rPr lang="en-US" sz="2000" kern="0" dirty="0">
                <a:solidFill>
                  <a:prstClr val="black"/>
                </a:solidFill>
                <a:sym typeface="Calibri"/>
              </a:rPr>
              <a:t> dans le terrier du lapin Bitcoin: </a:t>
            </a:r>
          </a:p>
        </p:txBody>
      </p:sp>
      <p:sp>
        <p:nvSpPr>
          <p:cNvPr id="253" name="Google Shape;253;p32"/>
          <p:cNvSpPr txBox="1"/>
          <p:nvPr>
            <p:custDataLst>
              <p:tags r:id="rId4"/>
            </p:custDataLst>
          </p:nvPr>
        </p:nvSpPr>
        <p:spPr>
          <a:xfrm>
            <a:off x="8908033" y="332177"/>
            <a:ext cx="3458003" cy="646400"/>
          </a:xfrm>
          <a:prstGeom prst="rect">
            <a:avLst/>
          </a:prstGeom>
          <a:noFill/>
          <a:ln>
            <a:noFill/>
          </a:ln>
        </p:spPr>
        <p:txBody>
          <a:bodyPr spcFirstLastPara="1" wrap="square" lIns="91433" tIns="45700" rIns="91433" bIns="45700" anchor="t" anchorCtr="0">
            <a:noAutofit/>
          </a:bodyPr>
          <a:lstStyle>
            <a:defPPr>
              <a:defRPr lang="fr-FR"/>
            </a:defPPr>
            <a:lvl1pPr defTabSz="1219170">
              <a:buClr>
                <a:srgbClr val="000000"/>
              </a:buClr>
              <a:defRPr sz="2000" u="sng" kern="0">
                <a:solidFill>
                  <a:prstClr val="black"/>
                </a:solidFill>
                <a:latin typeface="Brandon Grotesque Medium" panose="020B0603020203060202" pitchFamily="34" charset="0"/>
                <a:ea typeface="Calibri"/>
                <a:cs typeface="Calibri"/>
              </a:defRPr>
            </a:lvl1pPr>
          </a:lstStyle>
          <a:p>
            <a:r>
              <a:rPr lang="en-US" dirty="0" err="1">
                <a:sym typeface="Calibri"/>
              </a:rPr>
              <a:t>Animé</a:t>
            </a:r>
            <a:r>
              <a:rPr lang="en-US" dirty="0">
                <a:sym typeface="Calibri"/>
              </a:rPr>
              <a:t> du Jour</a:t>
            </a:r>
            <a:endParaRPr dirty="0">
              <a:sym typeface="Arial"/>
            </a:endParaRPr>
          </a:p>
        </p:txBody>
      </p:sp>
      <p:sp>
        <p:nvSpPr>
          <p:cNvPr id="4" name="Date Placeholder 3">
            <a:extLst>
              <a:ext uri="{FF2B5EF4-FFF2-40B4-BE49-F238E27FC236}">
                <a16:creationId xmlns:a16="http://schemas.microsoft.com/office/drawing/2014/main" id="{84B2F497-7396-4284-8825-E2DFF698C0EF}"/>
              </a:ext>
            </a:extLst>
          </p:cNvPr>
          <p:cNvSpPr>
            <a:spLocks noGrp="1"/>
          </p:cNvSpPr>
          <p:nvPr>
            <p:ph type="dt" sz="half" idx="10"/>
            <p:custDataLst>
              <p:tags r:id="rId5"/>
            </p:custDataLst>
          </p:nvPr>
        </p:nvSpPr>
        <p:spPr/>
        <p:txBody>
          <a:bodyPr/>
          <a:lstStyle/>
          <a:p>
            <a:pPr defTabSz="1219170">
              <a:buClr>
                <a:srgbClr val="000000"/>
              </a:buClr>
            </a:pPr>
            <a:fld id="{C9BEF80C-327D-4DBD-B1B8-A96D402B877F}" type="datetime1">
              <a:rPr lang="en-US" kern="0"/>
              <a:pPr defTabSz="1219170">
                <a:buClr>
                  <a:srgbClr val="000000"/>
                </a:buClr>
              </a:pPr>
              <a:t>8/14/2020</a:t>
            </a:fld>
            <a:endParaRPr lang="en-GB" kern="0" dirty="0"/>
          </a:p>
        </p:txBody>
      </p:sp>
      <p:sp>
        <p:nvSpPr>
          <p:cNvPr id="6" name="Slide Number Placeholder 5">
            <a:extLst>
              <a:ext uri="{FF2B5EF4-FFF2-40B4-BE49-F238E27FC236}">
                <a16:creationId xmlns:a16="http://schemas.microsoft.com/office/drawing/2014/main" id="{A2AFD9E0-4292-494C-ACEE-1C8B41D09351}"/>
              </a:ext>
            </a:extLst>
          </p:cNvPr>
          <p:cNvSpPr>
            <a:spLocks noGrp="1"/>
          </p:cNvSpPr>
          <p:nvPr>
            <p:ph type="sldNum" sz="quarter" idx="12"/>
            <p:custDataLst>
              <p:tags r:id="rId6"/>
            </p:custDataLst>
          </p:nvPr>
        </p:nvSpPr>
        <p:spPr/>
        <p:txBody>
          <a:bodyPr/>
          <a:lstStyle/>
          <a:p>
            <a:pPr defTabSz="1219170">
              <a:buClr>
                <a:srgbClr val="000000"/>
              </a:buClr>
            </a:pPr>
            <a:fld id="{EF249D87-9E8E-4917-BF2C-761EFBF2A258}" type="slidenum">
              <a:rPr lang="en-GB" kern="0"/>
              <a:pPr defTabSz="1219170">
                <a:buClr>
                  <a:srgbClr val="000000"/>
                </a:buClr>
              </a:pPr>
              <a:t>14</a:t>
            </a:fld>
            <a:endParaRPr lang="en-GB" kern="0"/>
          </a:p>
        </p:txBody>
      </p:sp>
      <p:sp>
        <p:nvSpPr>
          <p:cNvPr id="19" name="TextBox 18">
            <a:extLst>
              <a:ext uri="{FF2B5EF4-FFF2-40B4-BE49-F238E27FC236}">
                <a16:creationId xmlns:a16="http://schemas.microsoft.com/office/drawing/2014/main" id="{F7288FB7-EDA1-4323-8469-E95ED83E7BBE}"/>
              </a:ext>
            </a:extLst>
          </p:cNvPr>
          <p:cNvSpPr txBox="1"/>
          <p:nvPr>
            <p:custDataLst>
              <p:tags r:id="rId7"/>
            </p:custDataLst>
          </p:nvPr>
        </p:nvSpPr>
        <p:spPr>
          <a:xfrm>
            <a:off x="8692511" y="712140"/>
            <a:ext cx="2529860" cy="338554"/>
          </a:xfrm>
          <a:prstGeom prst="rect">
            <a:avLst/>
          </a:prstGeom>
          <a:noFill/>
        </p:spPr>
        <p:txBody>
          <a:bodyPr wrap="none" rtlCol="0">
            <a:spAutoFit/>
          </a:bodyPr>
          <a:lstStyle/>
          <a:p>
            <a:pPr defTabSz="1219170">
              <a:buClr>
                <a:srgbClr val="000000"/>
              </a:buClr>
            </a:pPr>
            <a:r>
              <a:rPr lang="fr-FR" sz="1600" i="1" kern="0" dirty="0">
                <a:solidFill>
                  <a:srgbClr val="000000"/>
                </a:solidFill>
                <a:latin typeface="Brandon Grotesque Medium" panose="020B0603020203060202" pitchFamily="34" charset="0"/>
                <a:cs typeface="Arial"/>
                <a:sym typeface="Arial"/>
              </a:rPr>
              <a:t>« </a:t>
            </a:r>
            <a:r>
              <a:rPr lang="en-US" sz="1600" i="1" kern="0" dirty="0" err="1">
                <a:solidFill>
                  <a:srgbClr val="000000"/>
                </a:solidFill>
                <a:latin typeface="Brandon Grotesque Medium" panose="020B0603020203060202" pitchFamily="34" charset="0"/>
                <a:cs typeface="Arial"/>
              </a:rPr>
              <a:t>Jin-Roh</a:t>
            </a:r>
            <a:r>
              <a:rPr lang="en-US" sz="1600" i="1" kern="0" dirty="0">
                <a:solidFill>
                  <a:srgbClr val="000000"/>
                </a:solidFill>
                <a:latin typeface="Brandon Grotesque Medium" panose="020B0603020203060202" pitchFamily="34" charset="0"/>
                <a:cs typeface="Arial"/>
              </a:rPr>
              <a:t>: The Wolf Brigade”</a:t>
            </a:r>
            <a:endParaRPr lang="en-GB" sz="1600" i="1" kern="0" dirty="0">
              <a:solidFill>
                <a:srgbClr val="000000"/>
              </a:solidFill>
              <a:latin typeface="Brandon Grotesque Medium" panose="020B0603020203060202" pitchFamily="34" charset="0"/>
              <a:cs typeface="Arial"/>
              <a:sym typeface="Arial"/>
            </a:endParaRPr>
          </a:p>
        </p:txBody>
      </p:sp>
      <p:pic>
        <p:nvPicPr>
          <p:cNvPr id="8" name="Picture 7"/>
          <p:cNvPicPr>
            <a:picLocks noChangeAspect="1"/>
          </p:cNvPicPr>
          <p:nvPr>
            <p:custDataLst>
              <p:tags r:id="rId8"/>
            </p:custDataLst>
          </p:nvPr>
        </p:nvPicPr>
        <p:blipFill>
          <a:blip r:embed="rId29">
            <a:extLst>
              <a:ext uri="{28A0092B-C50C-407E-A947-70E740481C1C}">
                <a14:useLocalDpi xmlns:a14="http://schemas.microsoft.com/office/drawing/2010/main" val="0"/>
              </a:ext>
            </a:extLst>
          </a:blip>
          <a:stretch>
            <a:fillRect/>
          </a:stretch>
        </p:blipFill>
        <p:spPr>
          <a:xfrm>
            <a:off x="8781821" y="1008298"/>
            <a:ext cx="2302260" cy="1295021"/>
          </a:xfrm>
          <a:prstGeom prst="rect">
            <a:avLst/>
          </a:prstGeom>
        </p:spPr>
      </p:pic>
      <p:sp>
        <p:nvSpPr>
          <p:cNvPr id="22" name="Scroll: Horizontal 21">
            <a:hlinkClick r:id="rId30"/>
            <a:extLst>
              <a:ext uri="{FF2B5EF4-FFF2-40B4-BE49-F238E27FC236}">
                <a16:creationId xmlns:a16="http://schemas.microsoft.com/office/drawing/2014/main" id="{6ECA7E05-7E23-45A6-BEF6-7251336B747D}"/>
              </a:ext>
            </a:extLst>
          </p:cNvPr>
          <p:cNvSpPr/>
          <p:nvPr>
            <p:custDataLst>
              <p:tags r:id="rId9"/>
            </p:custDataLst>
          </p:nvPr>
        </p:nvSpPr>
        <p:spPr>
          <a:xfrm>
            <a:off x="537517" y="797444"/>
            <a:ext cx="2487252" cy="1224968"/>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dirty="0">
              <a:solidFill>
                <a:schemeClr val="tx1"/>
              </a:solidFill>
              <a:latin typeface="Brandon Grotesque Medium" panose="020B0603020203060202" pitchFamily="34" charset="0"/>
            </a:endParaRPr>
          </a:p>
          <a:p>
            <a:pPr algn="ctr"/>
            <a:r>
              <a:rPr lang="fr-FR" dirty="0">
                <a:solidFill>
                  <a:schemeClr val="tx1"/>
                </a:solidFill>
                <a:latin typeface="Brandon Grotesque Medium" panose="020B0603020203060202" pitchFamily="34" charset="0"/>
              </a:rPr>
              <a:t> FAITES LE QUIZ</a:t>
            </a:r>
            <a:endParaRPr lang="en-GB" dirty="0">
              <a:solidFill>
                <a:schemeClr val="tx1"/>
              </a:solidFill>
              <a:latin typeface="Brandon Grotesque Medium" panose="020B0603020203060202" pitchFamily="34" charset="0"/>
            </a:endParaRPr>
          </a:p>
          <a:p>
            <a:pPr algn="ctr"/>
            <a:endParaRPr lang="en-US" dirty="0"/>
          </a:p>
        </p:txBody>
      </p:sp>
      <p:pic>
        <p:nvPicPr>
          <p:cNvPr id="24" name="Picture 23">
            <a:extLst>
              <a:ext uri="{FF2B5EF4-FFF2-40B4-BE49-F238E27FC236}">
                <a16:creationId xmlns:a16="http://schemas.microsoft.com/office/drawing/2014/main" id="{B19CF83B-BFDE-4A01-8DAF-C4968FA551B7}"/>
              </a:ext>
            </a:extLst>
          </p:cNvPr>
          <p:cNvPicPr>
            <a:picLocks noChangeAspect="1"/>
          </p:cNvPicPr>
          <p:nvPr>
            <p:custDataLst>
              <p:tags r:id="rId10"/>
            </p:custDataLst>
          </p:nvPr>
        </p:nvPicPr>
        <p:blipFill>
          <a:blip r:embed="rId31"/>
          <a:stretch>
            <a:fillRect/>
          </a:stretch>
        </p:blipFill>
        <p:spPr>
          <a:xfrm>
            <a:off x="2223672" y="1612002"/>
            <a:ext cx="618127" cy="820819"/>
          </a:xfrm>
          <a:prstGeom prst="rect">
            <a:avLst/>
          </a:prstGeom>
        </p:spPr>
      </p:pic>
      <p:pic>
        <p:nvPicPr>
          <p:cNvPr id="26" name="Image 6">
            <a:extLst>
              <a:ext uri="{FF2B5EF4-FFF2-40B4-BE49-F238E27FC236}">
                <a16:creationId xmlns:a16="http://schemas.microsoft.com/office/drawing/2014/main" id="{9F40D509-4857-4CCF-A725-973694B5C2C5}"/>
              </a:ext>
            </a:extLst>
          </p:cNvPr>
          <p:cNvPicPr>
            <a:picLocks noChangeAspect="1"/>
          </p:cNvPicPr>
          <p:nvPr>
            <p:custDataLst>
              <p:tags r:id="rId11"/>
            </p:custDataLst>
          </p:nvPr>
        </p:nvPicPr>
        <p:blipFill>
          <a:blip r:embed="rId32"/>
          <a:stretch>
            <a:fillRect/>
          </a:stretch>
        </p:blipFill>
        <p:spPr>
          <a:xfrm>
            <a:off x="2708602" y="596009"/>
            <a:ext cx="1633179" cy="1633179"/>
          </a:xfrm>
          <a:prstGeom prst="rect">
            <a:avLst/>
          </a:prstGeom>
        </p:spPr>
      </p:pic>
      <p:pic>
        <p:nvPicPr>
          <p:cNvPr id="27" name="Image 29">
            <a:extLst>
              <a:ext uri="{FF2B5EF4-FFF2-40B4-BE49-F238E27FC236}">
                <a16:creationId xmlns:a16="http://schemas.microsoft.com/office/drawing/2014/main" id="{5F5AAC2F-545E-4944-A1B6-D18178CA16DB}"/>
              </a:ext>
            </a:extLst>
          </p:cNvPr>
          <p:cNvPicPr>
            <a:picLocks noChangeAspect="1"/>
          </p:cNvPicPr>
          <p:nvPr>
            <p:custDataLst>
              <p:tags r:id="rId12"/>
            </p:custDataLst>
          </p:nvPr>
        </p:nvPicPr>
        <p:blipFill>
          <a:blip r:embed="rId33"/>
          <a:stretch>
            <a:fillRect/>
          </a:stretch>
        </p:blipFill>
        <p:spPr>
          <a:xfrm flipH="1">
            <a:off x="7642875" y="2303320"/>
            <a:ext cx="4221484" cy="2605019"/>
          </a:xfrm>
          <a:prstGeom prst="rect">
            <a:avLst/>
          </a:prstGeom>
        </p:spPr>
      </p:pic>
      <p:sp>
        <p:nvSpPr>
          <p:cNvPr id="28" name="ZoneTexte 32">
            <a:hlinkClick r:id="rId34"/>
            <a:extLst>
              <a:ext uri="{FF2B5EF4-FFF2-40B4-BE49-F238E27FC236}">
                <a16:creationId xmlns:a16="http://schemas.microsoft.com/office/drawing/2014/main" id="{95FBB28C-1E60-409C-B1D1-03771180D9F0}"/>
              </a:ext>
            </a:extLst>
          </p:cNvPr>
          <p:cNvSpPr txBox="1"/>
          <p:nvPr>
            <p:custDataLst>
              <p:tags r:id="rId13"/>
            </p:custDataLst>
          </p:nvPr>
        </p:nvSpPr>
        <p:spPr>
          <a:xfrm>
            <a:off x="7991449" y="2822441"/>
            <a:ext cx="3584753" cy="1621085"/>
          </a:xfrm>
          <a:prstGeom prst="rect">
            <a:avLst/>
          </a:prstGeom>
          <a:noFill/>
        </p:spPr>
        <p:txBody>
          <a:bodyPr wrap="square" rtlCol="0">
            <a:spAutoFit/>
          </a:bodyPr>
          <a:lstStyle/>
          <a:p>
            <a:pPr algn="ctr"/>
            <a:r>
              <a:rPr lang="en-US" sz="1400" dirty="0">
                <a:latin typeface="Brandon Grotesque Regular" panose="020B0503020203060202" pitchFamily="34" charset="0"/>
              </a:rPr>
              <a:t>Dans le Terrier du Bitcoin, nous </a:t>
            </a:r>
            <a:r>
              <a:rPr lang="en-US" sz="1400" dirty="0" err="1">
                <a:latin typeface="Brandon Grotesque Regular" panose="020B0503020203060202" pitchFamily="34" charset="0"/>
              </a:rPr>
              <a:t>croyons</a:t>
            </a:r>
            <a:r>
              <a:rPr lang="en-US" sz="1400" dirty="0">
                <a:latin typeface="Brandon Grotesque Regular" panose="020B0503020203060202" pitchFamily="34" charset="0"/>
              </a:rPr>
              <a:t> que </a:t>
            </a:r>
            <a:r>
              <a:rPr lang="en-US" sz="1400" dirty="0" err="1">
                <a:latin typeface="Brandon Grotesque Regular" panose="020B0503020203060202" pitchFamily="34" charset="0"/>
              </a:rPr>
              <a:t>l’éducation</a:t>
            </a:r>
            <a:r>
              <a:rPr lang="en-US" sz="1400" dirty="0">
                <a:latin typeface="Brandon Grotesque Regular" panose="020B0503020203060202" pitchFamily="34" charset="0"/>
              </a:rPr>
              <a:t> </a:t>
            </a:r>
            <a:r>
              <a:rPr lang="en-US" sz="1400" dirty="0" err="1">
                <a:latin typeface="Brandon Grotesque Regular" panose="020B0503020203060202" pitchFamily="34" charset="0"/>
              </a:rPr>
              <a:t>doit</a:t>
            </a:r>
            <a:r>
              <a:rPr lang="en-US" sz="1400" dirty="0">
                <a:latin typeface="Brandon Grotesque Regular" panose="020B0503020203060202" pitchFamily="34" charset="0"/>
              </a:rPr>
              <a:t> </a:t>
            </a:r>
            <a:r>
              <a:rPr lang="en-US" sz="1400" dirty="0" err="1">
                <a:latin typeface="Brandon Grotesque Regular" panose="020B0503020203060202" pitchFamily="34" charset="0"/>
              </a:rPr>
              <a:t>être</a:t>
            </a:r>
            <a:r>
              <a:rPr lang="en-US" sz="1400" dirty="0">
                <a:latin typeface="Brandon Grotesque Regular" panose="020B0503020203060202" pitchFamily="34" charset="0"/>
              </a:rPr>
              <a:t> </a:t>
            </a:r>
            <a:r>
              <a:rPr lang="en-US" sz="1400" dirty="0" err="1">
                <a:latin typeface="Brandon Grotesque Regular" panose="020B0503020203060202" pitchFamily="34" charset="0"/>
              </a:rPr>
              <a:t>gratuite</a:t>
            </a:r>
            <a:r>
              <a:rPr lang="en-US" sz="1400" dirty="0">
                <a:latin typeface="Brandon Grotesque Regular" panose="020B0503020203060202" pitchFamily="34" charset="0"/>
              </a:rPr>
              <a:t> et accessible à </a:t>
            </a:r>
            <a:r>
              <a:rPr lang="en-US" sz="1400" dirty="0" err="1">
                <a:latin typeface="Brandon Grotesque Regular" panose="020B0503020203060202" pitchFamily="34" charset="0"/>
              </a:rPr>
              <a:t>tous</a:t>
            </a:r>
            <a:r>
              <a:rPr lang="en-US" sz="1400" dirty="0">
                <a:latin typeface="Brandon Grotesque Regular" panose="020B0503020203060202" pitchFamily="34" charset="0"/>
              </a:rPr>
              <a:t>. </a:t>
            </a:r>
          </a:p>
          <a:p>
            <a:pPr algn="ctr"/>
            <a:r>
              <a:rPr lang="en-US" sz="1400" dirty="0" err="1">
                <a:latin typeface="Brandon Grotesque Regular" panose="020B0503020203060202" pitchFamily="34" charset="0"/>
              </a:rPr>
              <a:t>Alors</a:t>
            </a:r>
            <a:r>
              <a:rPr lang="en-US" sz="1400" dirty="0">
                <a:latin typeface="Brandon Grotesque Regular" panose="020B0503020203060202" pitchFamily="34" charset="0"/>
              </a:rPr>
              <a:t> </a:t>
            </a:r>
            <a:r>
              <a:rPr lang="en-US" sz="1400" dirty="0" err="1">
                <a:latin typeface="Brandon Grotesque Regular" panose="020B0503020203060202" pitchFamily="34" charset="0"/>
              </a:rPr>
              <a:t>s’il</a:t>
            </a:r>
            <a:r>
              <a:rPr lang="en-US" sz="1400" dirty="0">
                <a:latin typeface="Brandon Grotesque Regular" panose="020B0503020203060202" pitchFamily="34" charset="0"/>
              </a:rPr>
              <a:t> </a:t>
            </a:r>
            <a:r>
              <a:rPr lang="en-US" sz="1400" dirty="0" err="1">
                <a:latin typeface="Brandon Grotesque Regular" panose="020B0503020203060202" pitchFamily="34" charset="0"/>
              </a:rPr>
              <a:t>vous</a:t>
            </a:r>
            <a:r>
              <a:rPr lang="en-US" sz="1400" dirty="0">
                <a:latin typeface="Brandon Grotesque Regular" panose="020B0503020203060202" pitchFamily="34" charset="0"/>
              </a:rPr>
              <a:t> plait, </a:t>
            </a:r>
            <a:r>
              <a:rPr lang="en-US" sz="1400" dirty="0" err="1">
                <a:latin typeface="Brandon Grotesque Regular" panose="020B0503020203060202" pitchFamily="34" charset="0"/>
              </a:rPr>
              <a:t>profitez</a:t>
            </a:r>
            <a:r>
              <a:rPr lang="en-US" sz="1400" dirty="0">
                <a:latin typeface="Brandon Grotesque Regular" panose="020B0503020203060202" pitchFamily="34" charset="0"/>
              </a:rPr>
              <a:t> de </a:t>
            </a:r>
            <a:r>
              <a:rPr lang="en-US" sz="1400" dirty="0" err="1">
                <a:latin typeface="Brandon Grotesque Regular" panose="020B0503020203060202" pitchFamily="34" charset="0"/>
              </a:rPr>
              <a:t>notre</a:t>
            </a:r>
            <a:r>
              <a:rPr lang="en-US" sz="1400" dirty="0">
                <a:latin typeface="Brandon Grotesque Regular" panose="020B0503020203060202" pitchFamily="34" charset="0"/>
              </a:rPr>
              <a:t> </a:t>
            </a:r>
            <a:r>
              <a:rPr lang="en-US" sz="1400" dirty="0" err="1">
                <a:latin typeface="Brandon Grotesque Regular" panose="020B0503020203060202" pitchFamily="34" charset="0"/>
              </a:rPr>
              <a:t>contenu</a:t>
            </a:r>
            <a:r>
              <a:rPr lang="en-US" sz="1400" dirty="0">
                <a:latin typeface="Brandon Grotesque Regular" panose="020B0503020203060202" pitchFamily="34" charset="0"/>
              </a:rPr>
              <a:t> </a:t>
            </a:r>
            <a:r>
              <a:rPr lang="en-US" sz="1400" dirty="0" err="1">
                <a:latin typeface="Brandon Grotesque Regular" panose="020B0503020203060202" pitchFamily="34" charset="0"/>
              </a:rPr>
              <a:t>éducatif</a:t>
            </a:r>
            <a:r>
              <a:rPr lang="en-US" sz="1400" dirty="0">
                <a:latin typeface="Brandon Grotesque Regular" panose="020B0503020203060202" pitchFamily="34" charset="0"/>
              </a:rPr>
              <a:t> sur Bitcoin sans </a:t>
            </a:r>
            <a:r>
              <a:rPr lang="en-US" sz="1400" dirty="0" err="1">
                <a:latin typeface="Brandon Grotesque Regular" panose="020B0503020203060202" pitchFamily="34" charset="0"/>
              </a:rPr>
              <a:t>rien</a:t>
            </a:r>
            <a:r>
              <a:rPr lang="en-US" sz="1400" dirty="0">
                <a:latin typeface="Brandon Grotesque Regular" panose="020B0503020203060202" pitchFamily="34" charset="0"/>
              </a:rPr>
              <a:t> payer!</a:t>
            </a:r>
          </a:p>
          <a:p>
            <a:pPr algn="ctr"/>
            <a:endParaRPr lang="en-US" sz="1467" b="1" dirty="0">
              <a:latin typeface="Brandon Grotesque Regular" panose="020B0503020203060202" pitchFamily="34" charset="0"/>
              <a:hlinkClick r:id="" action="ppaction://noaction"/>
            </a:endParaRPr>
          </a:p>
          <a:p>
            <a:pPr algn="ctr"/>
            <a:r>
              <a:rPr lang="en-US" sz="1467" b="1" dirty="0">
                <a:latin typeface="Brandon Grotesque Regular" panose="020B0503020203060202" pitchFamily="34" charset="0"/>
                <a:hlinkClick r:id="" action="ppaction://noaction"/>
              </a:rPr>
              <a:t>www</a:t>
            </a:r>
            <a:r>
              <a:rPr lang="en-US" sz="1467" b="1" dirty="0">
                <a:latin typeface="Brandon Grotesque Regular" panose="020B0503020203060202" pitchFamily="34" charset="0"/>
                <a:hlinkClick r:id="rId34"/>
              </a:rPr>
              <a:t>.DecouvreBitcoin.com</a:t>
            </a:r>
            <a:endParaRPr lang="en-US" sz="1467" b="1" dirty="0">
              <a:latin typeface="Brandon Grotesque Regular" panose="020B0503020203060202" pitchFamily="34" charset="0"/>
            </a:endParaRPr>
          </a:p>
          <a:p>
            <a:pPr algn="ctr"/>
            <a:endParaRPr lang="en-US" sz="1400" b="1" dirty="0">
              <a:latin typeface="Brandon Grotesque Regular" panose="020B0503020203060202" pitchFamily="34" charset="0"/>
            </a:endParaRPr>
          </a:p>
        </p:txBody>
      </p:sp>
      <p:pic>
        <p:nvPicPr>
          <p:cNvPr id="31" name="Picture 30" descr="A close up of a logo&#10;&#10;Description automatically generated">
            <a:extLst>
              <a:ext uri="{FF2B5EF4-FFF2-40B4-BE49-F238E27FC236}">
                <a16:creationId xmlns:a16="http://schemas.microsoft.com/office/drawing/2014/main" id="{43B15C55-A9A6-45E4-906C-6E71A57078B1}"/>
              </a:ext>
            </a:extLst>
          </p:cNvPr>
          <p:cNvPicPr>
            <a:picLocks noChangeAspect="1"/>
          </p:cNvPicPr>
          <p:nvPr>
            <p:custDataLst>
              <p:tags r:id="rId14"/>
            </p:custDataLst>
          </p:nvPr>
        </p:nvPicPr>
        <p:blipFill>
          <a:blip r:embed="rId35">
            <a:extLst>
              <a:ext uri="{28A0092B-C50C-407E-A947-70E740481C1C}">
                <a14:useLocalDpi xmlns:a14="http://schemas.microsoft.com/office/drawing/2010/main" val="0"/>
              </a:ext>
            </a:extLst>
          </a:blip>
          <a:stretch>
            <a:fillRect/>
          </a:stretch>
        </p:blipFill>
        <p:spPr>
          <a:xfrm>
            <a:off x="10515309" y="4481932"/>
            <a:ext cx="1566270" cy="1523062"/>
          </a:xfrm>
          <a:prstGeom prst="rect">
            <a:avLst/>
          </a:prstGeom>
        </p:spPr>
      </p:pic>
      <p:pic>
        <p:nvPicPr>
          <p:cNvPr id="32" name="Picture 31" descr="A close up of a sign&#10;&#10;Description automatically generated">
            <a:extLst>
              <a:ext uri="{FF2B5EF4-FFF2-40B4-BE49-F238E27FC236}">
                <a16:creationId xmlns:a16="http://schemas.microsoft.com/office/drawing/2014/main" id="{4D0D8938-CDD7-44F9-B61A-4F9D5B8D3083}"/>
              </a:ext>
            </a:extLst>
          </p:cNvPr>
          <p:cNvPicPr>
            <a:picLocks noChangeAspect="1"/>
          </p:cNvPicPr>
          <p:nvPr>
            <p:custDataLst>
              <p:tags r:id="rId15"/>
            </p:custDataLst>
          </p:nvPr>
        </p:nvPicPr>
        <p:blipFill>
          <a:blip r:embed="rId36">
            <a:extLst>
              <a:ext uri="{28A0092B-C50C-407E-A947-70E740481C1C}">
                <a14:useLocalDpi xmlns:a14="http://schemas.microsoft.com/office/drawing/2010/main" val="0"/>
              </a:ext>
            </a:extLst>
          </a:blip>
          <a:stretch>
            <a:fillRect/>
          </a:stretch>
        </p:blipFill>
        <p:spPr>
          <a:xfrm rot="15283345">
            <a:off x="7292154" y="4825492"/>
            <a:ext cx="549159" cy="1576242"/>
          </a:xfrm>
          <a:prstGeom prst="rect">
            <a:avLst/>
          </a:prstGeom>
        </p:spPr>
      </p:pic>
      <p:pic>
        <p:nvPicPr>
          <p:cNvPr id="34" name="Picture 33" descr="A picture containing lamp&#10;&#10;Description automatically generated">
            <a:extLst>
              <a:ext uri="{FF2B5EF4-FFF2-40B4-BE49-F238E27FC236}">
                <a16:creationId xmlns:a16="http://schemas.microsoft.com/office/drawing/2014/main" id="{68E01F7B-CBF9-4AA6-83FC-E6C7653FE612}"/>
              </a:ext>
            </a:extLst>
          </p:cNvPr>
          <p:cNvPicPr>
            <a:picLocks noChangeAspect="1"/>
          </p:cNvPicPr>
          <p:nvPr>
            <p:custDataLst>
              <p:tags r:id="rId16"/>
            </p:custDataLst>
          </p:nvPr>
        </p:nvPicPr>
        <p:blipFill>
          <a:blip r:embed="rId37">
            <a:extLst>
              <a:ext uri="{28A0092B-C50C-407E-A947-70E740481C1C}">
                <a14:useLocalDpi xmlns:a14="http://schemas.microsoft.com/office/drawing/2010/main" val="0"/>
              </a:ext>
            </a:extLst>
          </a:blip>
          <a:stretch>
            <a:fillRect/>
          </a:stretch>
        </p:blipFill>
        <p:spPr>
          <a:xfrm rot="17266126">
            <a:off x="6029271" y="5114239"/>
            <a:ext cx="924970" cy="1228476"/>
          </a:xfrm>
          <a:prstGeom prst="rect">
            <a:avLst/>
          </a:prstGeom>
        </p:spPr>
      </p:pic>
      <p:pic>
        <p:nvPicPr>
          <p:cNvPr id="35" name="Image 29">
            <a:hlinkClick r:id="rId38"/>
            <a:extLst>
              <a:ext uri="{FF2B5EF4-FFF2-40B4-BE49-F238E27FC236}">
                <a16:creationId xmlns:a16="http://schemas.microsoft.com/office/drawing/2014/main" id="{CFA607A0-2D5B-4AE9-B657-EEEFD5BF097D}"/>
              </a:ext>
            </a:extLst>
          </p:cNvPr>
          <p:cNvPicPr>
            <a:picLocks noChangeAspect="1"/>
          </p:cNvPicPr>
          <p:nvPr>
            <p:custDataLst>
              <p:tags r:id="rId17"/>
            </p:custDataLst>
          </p:nvPr>
        </p:nvPicPr>
        <p:blipFill rotWithShape="1">
          <a:blip r:embed="rId33"/>
          <a:srcRect r="3387" b="8671"/>
          <a:stretch/>
        </p:blipFill>
        <p:spPr>
          <a:xfrm rot="20915285">
            <a:off x="6128542" y="2968761"/>
            <a:ext cx="1907493" cy="2272528"/>
          </a:xfrm>
          <a:prstGeom prst="rect">
            <a:avLst/>
          </a:prstGeom>
        </p:spPr>
      </p:pic>
      <p:sp>
        <p:nvSpPr>
          <p:cNvPr id="36" name="TextBox 35">
            <a:extLst>
              <a:ext uri="{FF2B5EF4-FFF2-40B4-BE49-F238E27FC236}">
                <a16:creationId xmlns:a16="http://schemas.microsoft.com/office/drawing/2014/main" id="{5CDED960-1371-4F26-834F-F800B9073CF3}"/>
              </a:ext>
            </a:extLst>
          </p:cNvPr>
          <p:cNvSpPr txBox="1"/>
          <p:nvPr>
            <p:custDataLst>
              <p:tags r:id="rId18"/>
            </p:custDataLst>
          </p:nvPr>
        </p:nvSpPr>
        <p:spPr>
          <a:xfrm>
            <a:off x="6447425" y="3474171"/>
            <a:ext cx="1665241" cy="307777"/>
          </a:xfrm>
          <a:prstGeom prst="rect">
            <a:avLst/>
          </a:prstGeom>
          <a:noFill/>
        </p:spPr>
        <p:txBody>
          <a:bodyPr wrap="square" rtlCol="0">
            <a:spAutoFit/>
          </a:bodyPr>
          <a:lstStyle>
            <a:defPPr>
              <a:defRPr lang="fr-FR"/>
            </a:defPPr>
            <a:lvl1pPr>
              <a:defRPr sz="1467">
                <a:latin typeface="Brandon Grotesque Regular" panose="020B0503020203060202" pitchFamily="34" charset="0"/>
              </a:defRPr>
            </a:lvl1pPr>
          </a:lstStyle>
          <a:p>
            <a:r>
              <a:rPr lang="en-US" sz="1400" b="1" u="sng" dirty="0"/>
              <a:t>Suivez-nous sur</a:t>
            </a:r>
          </a:p>
        </p:txBody>
      </p:sp>
      <p:pic>
        <p:nvPicPr>
          <p:cNvPr id="37" name="Picture 36" descr="A picture containing ax, tool&#10;&#10;Description automatically generated">
            <a:hlinkClick r:id="rId38"/>
            <a:extLst>
              <a:ext uri="{FF2B5EF4-FFF2-40B4-BE49-F238E27FC236}">
                <a16:creationId xmlns:a16="http://schemas.microsoft.com/office/drawing/2014/main" id="{A2D50D48-D635-4714-8436-47B4B1EA3A02}"/>
              </a:ext>
            </a:extLst>
          </p:cNvPr>
          <p:cNvPicPr>
            <a:picLocks noChangeAspect="1"/>
          </p:cNvPicPr>
          <p:nvPr>
            <p:custDataLst>
              <p:tags r:id="rId19"/>
            </p:custDataLst>
          </p:nvPr>
        </p:nvPicPr>
        <p:blipFill>
          <a:blip r:embed="rId39">
            <a:extLst>
              <a:ext uri="{28A0092B-C50C-407E-A947-70E740481C1C}">
                <a14:useLocalDpi xmlns:a14="http://schemas.microsoft.com/office/drawing/2010/main" val="0"/>
              </a:ext>
            </a:extLst>
          </a:blip>
          <a:stretch>
            <a:fillRect/>
          </a:stretch>
        </p:blipFill>
        <p:spPr>
          <a:xfrm>
            <a:off x="6703681" y="3949709"/>
            <a:ext cx="801441" cy="652020"/>
          </a:xfrm>
          <a:prstGeom prst="rect">
            <a:avLst/>
          </a:prstGeom>
        </p:spPr>
      </p:pic>
      <p:pic>
        <p:nvPicPr>
          <p:cNvPr id="38" name="Image 29">
            <a:extLst>
              <a:ext uri="{FF2B5EF4-FFF2-40B4-BE49-F238E27FC236}">
                <a16:creationId xmlns:a16="http://schemas.microsoft.com/office/drawing/2014/main" id="{A03EEC41-CA9F-40DF-9FFF-B1349F0285AC}"/>
              </a:ext>
            </a:extLst>
          </p:cNvPr>
          <p:cNvPicPr>
            <a:picLocks noChangeAspect="1"/>
          </p:cNvPicPr>
          <p:nvPr>
            <p:custDataLst>
              <p:tags r:id="rId20"/>
            </p:custDataLst>
          </p:nvPr>
        </p:nvPicPr>
        <p:blipFill>
          <a:blip r:embed="rId33"/>
          <a:stretch>
            <a:fillRect/>
          </a:stretch>
        </p:blipFill>
        <p:spPr>
          <a:xfrm rot="19617252" flipH="1">
            <a:off x="8165426" y="4202024"/>
            <a:ext cx="1427689" cy="1791598"/>
          </a:xfrm>
          <a:prstGeom prst="rect">
            <a:avLst/>
          </a:prstGeom>
        </p:spPr>
      </p:pic>
      <p:pic>
        <p:nvPicPr>
          <p:cNvPr id="39" name="Picture 38" descr="A picture containing clock&#10;&#10;Description automatically generated">
            <a:hlinkClick r:id="rId40"/>
            <a:extLst>
              <a:ext uri="{FF2B5EF4-FFF2-40B4-BE49-F238E27FC236}">
                <a16:creationId xmlns:a16="http://schemas.microsoft.com/office/drawing/2014/main" id="{EAE4BBF4-364A-49EA-BA8E-92E0F1DB45EB}"/>
              </a:ext>
            </a:extLst>
          </p:cNvPr>
          <p:cNvPicPr>
            <a:picLocks noChangeAspect="1"/>
          </p:cNvPicPr>
          <p:nvPr>
            <p:custDataLst>
              <p:tags r:id="rId21"/>
            </p:custDataLst>
          </p:nvPr>
        </p:nvPicPr>
        <p:blipFill>
          <a:blip r:embed="rId41">
            <a:extLst>
              <a:ext uri="{28A0092B-C50C-407E-A947-70E740481C1C}">
                <a14:useLocalDpi xmlns:a14="http://schemas.microsoft.com/office/drawing/2010/main" val="0"/>
              </a:ext>
            </a:extLst>
          </a:blip>
          <a:stretch>
            <a:fillRect/>
          </a:stretch>
        </p:blipFill>
        <p:spPr>
          <a:xfrm>
            <a:off x="8247756" y="4441405"/>
            <a:ext cx="1092930" cy="1092930"/>
          </a:xfrm>
          <a:prstGeom prst="rect">
            <a:avLst/>
          </a:prstGeom>
        </p:spPr>
      </p:pic>
      <p:pic>
        <p:nvPicPr>
          <p:cNvPr id="40" name="Picture 39" descr="A picture containing lamp&#10;&#10;Description automatically generated">
            <a:extLst>
              <a:ext uri="{FF2B5EF4-FFF2-40B4-BE49-F238E27FC236}">
                <a16:creationId xmlns:a16="http://schemas.microsoft.com/office/drawing/2014/main" id="{F017C6E6-40F8-4E8A-9430-8AF2B79B8C3A}"/>
              </a:ext>
            </a:extLst>
          </p:cNvPr>
          <p:cNvPicPr>
            <a:picLocks noChangeAspect="1"/>
          </p:cNvPicPr>
          <p:nvPr>
            <p:custDataLst>
              <p:tags r:id="rId22"/>
            </p:custDataLst>
          </p:nvPr>
        </p:nvPicPr>
        <p:blipFill>
          <a:blip r:embed="rId37">
            <a:extLst>
              <a:ext uri="{28A0092B-C50C-407E-A947-70E740481C1C}">
                <a14:useLocalDpi xmlns:a14="http://schemas.microsoft.com/office/drawing/2010/main" val="0"/>
              </a:ext>
            </a:extLst>
          </a:blip>
          <a:stretch>
            <a:fillRect/>
          </a:stretch>
        </p:blipFill>
        <p:spPr>
          <a:xfrm rot="15465889" flipV="1">
            <a:off x="9579922" y="5393127"/>
            <a:ext cx="635594" cy="844149"/>
          </a:xfrm>
          <a:prstGeom prst="rect">
            <a:avLst/>
          </a:prstGeom>
        </p:spPr>
      </p:pic>
      <p:pic>
        <p:nvPicPr>
          <p:cNvPr id="41" name="Picture 40">
            <a:extLst>
              <a:ext uri="{FF2B5EF4-FFF2-40B4-BE49-F238E27FC236}">
                <a16:creationId xmlns:a16="http://schemas.microsoft.com/office/drawing/2014/main" id="{2097A8FC-0DFF-4CE1-92CD-D3E0F92CDE42}"/>
              </a:ext>
            </a:extLst>
          </p:cNvPr>
          <p:cNvPicPr>
            <a:picLocks noChangeAspect="1"/>
          </p:cNvPicPr>
          <p:nvPr>
            <p:custDataLst>
              <p:tags r:id="rId23"/>
            </p:custDataLst>
          </p:nvPr>
        </p:nvPicPr>
        <p:blipFill>
          <a:blip r:embed="rId42">
            <a:extLst>
              <a:ext uri="{28A0092B-C50C-407E-A947-70E740481C1C}">
                <a14:useLocalDpi xmlns:a14="http://schemas.microsoft.com/office/drawing/2010/main" val="0"/>
              </a:ext>
            </a:extLst>
          </a:blip>
          <a:stretch>
            <a:fillRect/>
          </a:stretch>
        </p:blipFill>
        <p:spPr>
          <a:xfrm>
            <a:off x="9164787" y="5544276"/>
            <a:ext cx="482540" cy="622222"/>
          </a:xfrm>
          <a:prstGeom prst="rect">
            <a:avLst/>
          </a:prstGeom>
        </p:spPr>
      </p:pic>
      <p:pic>
        <p:nvPicPr>
          <p:cNvPr id="9" name="Picture 8">
            <a:hlinkClick r:id="rId43"/>
            <a:extLst>
              <a:ext uri="{FF2B5EF4-FFF2-40B4-BE49-F238E27FC236}">
                <a16:creationId xmlns:a16="http://schemas.microsoft.com/office/drawing/2014/main" id="{BAD2AC31-19C4-4A5E-9181-64DB1EFEE812}"/>
              </a:ext>
            </a:extLst>
          </p:cNvPr>
          <p:cNvPicPr>
            <a:picLocks noChangeAspect="1"/>
          </p:cNvPicPr>
          <p:nvPr>
            <p:custDataLst>
              <p:tags r:id="rId24"/>
            </p:custDataLst>
          </p:nvPr>
        </p:nvPicPr>
        <p:blipFill>
          <a:blip r:embed="rId44">
            <a:extLst>
              <a:ext uri="{28A0092B-C50C-407E-A947-70E740481C1C}">
                <a14:useLocalDpi xmlns:a14="http://schemas.microsoft.com/office/drawing/2010/main" val="0"/>
              </a:ext>
            </a:extLst>
          </a:blip>
          <a:srcRect/>
          <a:stretch/>
        </p:blipFill>
        <p:spPr>
          <a:xfrm>
            <a:off x="5126686" y="841507"/>
            <a:ext cx="2760398" cy="1534345"/>
          </a:xfrm>
          <a:prstGeom prst="rect">
            <a:avLst/>
          </a:prstGeom>
          <a:ln w="12700"/>
        </p:spPr>
        <p:style>
          <a:lnRef idx="2">
            <a:schemeClr val="dk1"/>
          </a:lnRef>
          <a:fillRef idx="1">
            <a:schemeClr val="lt1"/>
          </a:fillRef>
          <a:effectRef idx="0">
            <a:schemeClr val="dk1"/>
          </a:effectRef>
          <a:fontRef idx="minor">
            <a:schemeClr val="dk1"/>
          </a:fontRef>
        </p:style>
      </p:pic>
      <p:pic>
        <p:nvPicPr>
          <p:cNvPr id="5" name="Picture 4">
            <a:hlinkClick r:id="rId45"/>
            <a:extLst>
              <a:ext uri="{FF2B5EF4-FFF2-40B4-BE49-F238E27FC236}">
                <a16:creationId xmlns:a16="http://schemas.microsoft.com/office/drawing/2014/main" id="{8F42EF0D-B87D-42B6-B8E5-091C70F2DE1F}"/>
              </a:ext>
            </a:extLst>
          </p:cNvPr>
          <p:cNvPicPr>
            <a:picLocks noChangeAspect="1"/>
          </p:cNvPicPr>
          <p:nvPr>
            <p:custDataLst>
              <p:tags r:id="rId25"/>
            </p:custDataLst>
          </p:nvPr>
        </p:nvPicPr>
        <p:blipFill>
          <a:blip r:embed="rId46">
            <a:extLst>
              <a:ext uri="{28A0092B-C50C-407E-A947-70E740481C1C}">
                <a14:useLocalDpi xmlns:a14="http://schemas.microsoft.com/office/drawing/2010/main" val="0"/>
              </a:ext>
            </a:extLst>
          </a:blip>
          <a:stretch>
            <a:fillRect/>
          </a:stretch>
        </p:blipFill>
        <p:spPr>
          <a:xfrm>
            <a:off x="277066" y="3153018"/>
            <a:ext cx="5653628" cy="2468751"/>
          </a:xfrm>
          <a:prstGeom prst="rect">
            <a:avLst/>
          </a:prstGeom>
        </p:spPr>
      </p:pic>
      <p:sp>
        <p:nvSpPr>
          <p:cNvPr id="33" name="Espace réservé du pied de page 1">
            <a:extLst>
              <a:ext uri="{FF2B5EF4-FFF2-40B4-BE49-F238E27FC236}">
                <a16:creationId xmlns:a16="http://schemas.microsoft.com/office/drawing/2014/main" id="{D908D094-7A37-44D5-85E7-99B46F200225}"/>
              </a:ext>
            </a:extLst>
          </p:cNvPr>
          <p:cNvSpPr>
            <a:spLocks noGrp="1"/>
          </p:cNvSpPr>
          <p:nvPr>
            <p:ph type="ftr" idx="11"/>
            <p:custDataLst>
              <p:tags r:id="rId26"/>
            </p:custDataLst>
          </p:nvPr>
        </p:nvSpPr>
        <p:spPr>
          <a:xfrm>
            <a:off x="2898384" y="6356350"/>
            <a:ext cx="7341498" cy="365125"/>
          </a:xfrm>
        </p:spPr>
        <p:txBody>
          <a:bodyPr/>
          <a:lstStyle/>
          <a:p>
            <a:r>
              <a:rPr lang="fr-FR" dirty="0">
                <a:latin typeface="Brandon Grotesque Regular" panose="020B05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Regular" panose="020B0503020203060202" pitchFamily="34" charset="0"/>
              </a:rPr>
              <a:t>LvL</a:t>
            </a:r>
            <a:r>
              <a:rPr lang="fr-FR" dirty="0">
                <a:latin typeface="Brandon Grotesque Regular" panose="020B0503020203060202" pitchFamily="34" charset="0"/>
              </a:rPr>
              <a:t> 1.2 FR V1.2 - </a:t>
            </a:r>
            <a:r>
              <a:rPr lang="en-US" dirty="0">
                <a:latin typeface="Brandon Grotesque Regular" panose="020B0503020203060202" pitchFamily="34" charset="0"/>
              </a:rPr>
              <a:t>Ce travail</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est</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licensé</a:t>
            </a:r>
            <a:r>
              <a:rPr lang="en-US" b="0" dirty="0">
                <a:effectLst/>
                <a:latin typeface="Brandon Grotesque Regular" panose="020B0503020203060202" pitchFamily="34" charset="0"/>
              </a:rPr>
              <a:t> sous </a:t>
            </a:r>
            <a:r>
              <a:rPr lang="en-US" dirty="0">
                <a:latin typeface="Brandon Grotesque Regular" panose="020B0503020203060202" pitchFamily="34" charset="0"/>
                <a:hlinkClick r:id="rId47">
                  <a:extLst>
                    <a:ext uri="{A12FA001-AC4F-418D-AE19-62706E023703}">
                      <ahyp:hlinkClr xmlns:ahyp="http://schemas.microsoft.com/office/drawing/2018/hyperlinkcolor" val="tx"/>
                    </a:ext>
                  </a:extLst>
                </a:hlinkClick>
              </a:rPr>
              <a:t>CC BY-SA</a:t>
            </a:r>
            <a:endParaRPr lang="en-US" dirty="0">
              <a:latin typeface="Brandon Grotesque Regular" panose="020B0503020203060202" pitchFamily="34" charset="0"/>
            </a:endParaRPr>
          </a:p>
        </p:txBody>
      </p:sp>
    </p:spTree>
    <p:extLst>
      <p:ext uri="{BB962C8B-B14F-4D97-AF65-F5344CB8AC3E}">
        <p14:creationId xmlns:p14="http://schemas.microsoft.com/office/powerpoint/2010/main" val="3360250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986A6E9-5CBA-46BF-A95D-487F9D22F738}"/>
              </a:ext>
            </a:extLst>
          </p:cNvPr>
          <p:cNvSpPr/>
          <p:nvPr>
            <p:custDataLst>
              <p:tags r:id="rId1"/>
            </p:custDataLst>
          </p:nvPr>
        </p:nvSpPr>
        <p:spPr>
          <a:xfrm>
            <a:off x="271802" y="641726"/>
            <a:ext cx="5575505" cy="6186309"/>
          </a:xfrm>
          <a:prstGeom prst="rect">
            <a:avLst/>
          </a:prstGeom>
        </p:spPr>
        <p:txBody>
          <a:bodyPr wrap="square">
            <a:spAutoFit/>
          </a:bodyPr>
          <a:lstStyle/>
          <a:p>
            <a:pPr defTabSz="1219170">
              <a:buClr>
                <a:srgbClr val="000000"/>
              </a:buClr>
            </a:pPr>
            <a:r>
              <a:rPr lang="en-US" sz="1200" b="1" u="sng" dirty="0">
                <a:solidFill>
                  <a:prstClr val="black"/>
                </a:solidFill>
                <a:latin typeface="Brandon Grotesque Regular" panose="020B0503020203060202" pitchFamily="34" charset="0"/>
                <a:ea typeface="Roboto" panose="02000000000000000000" pitchFamily="2" charset="0"/>
                <a:cs typeface="Roboto" panose="02000000000000000000" pitchFamily="2" charset="0"/>
              </a:rPr>
              <a:t>Bitcoin pour les </a:t>
            </a:r>
            <a:r>
              <a:rPr lang="en-US" sz="1200" b="1" u="sng" dirty="0" err="1">
                <a:solidFill>
                  <a:prstClr val="black"/>
                </a:solidFill>
                <a:latin typeface="Brandon Grotesque Regular" panose="020B0503020203060202" pitchFamily="34" charset="0"/>
                <a:ea typeface="Roboto" panose="02000000000000000000" pitchFamily="2" charset="0"/>
                <a:cs typeface="Roboto" panose="02000000000000000000" pitchFamily="2" charset="0"/>
              </a:rPr>
              <a:t>débutants</a:t>
            </a:r>
            <a:r>
              <a:rPr lang="en-US" sz="1200" b="1" u="sng" dirty="0">
                <a:solidFill>
                  <a:prstClr val="black"/>
                </a:solidFill>
                <a:latin typeface="Brandon Grotesque Regular" panose="020B0503020203060202" pitchFamily="34" charset="0"/>
                <a:ea typeface="Roboto" panose="02000000000000000000" pitchFamily="2" charset="0"/>
                <a:cs typeface="Roboto" panose="02000000000000000000" pitchFamily="2" charset="0"/>
              </a:rPr>
              <a:t> :</a:t>
            </a:r>
            <a:endParaRPr lang="en-US" sz="1200" dirty="0">
              <a:solidFill>
                <a:prstClr val="black"/>
              </a:solidFill>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US" sz="1200" dirty="0">
                <a:latin typeface="Brandon Grotesque Regular" panose="020B0503020203060202" pitchFamily="34" charset="0"/>
                <a:ea typeface="Roboto" panose="02000000000000000000" pitchFamily="2" charset="0"/>
                <a:cs typeface="Roboto" panose="02000000000000000000" pitchFamily="2" charset="0"/>
                <a:hlinkClick r:id="rId11">
                  <a:extLst>
                    <a:ext uri="{A12FA001-AC4F-418D-AE19-62706E023703}">
                      <ahyp:hlinkClr xmlns:ahyp="http://schemas.microsoft.com/office/drawing/2018/hyperlinkcolor" val="tx"/>
                    </a:ext>
                  </a:extLst>
                </a:hlinkClick>
              </a:rPr>
              <a:t>https://www.youtube.com/user/aantonop</a:t>
            </a:r>
            <a:endParaRPr lang="en-US"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US" sz="1200" dirty="0">
                <a:latin typeface="Brandon Grotesque Regular" panose="020B0503020203060202" pitchFamily="34" charset="0"/>
                <a:hlinkClick r:id="rId12">
                  <a:extLst>
                    <a:ext uri="{A12FA001-AC4F-418D-AE19-62706E023703}">
                      <ahyp:hlinkClr xmlns:ahyp="http://schemas.microsoft.com/office/drawing/2018/hyperlinkcolor" val="tx"/>
                    </a:ext>
                  </a:extLst>
                </a:hlinkClick>
              </a:rPr>
              <a:t>https://www.youtube.com/watch?v=vT5gQH5X0QE</a:t>
            </a:r>
            <a:endParaRPr lang="en-US"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US" sz="1200" dirty="0">
                <a:latin typeface="Brandon Grotesque Regular" panose="020B0503020203060202" pitchFamily="34" charset="0"/>
                <a:ea typeface="Roboto" panose="02000000000000000000" pitchFamily="2" charset="0"/>
                <a:cs typeface="Roboto" panose="02000000000000000000" pitchFamily="2" charset="0"/>
                <a:hlinkClick r:id="rId13">
                  <a:extLst>
                    <a:ext uri="{A12FA001-AC4F-418D-AE19-62706E023703}">
                      <ahyp:hlinkClr xmlns:ahyp="http://schemas.microsoft.com/office/drawing/2018/hyperlinkcolor" val="tx"/>
                    </a:ext>
                  </a:extLst>
                </a:hlinkClick>
              </a:rPr>
              <a:t>https://www.whatbitcoindid.com/the-beginners-guide-to-bitcoin</a:t>
            </a:r>
            <a:endParaRPr lang="en-US"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US" sz="1200" dirty="0">
                <a:latin typeface="Brandon Grotesque Regular" panose="020B0503020203060202" pitchFamily="34" charset="0"/>
                <a:ea typeface="Roboto" panose="02000000000000000000" pitchFamily="2" charset="0"/>
                <a:cs typeface="Roboto" panose="02000000000000000000" pitchFamily="2" charset="0"/>
                <a:hlinkClick r:id="rId14">
                  <a:extLst>
                    <a:ext uri="{A12FA001-AC4F-418D-AE19-62706E023703}">
                      <ahyp:hlinkClr xmlns:ahyp="http://schemas.microsoft.com/office/drawing/2018/hyperlinkcolor" val="tx"/>
                    </a:ext>
                  </a:extLst>
                </a:hlinkClick>
              </a:rPr>
              <a:t>https://bitcoin.org</a:t>
            </a:r>
            <a:endParaRPr lang="en-US"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US" sz="1200" dirty="0">
                <a:latin typeface="Brandon Grotesque Regular" panose="020B0503020203060202" pitchFamily="34" charset="0"/>
                <a:ea typeface="Roboto" panose="02000000000000000000" pitchFamily="2" charset="0"/>
                <a:cs typeface="Roboto" panose="02000000000000000000" pitchFamily="2" charset="0"/>
                <a:hlinkClick r:id="rId15">
                  <a:extLst>
                    <a:ext uri="{A12FA001-AC4F-418D-AE19-62706E023703}">
                      <ahyp:hlinkClr xmlns:ahyp="http://schemas.microsoft.com/office/drawing/2018/hyperlinkcolor" val="tx"/>
                    </a:ext>
                  </a:extLst>
                </a:hlinkClick>
              </a:rPr>
              <a:t>https://blog.keys.casa/the-dos-and-donts-of-bitcoin-key-management</a:t>
            </a:r>
            <a:endParaRPr lang="en-US" sz="1200" dirty="0">
              <a:latin typeface="Brandon Grotesque Regular" panose="020B0503020203060202" pitchFamily="34" charset="0"/>
              <a:ea typeface="Roboto" panose="02000000000000000000" pitchFamily="2" charset="0"/>
              <a:cs typeface="Roboto" panose="02000000000000000000" pitchFamily="2" charset="0"/>
            </a:endParaRPr>
          </a:p>
          <a:p>
            <a:pPr defTabSz="1219170">
              <a:buClr>
                <a:srgbClr val="000000"/>
              </a:buClr>
            </a:pPr>
            <a:endParaRPr lang="en-GB" sz="1200" dirty="0">
              <a:solidFill>
                <a:prstClr val="black"/>
              </a:solidFill>
              <a:latin typeface="Brandon Grotesque Regular" panose="020B0503020203060202" pitchFamily="34" charset="0"/>
              <a:ea typeface="Roboto" panose="02000000000000000000" pitchFamily="2" charset="0"/>
              <a:cs typeface="Roboto" panose="02000000000000000000" pitchFamily="2" charset="0"/>
            </a:endParaRPr>
          </a:p>
          <a:p>
            <a:r>
              <a:rPr lang="en-US" sz="1200" b="1" u="sng" dirty="0">
                <a:latin typeface="Brandon Grotesque Regular" panose="020B0503020203060202" pitchFamily="34" charset="0"/>
              </a:rPr>
              <a:t>Livres :</a:t>
            </a:r>
            <a:endParaRPr lang="en-US" sz="1200" dirty="0">
              <a:latin typeface="Brandon Grotesque Regular" panose="020B0503020203060202" pitchFamily="34" charset="0"/>
            </a:endParaRPr>
          </a:p>
          <a:p>
            <a:pPr marL="285750" indent="-285750">
              <a:buFont typeface="Arial" panose="020B0604020202020204" pitchFamily="34" charset="0"/>
              <a:buChar char="•"/>
            </a:pPr>
            <a:r>
              <a:rPr lang="en-US" sz="1200" dirty="0">
                <a:latin typeface="Brandon Grotesque Regular" panose="020B0503020203060202" pitchFamily="34" charset="0"/>
              </a:rPr>
              <a:t>The Internet of Money volume   1 &amp; 2 – Andreas Antonopoulos</a:t>
            </a:r>
          </a:p>
          <a:p>
            <a:pPr marL="285750" indent="-285750">
              <a:buFont typeface="Arial" panose="020B0604020202020204" pitchFamily="34" charset="0"/>
              <a:buChar char="•"/>
            </a:pPr>
            <a:r>
              <a:rPr lang="en-US" sz="1200" dirty="0">
                <a:latin typeface="Brandon Grotesque Regular" panose="020B0503020203060202" pitchFamily="34" charset="0"/>
              </a:rPr>
              <a:t>The Bitcoin Standard - </a:t>
            </a:r>
            <a:r>
              <a:rPr lang="en-US" sz="1200" dirty="0" err="1">
                <a:latin typeface="Brandon Grotesque Regular" panose="020B0503020203060202" pitchFamily="34" charset="0"/>
              </a:rPr>
              <a:t>Saifedean</a:t>
            </a:r>
            <a:r>
              <a:rPr lang="en-US" sz="1200" dirty="0">
                <a:latin typeface="Brandon Grotesque Regular" panose="020B0503020203060202" pitchFamily="34" charset="0"/>
              </a:rPr>
              <a:t> </a:t>
            </a:r>
            <a:r>
              <a:rPr lang="en-US" sz="1200" dirty="0" err="1">
                <a:latin typeface="Brandon Grotesque Regular" panose="020B0503020203060202" pitchFamily="34" charset="0"/>
              </a:rPr>
              <a:t>Ammous</a:t>
            </a:r>
            <a:endParaRPr lang="en-US" sz="1200" dirty="0">
              <a:latin typeface="Brandon Grotesque Regular" panose="020B0503020203060202" pitchFamily="34" charset="0"/>
            </a:endParaRPr>
          </a:p>
          <a:p>
            <a:pPr marL="285750" indent="-285750">
              <a:buFont typeface="Arial" panose="020B0604020202020204" pitchFamily="34" charset="0"/>
              <a:buChar char="•"/>
            </a:pPr>
            <a:r>
              <a:rPr lang="en-US" sz="1200" dirty="0">
                <a:latin typeface="Brandon Grotesque Regular" panose="020B0503020203060202" pitchFamily="34" charset="0"/>
              </a:rPr>
              <a:t>The sovereign individual, 1997 - James Dale Davidson</a:t>
            </a:r>
          </a:p>
          <a:p>
            <a:pPr marL="285750" indent="-285750">
              <a:buFont typeface="Arial" panose="020B0604020202020204" pitchFamily="34" charset="0"/>
              <a:buChar char="•"/>
            </a:pPr>
            <a:r>
              <a:rPr lang="en-US" sz="1200" dirty="0">
                <a:latin typeface="Brandon Grotesque Regular" panose="020B0503020203060202" pitchFamily="34" charset="0"/>
              </a:rPr>
              <a:t>Big debt Crisis – Ray </a:t>
            </a:r>
            <a:r>
              <a:rPr lang="en-US" sz="1200" dirty="0" err="1">
                <a:latin typeface="Brandon Grotesque Regular" panose="020B0503020203060202" pitchFamily="34" charset="0"/>
              </a:rPr>
              <a:t>Dalio</a:t>
            </a:r>
            <a:endParaRPr lang="en-GB" sz="1200" dirty="0">
              <a:solidFill>
                <a:prstClr val="black"/>
              </a:solidFill>
              <a:latin typeface="Brandon Grotesque Regular" panose="020B0503020203060202" pitchFamily="34" charset="0"/>
              <a:ea typeface="Roboto" panose="02000000000000000000" pitchFamily="2" charset="0"/>
              <a:cs typeface="Roboto" panose="02000000000000000000" pitchFamily="2" charset="0"/>
            </a:endParaRPr>
          </a:p>
          <a:p>
            <a:pPr defTabSz="1219170">
              <a:buClr>
                <a:srgbClr val="000000"/>
              </a:buClr>
            </a:pPr>
            <a:endParaRPr lang="en-GB" sz="1200" dirty="0">
              <a:solidFill>
                <a:prstClr val="black"/>
              </a:solidFill>
              <a:latin typeface="Brandon Grotesque Regular" panose="020B0503020203060202" pitchFamily="34" charset="0"/>
              <a:ea typeface="Roboto" panose="02000000000000000000" pitchFamily="2" charset="0"/>
              <a:cs typeface="Roboto" panose="02000000000000000000" pitchFamily="2" charset="0"/>
            </a:endParaRPr>
          </a:p>
          <a:p>
            <a:pPr defTabSz="1219170">
              <a:buClr>
                <a:srgbClr val="000000"/>
              </a:buClr>
            </a:pPr>
            <a:r>
              <a:rPr lang="fr-FR" sz="1200" b="1" u="sng" dirty="0">
                <a:solidFill>
                  <a:prstClr val="black"/>
                </a:solidFill>
                <a:latin typeface="Brandon Grotesque Regular" panose="020B0503020203060202" pitchFamily="34" charset="0"/>
                <a:ea typeface="Roboto" panose="02000000000000000000" pitchFamily="2" charset="0"/>
                <a:cs typeface="Roboto" panose="02000000000000000000" pitchFamily="2" charset="0"/>
              </a:rPr>
              <a:t>Comprendre pourquoi Bitcoin est important :</a:t>
            </a:r>
            <a:endParaRPr lang="fr-FR" sz="1200" dirty="0">
              <a:latin typeface="Brandon Grotesque Regular" panose="020B0503020203060202" pitchFamily="34" charset="0"/>
              <a:ea typeface="Roboto" panose="02000000000000000000" pitchFamily="2" charset="0"/>
              <a:cs typeface="Roboto" panose="02000000000000000000" pitchFamily="2" charset="0"/>
              <a:hlinkClick r:id="rId16">
                <a:extLst>
                  <a:ext uri="{A12FA001-AC4F-418D-AE19-62706E023703}">
                    <ahyp:hlinkClr xmlns:ahyp="http://schemas.microsoft.com/office/drawing/2018/hyperlinkcolor" val="tx"/>
                  </a:ext>
                </a:extLst>
              </a:hlinkClick>
            </a:endParaRPr>
          </a:p>
          <a:p>
            <a:pPr marL="171450" indent="-171450" defTabSz="1219170">
              <a:buClr>
                <a:srgbClr val="000000"/>
              </a:buClr>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17">
                  <a:extLst>
                    <a:ext uri="{A12FA001-AC4F-418D-AE19-62706E023703}">
                      <ahyp:hlinkClr xmlns:ahyp="http://schemas.microsoft.com/office/drawing/2018/hyperlinkcolor" val="tx"/>
                    </a:ext>
                  </a:extLst>
                </a:hlinkClick>
              </a:rPr>
              <a:t>https://hackernoon.com/why-bitcoin-matters-c8bf733b9fad</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18">
                  <a:extLst>
                    <a:ext uri="{A12FA001-AC4F-418D-AE19-62706E023703}">
                      <ahyp:hlinkClr xmlns:ahyp="http://schemas.microsoft.com/office/drawing/2018/hyperlinkcolor" val="tx"/>
                    </a:ext>
                  </a:extLst>
                </a:hlinkClick>
              </a:rPr>
              <a:t>https://time.com/5486673/bitcoin-venezuela-authoritarian/</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19">
                  <a:extLst>
                    <a:ext uri="{A12FA001-AC4F-418D-AE19-62706E023703}">
                      <ahyp:hlinkClr xmlns:ahyp="http://schemas.microsoft.com/office/drawing/2018/hyperlinkcolor" val="tx"/>
                    </a:ext>
                  </a:extLst>
                </a:hlinkClick>
              </a:rPr>
              <a:t>https://blog.pmarca.com/2014/01/22/why-bitcoin-matters/</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fr-FR" sz="1200" dirty="0">
                <a:latin typeface="Brandon Grotesque Regular" panose="020B0503020203060202" pitchFamily="34" charset="0"/>
                <a:ea typeface="Roboto" panose="02000000000000000000" pitchFamily="2" charset="0"/>
                <a:cs typeface="Roboto" panose="02000000000000000000" pitchFamily="2" charset="0"/>
                <a:hlinkClick r:id="rId20">
                  <a:extLst>
                    <a:ext uri="{A12FA001-AC4F-418D-AE19-62706E023703}">
                      <ahyp:hlinkClr xmlns:ahyp="http://schemas.microsoft.com/office/drawing/2018/hyperlinkcolor" val="tx"/>
                    </a:ext>
                  </a:extLst>
                </a:hlinkClick>
              </a:rPr>
              <a:t>https://medium.com/@BrandonQuittem/bitcoin-is-a-decentralized-organism-mycelium-part-1-3-6ec58cdcfaa6</a:t>
            </a:r>
            <a:endParaRPr lang="fr-FR"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fr-FR" sz="1200" dirty="0">
                <a:latin typeface="Brandon Grotesque Regular" panose="020B0503020203060202" pitchFamily="34" charset="0"/>
                <a:ea typeface="Roboto" panose="02000000000000000000" pitchFamily="2" charset="0"/>
                <a:cs typeface="Roboto" panose="02000000000000000000" pitchFamily="2" charset="0"/>
                <a:hlinkClick r:id="rId21">
                  <a:extLst>
                    <a:ext uri="{A12FA001-AC4F-418D-AE19-62706E023703}">
                      <ahyp:hlinkClr xmlns:ahyp="http://schemas.microsoft.com/office/drawing/2018/hyperlinkcolor" val="tx"/>
                    </a:ext>
                  </a:extLst>
                </a:hlinkClick>
              </a:rPr>
              <a:t>https://medium.com/@wiz/why-bitcoin-359ada12629e</a:t>
            </a:r>
            <a:endParaRPr lang="fr-FR"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fr-FR" sz="1200" dirty="0">
                <a:latin typeface="Brandon Grotesque Regular" panose="020B0503020203060202" pitchFamily="34" charset="0"/>
                <a:ea typeface="Roboto" panose="02000000000000000000" pitchFamily="2" charset="0"/>
                <a:cs typeface="Roboto" panose="02000000000000000000" pitchFamily="2" charset="0"/>
                <a:hlinkClick r:id="rId22">
                  <a:extLst>
                    <a:ext uri="{A12FA001-AC4F-418D-AE19-62706E023703}">
                      <ahyp:hlinkClr xmlns:ahyp="http://schemas.microsoft.com/office/drawing/2018/hyperlinkcolor" val="tx"/>
                    </a:ext>
                  </a:extLst>
                </a:hlinkClick>
              </a:rPr>
              <a:t>https://medium.com/@vijayboyapati/the-bullish-case-for-bitcoin-6ecc8bdecc1</a:t>
            </a:r>
            <a:endParaRPr lang="fr-FR"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fr-FR" sz="1200" dirty="0">
                <a:latin typeface="Brandon Grotesque Regular" panose="020B0503020203060202" pitchFamily="34" charset="0"/>
                <a:ea typeface="Roboto" panose="02000000000000000000" pitchFamily="2" charset="0"/>
                <a:cs typeface="Roboto" panose="02000000000000000000" pitchFamily="2" charset="0"/>
                <a:hlinkClick r:id="rId23">
                  <a:extLst>
                    <a:ext uri="{A12FA001-AC4F-418D-AE19-62706E023703}">
                      <ahyp:hlinkClr xmlns:ahyp="http://schemas.microsoft.com/office/drawing/2018/hyperlinkcolor" val="tx"/>
                    </a:ext>
                  </a:extLst>
                </a:hlinkClick>
              </a:rPr>
              <a:t>https://nakamotoinstitute.org/mempool/series/gradually-then-suddenly/</a:t>
            </a:r>
            <a:endParaRPr lang="fr-FR"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US" sz="1200" dirty="0">
                <a:latin typeface="Brandon Grotesque Regular" panose="020B0503020203060202" pitchFamily="34" charset="0"/>
                <a:hlinkClick r:id="rId24">
                  <a:extLst>
                    <a:ext uri="{A12FA001-AC4F-418D-AE19-62706E023703}">
                      <ahyp:hlinkClr xmlns:ahyp="http://schemas.microsoft.com/office/drawing/2018/hyperlinkcolor" val="tx"/>
                    </a:ext>
                  </a:extLst>
                </a:hlinkClick>
              </a:rPr>
              <a:t>https://medium.com/@jimmysong/bitcoin-a-declaration-of-monetary-independence-63dee34bdff9</a:t>
            </a:r>
            <a:endParaRPr lang="fr-FR"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fr-FR" sz="1200" dirty="0">
                <a:latin typeface="Brandon Grotesque Regular" panose="020B0503020203060202" pitchFamily="34" charset="0"/>
                <a:ea typeface="Roboto" panose="02000000000000000000" pitchFamily="2" charset="0"/>
                <a:cs typeface="Roboto" panose="02000000000000000000" pitchFamily="2" charset="0"/>
                <a:hlinkClick r:id="rId25">
                  <a:extLst>
                    <a:ext uri="{A12FA001-AC4F-418D-AE19-62706E023703}">
                      <ahyp:hlinkClr xmlns:ahyp="http://schemas.microsoft.com/office/drawing/2018/hyperlinkcolor" val="tx"/>
                    </a:ext>
                  </a:extLst>
                </a:hlinkClick>
              </a:rPr>
              <a:t>https://nakamotoinstitute.org/shelling-out/</a:t>
            </a:r>
            <a:endParaRPr lang="fr-FR"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US" sz="1200" dirty="0">
                <a:latin typeface="Brandon Grotesque Regular" panose="020B0503020203060202" pitchFamily="34" charset="0"/>
                <a:hlinkClick r:id="rId26">
                  <a:extLst>
                    <a:ext uri="{A12FA001-AC4F-418D-AE19-62706E023703}">
                      <ahyp:hlinkClr xmlns:ahyp="http://schemas.microsoft.com/office/drawing/2018/hyperlinkcolor" val="tx"/>
                    </a:ext>
                  </a:extLst>
                </a:hlinkClick>
              </a:rPr>
              <a:t>https://medium.com/@hasufly/bitcoin-is-a-hedge-against-the-cashless-society-e98b5d8c68cc</a:t>
            </a:r>
            <a:endParaRPr lang="fr-FR"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US" sz="1200" dirty="0">
                <a:latin typeface="Brandon Grotesque Regular" panose="020B0503020203060202" pitchFamily="34" charset="0"/>
                <a:hlinkClick r:id="rId27">
                  <a:extLst>
                    <a:ext uri="{A12FA001-AC4F-418D-AE19-62706E023703}">
                      <ahyp:hlinkClr xmlns:ahyp="http://schemas.microsoft.com/office/drawing/2018/hyperlinkcolor" val="tx"/>
                    </a:ext>
                  </a:extLst>
                </a:hlinkClick>
              </a:rPr>
              <a:t>https://tokeneconomy.co/hodlers-are-the-revolutionaries-66c8362ef9eb</a:t>
            </a:r>
            <a:endParaRPr lang="en-US" sz="1200" dirty="0">
              <a:latin typeface="Brandon Grotesque Regular" panose="020B0503020203060202" pitchFamily="34" charset="0"/>
            </a:endParaRPr>
          </a:p>
          <a:p>
            <a:pPr marL="171450" indent="-171450" defTabSz="1219170">
              <a:buClr>
                <a:srgbClr val="000000"/>
              </a:buClr>
              <a:buFont typeface="Arial" panose="020B0604020202020204" pitchFamily="34" charset="0"/>
              <a:buChar char="•"/>
            </a:pPr>
            <a:r>
              <a:rPr lang="en-US" sz="1200" dirty="0">
                <a:latin typeface="Brandon Grotesque Regular" panose="020B0503020203060202" pitchFamily="34" charset="0"/>
                <a:hlinkClick r:id="rId28">
                  <a:extLst>
                    <a:ext uri="{A12FA001-AC4F-418D-AE19-62706E023703}">
                      <ahyp:hlinkClr xmlns:ahyp="http://schemas.microsoft.com/office/drawing/2018/hyperlinkcolor" val="tx"/>
                    </a:ext>
                  </a:extLst>
                </a:hlinkClick>
              </a:rPr>
              <a:t>https://thisisnewmoney.substack.com/p/a-peaceful-protest-opt-out-buy-bitcoin</a:t>
            </a:r>
            <a:endParaRPr lang="fr-FR" sz="1200" dirty="0">
              <a:latin typeface="Brandon Grotesque Regular" panose="020B0503020203060202" pitchFamily="34" charset="0"/>
              <a:ea typeface="Roboto" panose="02000000000000000000" pitchFamily="2" charset="0"/>
              <a:cs typeface="Roboto" panose="02000000000000000000" pitchFamily="2" charset="0"/>
            </a:endParaRPr>
          </a:p>
          <a:p>
            <a:pPr defTabSz="1219170">
              <a:buClr>
                <a:srgbClr val="000000"/>
              </a:buClr>
            </a:pPr>
            <a:endParaRPr lang="en-GB" sz="1200" b="1" u="sng" dirty="0">
              <a:solidFill>
                <a:prstClr val="black"/>
              </a:solidFill>
              <a:latin typeface="Brandon Grotesque Regular" panose="020B0503020203060202" pitchFamily="34" charset="0"/>
              <a:ea typeface="Roboto" panose="02000000000000000000" pitchFamily="2" charset="0"/>
              <a:cs typeface="Roboto" panose="02000000000000000000" pitchFamily="2" charset="0"/>
            </a:endParaRPr>
          </a:p>
          <a:p>
            <a:pPr defTabSz="1219170">
              <a:buClr>
                <a:srgbClr val="000000"/>
              </a:buClr>
            </a:pPr>
            <a:endParaRPr lang="en-GB" sz="1200" dirty="0">
              <a:solidFill>
                <a:prstClr val="black"/>
              </a:solidFill>
              <a:latin typeface="Brandon Grotesque Regular" panose="020B0503020203060202" pitchFamily="34" charset="0"/>
              <a:ea typeface="Roboto" panose="02000000000000000000" pitchFamily="2" charset="0"/>
              <a:cs typeface="Roboto" panose="02000000000000000000" pitchFamily="2" charset="0"/>
            </a:endParaRPr>
          </a:p>
          <a:p>
            <a:pPr defTabSz="1219170">
              <a:buClr>
                <a:srgbClr val="000000"/>
              </a:buClr>
            </a:pPr>
            <a:endParaRPr lang="en-GB" sz="1200" dirty="0">
              <a:solidFill>
                <a:prstClr val="black"/>
              </a:solidFill>
              <a:latin typeface="Brandon Grotesque Regular" panose="020B0503020203060202" pitchFamily="34" charset="0"/>
              <a:ea typeface="Roboto" panose="02000000000000000000" pitchFamily="2" charset="0"/>
              <a:cs typeface="Roboto" panose="02000000000000000000" pitchFamily="2" charset="0"/>
            </a:endParaRPr>
          </a:p>
          <a:p>
            <a:pPr defTabSz="1219170">
              <a:buClr>
                <a:srgbClr val="000000"/>
              </a:buClr>
            </a:pPr>
            <a:endParaRPr lang="en-GB" sz="1200" dirty="0">
              <a:solidFill>
                <a:prstClr val="black"/>
              </a:solidFill>
              <a:latin typeface="Brandon Grotesque Regular" panose="020B0503020203060202" pitchFamily="34" charset="0"/>
              <a:ea typeface="Roboto" panose="02000000000000000000" pitchFamily="2" charset="0"/>
              <a:cs typeface="Roboto" panose="02000000000000000000" pitchFamily="2" charset="0"/>
            </a:endParaRPr>
          </a:p>
        </p:txBody>
      </p:sp>
      <p:sp>
        <p:nvSpPr>
          <p:cNvPr id="8" name="TextBox 6">
            <a:extLst>
              <a:ext uri="{FF2B5EF4-FFF2-40B4-BE49-F238E27FC236}">
                <a16:creationId xmlns:a16="http://schemas.microsoft.com/office/drawing/2014/main" id="{B3272E9B-3ABF-4845-A5BA-13BAB2F1505B}"/>
              </a:ext>
            </a:extLst>
          </p:cNvPr>
          <p:cNvSpPr txBox="1"/>
          <p:nvPr>
            <p:custDataLst>
              <p:tags r:id="rId2"/>
            </p:custDataLst>
          </p:nvPr>
        </p:nvSpPr>
        <p:spPr>
          <a:xfrm>
            <a:off x="266122" y="136525"/>
            <a:ext cx="2340321" cy="400110"/>
          </a:xfrm>
          <a:prstGeom prst="rect">
            <a:avLst/>
          </a:prstGeom>
          <a:noFill/>
        </p:spPr>
        <p:txBody>
          <a:bodyPr wrap="none" rtlCol="0">
            <a:spAutoFit/>
          </a:bodyPr>
          <a:lstStyle/>
          <a:p>
            <a:r>
              <a:rPr lang="fr-FR" sz="2000" u="sng" dirty="0">
                <a:latin typeface="Brandon Grotesque Medium" panose="020B0603020203060202" pitchFamily="34" charset="0"/>
              </a:rPr>
              <a:t>Pages de ressources:</a:t>
            </a:r>
            <a:endParaRPr lang="en-GB" sz="2000" u="sng" dirty="0">
              <a:latin typeface="Brandon Grotesque Medium" panose="020B0603020203060202" pitchFamily="34" charset="0"/>
            </a:endParaRPr>
          </a:p>
        </p:txBody>
      </p:sp>
      <p:sp>
        <p:nvSpPr>
          <p:cNvPr id="2" name="Date Placeholder 1"/>
          <p:cNvSpPr>
            <a:spLocks noGrp="1"/>
          </p:cNvSpPr>
          <p:nvPr>
            <p:ph type="dt" sz="half" idx="10"/>
            <p:custDataLst>
              <p:tags r:id="rId3"/>
            </p:custDataLst>
          </p:nvPr>
        </p:nvSpPr>
        <p:spPr/>
        <p:txBody>
          <a:bodyPr/>
          <a:lstStyle/>
          <a:p>
            <a:fld id="{5A88399C-4D28-4427-9985-B110B026119F}" type="datetime1">
              <a:rPr lang="fr-FR" smtClean="0"/>
              <a:t>14/08/2020</a:t>
            </a:fld>
            <a:endParaRPr lang="fr-FR"/>
          </a:p>
        </p:txBody>
      </p:sp>
      <p:sp>
        <p:nvSpPr>
          <p:cNvPr id="3" name="Slide Number Placeholder 2"/>
          <p:cNvSpPr>
            <a:spLocks noGrp="1"/>
          </p:cNvSpPr>
          <p:nvPr>
            <p:ph type="sldNum" sz="quarter" idx="12"/>
            <p:custDataLst>
              <p:tags r:id="rId4"/>
            </p:custDataLst>
          </p:nvPr>
        </p:nvSpPr>
        <p:spPr/>
        <p:txBody>
          <a:bodyPr/>
          <a:lstStyle/>
          <a:p>
            <a:fld id="{6187F528-28A7-479E-BE96-8D25270AF67C}" type="slidenum">
              <a:rPr lang="fr-FR" smtClean="0"/>
              <a:t>15</a:t>
            </a:fld>
            <a:endParaRPr lang="fr-FR" dirty="0"/>
          </a:p>
        </p:txBody>
      </p:sp>
      <p:pic>
        <p:nvPicPr>
          <p:cNvPr id="13" name="Picture 12">
            <a:hlinkClick r:id="rId29"/>
          </p:cNvPr>
          <p:cNvPicPr>
            <a:picLocks noChangeAspect="1"/>
          </p:cNvPicPr>
          <p:nvPr>
            <p:custDataLst>
              <p:tags r:id="rId5"/>
            </p:custDataLst>
          </p:nvPr>
        </p:nvPicPr>
        <p:blipFill>
          <a:blip r:embed="rId30">
            <a:extLst>
              <a:ext uri="{28A0092B-C50C-407E-A947-70E740481C1C}">
                <a14:useLocalDpi xmlns:a14="http://schemas.microsoft.com/office/drawing/2010/main" val="0"/>
              </a:ext>
            </a:extLst>
          </a:blip>
          <a:srcRect/>
          <a:stretch/>
        </p:blipFill>
        <p:spPr>
          <a:xfrm>
            <a:off x="5391196" y="456151"/>
            <a:ext cx="2652398" cy="1578177"/>
          </a:xfrm>
          <a:prstGeom prst="rect">
            <a:avLst/>
          </a:prstGeom>
        </p:spPr>
      </p:pic>
      <p:sp>
        <p:nvSpPr>
          <p:cNvPr id="11" name="TextBox 10">
            <a:extLst>
              <a:ext uri="{FF2B5EF4-FFF2-40B4-BE49-F238E27FC236}">
                <a16:creationId xmlns:a16="http://schemas.microsoft.com/office/drawing/2014/main" id="{9757C4C7-DC6D-488D-A64E-338251B463F1}"/>
              </a:ext>
            </a:extLst>
          </p:cNvPr>
          <p:cNvSpPr txBox="1"/>
          <p:nvPr>
            <p:custDataLst>
              <p:tags r:id="rId6"/>
            </p:custDataLst>
          </p:nvPr>
        </p:nvSpPr>
        <p:spPr>
          <a:xfrm>
            <a:off x="5941748" y="2274838"/>
            <a:ext cx="5771836" cy="2308324"/>
          </a:xfrm>
          <a:prstGeom prst="rect">
            <a:avLst/>
          </a:prstGeom>
          <a:noFill/>
        </p:spPr>
        <p:txBody>
          <a:bodyPr wrap="none" rtlCol="0">
            <a:spAutoFit/>
          </a:bodyPr>
          <a:lstStyle/>
          <a:p>
            <a:endParaRPr lang="en-US" sz="1200" dirty="0">
              <a:latin typeface="Brandon Grotesque Regular" panose="020B0503020203060202" pitchFamily="34" charset="0"/>
            </a:endParaRPr>
          </a:p>
          <a:p>
            <a:pPr defTabSz="1219170">
              <a:buClr>
                <a:srgbClr val="000000"/>
              </a:buClr>
            </a:pPr>
            <a:r>
              <a:rPr lang="en-GB" sz="1200" b="1" u="sng" dirty="0" err="1">
                <a:solidFill>
                  <a:prstClr val="black"/>
                </a:solidFill>
                <a:latin typeface="Brandon Grotesque Regular" panose="020B0503020203060202" pitchFamily="34" charset="0"/>
                <a:ea typeface="Roboto" panose="02000000000000000000" pitchFamily="2" charset="0"/>
                <a:cs typeface="Roboto" panose="02000000000000000000" pitchFamily="2" charset="0"/>
              </a:rPr>
              <a:t>Crise</a:t>
            </a:r>
            <a:r>
              <a:rPr lang="en-GB" sz="1200" b="1" u="sng" dirty="0">
                <a:solidFill>
                  <a:prstClr val="black"/>
                </a:solidFill>
                <a:latin typeface="Brandon Grotesque Regular" panose="020B0503020203060202" pitchFamily="34" charset="0"/>
                <a:ea typeface="Roboto" panose="02000000000000000000" pitchFamily="2" charset="0"/>
                <a:cs typeface="Roboto" panose="02000000000000000000" pitchFamily="2" charset="0"/>
              </a:rPr>
              <a:t> </a:t>
            </a:r>
            <a:r>
              <a:rPr lang="en-GB" sz="1200" b="1" u="sng" dirty="0" err="1">
                <a:solidFill>
                  <a:prstClr val="black"/>
                </a:solidFill>
                <a:latin typeface="Brandon Grotesque Regular" panose="020B0503020203060202" pitchFamily="34" charset="0"/>
                <a:ea typeface="Roboto" panose="02000000000000000000" pitchFamily="2" charset="0"/>
                <a:cs typeface="Roboto" panose="02000000000000000000" pitchFamily="2" charset="0"/>
              </a:rPr>
              <a:t>financiere</a:t>
            </a:r>
            <a:r>
              <a:rPr lang="en-GB" sz="1200" b="1" u="sng" dirty="0">
                <a:solidFill>
                  <a:prstClr val="black"/>
                </a:solidFill>
                <a:latin typeface="Brandon Grotesque Regular" panose="020B0503020203060202" pitchFamily="34" charset="0"/>
                <a:ea typeface="Roboto" panose="02000000000000000000" pitchFamily="2" charset="0"/>
                <a:cs typeface="Roboto" panose="02000000000000000000" pitchFamily="2" charset="0"/>
              </a:rPr>
              <a:t>:</a:t>
            </a:r>
            <a:endParaRPr lang="en-GB" sz="1200" dirty="0">
              <a:solidFill>
                <a:prstClr val="black"/>
              </a:solidFill>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31">
                  <a:extLst>
                    <a:ext uri="{A12FA001-AC4F-418D-AE19-62706E023703}">
                      <ahyp:hlinkClr xmlns:ahyp="http://schemas.microsoft.com/office/drawing/2018/hyperlinkcolor" val="tx"/>
                    </a:ext>
                  </a:extLst>
                </a:hlinkClick>
              </a:rPr>
              <a:t>https://wtfhappenedin1971.com/</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US" sz="1200" dirty="0">
                <a:hlinkClick r:id="rId32">
                  <a:extLst>
                    <a:ext uri="{A12FA001-AC4F-418D-AE19-62706E023703}">
                      <ahyp:hlinkClr xmlns:ahyp="http://schemas.microsoft.com/office/drawing/2018/hyperlinkcolor" val="tx"/>
                    </a:ext>
                  </a:extLst>
                </a:hlinkClick>
              </a:rPr>
              <a:t>https://mises.org/</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33">
                  <a:extLst>
                    <a:ext uri="{A12FA001-AC4F-418D-AE19-62706E023703}">
                      <ahyp:hlinkClr xmlns:ahyp="http://schemas.microsoft.com/office/drawing/2018/hyperlinkcolor" val="tx"/>
                    </a:ext>
                  </a:extLst>
                </a:hlinkClick>
              </a:rPr>
              <a:t>https://www.federalreserve.gov/</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34">
                  <a:extLst>
                    <a:ext uri="{A12FA001-AC4F-418D-AE19-62706E023703}">
                      <ahyp:hlinkClr xmlns:ahyp="http://schemas.microsoft.com/office/drawing/2018/hyperlinkcolor" val="tx"/>
                    </a:ext>
                  </a:extLst>
                </a:hlinkClick>
              </a:rPr>
              <a:t>https://upload.wikimedia.org/wikipedia/en/8/88/The_Hanke_Krus_Hyperinflation_Table.pdf</a:t>
            </a:r>
            <a:endParaRPr lang="en-GB" sz="1200" dirty="0">
              <a:latin typeface="Brandon Grotesque Regular" panose="020B0503020203060202" pitchFamily="34" charset="0"/>
              <a:ea typeface="Roboto" panose="02000000000000000000" pitchFamily="2" charset="0"/>
              <a:cs typeface="Roboto" panose="02000000000000000000" pitchFamily="2" charset="0"/>
              <a:hlinkClick r:id="rId16">
                <a:extLst>
                  <a:ext uri="{A12FA001-AC4F-418D-AE19-62706E023703}">
                    <ahyp:hlinkClr xmlns:ahyp="http://schemas.microsoft.com/office/drawing/2018/hyperlinkcolor" val="tx"/>
                  </a:ext>
                </a:extLst>
              </a:hlinkClick>
            </a:endParaRPr>
          </a:p>
          <a:p>
            <a:pPr marL="171450" indent="-171450" defTabSz="1219170">
              <a:buClr>
                <a:srgbClr val="000000"/>
              </a:buClr>
              <a:buFont typeface="Arial" panose="020B0604020202020204" pitchFamily="34" charset="0"/>
              <a:buChar char="•"/>
            </a:pPr>
            <a:r>
              <a:rPr lang="fr-FR" sz="1200" dirty="0">
                <a:latin typeface="Brandon Grotesque Regular" panose="020B0503020203060202" pitchFamily="34" charset="0"/>
                <a:ea typeface="Roboto" panose="02000000000000000000" pitchFamily="2" charset="0"/>
                <a:cs typeface="Roboto" panose="02000000000000000000" pitchFamily="2" charset="0"/>
                <a:hlinkClick r:id="rId35">
                  <a:extLst>
                    <a:ext uri="{A12FA001-AC4F-418D-AE19-62706E023703}">
                      <ahyp:hlinkClr xmlns:ahyp="http://schemas.microsoft.com/office/drawing/2018/hyperlinkcolor" val="tx"/>
                    </a:ext>
                  </a:extLst>
                </a:hlinkClick>
              </a:rPr>
              <a:t>https://www.businessinsider.fr/us/worst-hyperinflation-2011-10</a:t>
            </a:r>
            <a:endParaRPr lang="fr-FR"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fr-FR" sz="1200" dirty="0">
                <a:latin typeface="Brandon Grotesque Regular" panose="020B0503020203060202" pitchFamily="34" charset="0"/>
                <a:ea typeface="Roboto" panose="02000000000000000000" pitchFamily="2" charset="0"/>
                <a:cs typeface="Roboto" panose="02000000000000000000" pitchFamily="2" charset="0"/>
                <a:hlinkClick r:id="rId36">
                  <a:extLst>
                    <a:ext uri="{A12FA001-AC4F-418D-AE19-62706E023703}">
                      <ahyp:hlinkClr xmlns:ahyp="http://schemas.microsoft.com/office/drawing/2018/hyperlinkcolor" val="tx"/>
                    </a:ext>
                  </a:extLst>
                </a:hlinkClick>
              </a:rPr>
              <a:t>https://en.wikipedia.org/wiki/Hyperinflation</a:t>
            </a:r>
            <a:endParaRPr lang="fr-FR"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37">
                  <a:extLst>
                    <a:ext uri="{A12FA001-AC4F-418D-AE19-62706E023703}">
                      <ahyp:hlinkClr xmlns:ahyp="http://schemas.microsoft.com/office/drawing/2018/hyperlinkcolor" val="tx"/>
                    </a:ext>
                  </a:extLst>
                </a:hlinkClick>
              </a:rPr>
              <a:t>https://www.thebalance.com/2008-financial-crisis-3305679</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38">
                  <a:extLst>
                    <a:ext uri="{A12FA001-AC4F-418D-AE19-62706E023703}">
                      <ahyp:hlinkClr xmlns:ahyp="http://schemas.microsoft.com/office/drawing/2018/hyperlinkcolor" val="tx"/>
                    </a:ext>
                  </a:extLst>
                </a:hlinkClick>
              </a:rPr>
              <a:t>https://www.soundmoneydefense.org/</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39">
                  <a:extLst>
                    <a:ext uri="{A12FA001-AC4F-418D-AE19-62706E023703}">
                      <ahyp:hlinkClr xmlns:ahyp="http://schemas.microsoft.com/office/drawing/2018/hyperlinkcolor" val="tx"/>
                    </a:ext>
                  </a:extLst>
                </a:hlinkClick>
              </a:rPr>
              <a:t>https://voxeu.org/article/operation-and-demise-bretton-woods-system</a:t>
            </a:r>
            <a:endParaRPr lang="en-GB" sz="1200" dirty="0">
              <a:latin typeface="Brandon Grotesque Regular" panose="020B0503020203060202" pitchFamily="34" charset="0"/>
              <a:ea typeface="Roboto" panose="02000000000000000000" pitchFamily="2" charset="0"/>
              <a:cs typeface="Roboto" panose="02000000000000000000" pitchFamily="2" charset="0"/>
              <a:hlinkClick r:id="rId16">
                <a:extLst>
                  <a:ext uri="{A12FA001-AC4F-418D-AE19-62706E023703}">
                    <ahyp:hlinkClr xmlns:ahyp="http://schemas.microsoft.com/office/drawing/2018/hyperlinkcolor" val="tx"/>
                  </a:ext>
                </a:extLst>
              </a:hlinkClick>
            </a:endParaRPr>
          </a:p>
          <a:p>
            <a:endParaRPr lang="en-US" sz="1200" dirty="0">
              <a:latin typeface="Brandon Grotesque Regular" panose="020B0503020203060202" pitchFamily="34" charset="0"/>
            </a:endParaRPr>
          </a:p>
        </p:txBody>
      </p:sp>
      <p:sp>
        <p:nvSpPr>
          <p:cNvPr id="18" name="TextBox 17">
            <a:extLst>
              <a:ext uri="{FF2B5EF4-FFF2-40B4-BE49-F238E27FC236}">
                <a16:creationId xmlns:a16="http://schemas.microsoft.com/office/drawing/2014/main" id="{9AF572F7-2435-48C8-B4EB-AFC4F2725767}"/>
              </a:ext>
            </a:extLst>
          </p:cNvPr>
          <p:cNvSpPr txBox="1"/>
          <p:nvPr>
            <p:custDataLst>
              <p:tags r:id="rId7"/>
            </p:custDataLst>
          </p:nvPr>
        </p:nvSpPr>
        <p:spPr>
          <a:xfrm>
            <a:off x="6004324" y="4546180"/>
            <a:ext cx="6096000" cy="1569660"/>
          </a:xfrm>
          <a:prstGeom prst="rect">
            <a:avLst/>
          </a:prstGeom>
          <a:noFill/>
        </p:spPr>
        <p:txBody>
          <a:bodyPr wrap="square">
            <a:spAutoFit/>
          </a:bodyPr>
          <a:lstStyle/>
          <a:p>
            <a:pPr defTabSz="1219170">
              <a:buClr>
                <a:srgbClr val="000000"/>
              </a:buClr>
            </a:pPr>
            <a:r>
              <a:rPr lang="en-GB" sz="1200" b="1" u="sng" dirty="0" err="1">
                <a:solidFill>
                  <a:prstClr val="black"/>
                </a:solidFill>
                <a:latin typeface="Brandon Grotesque Regular" panose="020B0503020203060202" pitchFamily="34" charset="0"/>
                <a:ea typeface="Roboto" panose="02000000000000000000" pitchFamily="2" charset="0"/>
                <a:cs typeface="Roboto" panose="02000000000000000000" pitchFamily="2" charset="0"/>
              </a:rPr>
              <a:t>Liberté</a:t>
            </a:r>
            <a:r>
              <a:rPr lang="en-GB" sz="1200" b="1" u="sng" dirty="0">
                <a:solidFill>
                  <a:prstClr val="black"/>
                </a:solidFill>
                <a:latin typeface="Brandon Grotesque Regular" panose="020B0503020203060202" pitchFamily="34" charset="0"/>
                <a:ea typeface="Roboto" panose="02000000000000000000" pitchFamily="2" charset="0"/>
                <a:cs typeface="Roboto" panose="02000000000000000000" pitchFamily="2" charset="0"/>
              </a:rPr>
              <a:t>/</a:t>
            </a:r>
            <a:r>
              <a:rPr lang="en-GB" sz="1200" b="1" u="sng" dirty="0" err="1">
                <a:solidFill>
                  <a:prstClr val="black"/>
                </a:solidFill>
                <a:latin typeface="Brandon Grotesque Regular" panose="020B0503020203060202" pitchFamily="34" charset="0"/>
                <a:ea typeface="Roboto" panose="02000000000000000000" pitchFamily="2" charset="0"/>
                <a:cs typeface="Roboto" panose="02000000000000000000" pitchFamily="2" charset="0"/>
              </a:rPr>
              <a:t>Crise</a:t>
            </a:r>
            <a:endParaRPr lang="en-GB" sz="1200" dirty="0">
              <a:solidFill>
                <a:prstClr val="black"/>
              </a:solidFill>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16">
                  <a:extLst>
                    <a:ext uri="{A12FA001-AC4F-418D-AE19-62706E023703}">
                      <ahyp:hlinkClr xmlns:ahyp="http://schemas.microsoft.com/office/drawing/2018/hyperlinkcolor" val="tx"/>
                    </a:ext>
                  </a:extLst>
                </a:hlinkClick>
              </a:rPr>
              <a:t>https://www.voanews.com/middle-east/lebanese-banks-reopen-withdrawal-limits-made-official</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40">
                  <a:extLst>
                    <a:ext uri="{A12FA001-AC4F-418D-AE19-62706E023703}">
                      <ahyp:hlinkClr xmlns:ahyp="http://schemas.microsoft.com/office/drawing/2018/hyperlinkcolor" val="tx"/>
                    </a:ext>
                  </a:extLst>
                </a:hlinkClick>
              </a:rPr>
              <a:t>www.Localbitcoin.com</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41">
                  <a:extLst>
                    <a:ext uri="{A12FA001-AC4F-418D-AE19-62706E023703}">
                      <ahyp:hlinkClr xmlns:ahyp="http://schemas.microsoft.com/office/drawing/2018/hyperlinkcolor" val="tx"/>
                    </a:ext>
                  </a:extLst>
                </a:hlinkClick>
              </a:rPr>
              <a:t>https://www.imf.org/external/about/histend.htm</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marL="171450" indent="-171450" defTabSz="1219170">
              <a:buClr>
                <a:srgbClr val="000000"/>
              </a:buClr>
              <a:buFont typeface="Arial" panose="020B0604020202020204" pitchFamily="34" charset="0"/>
              <a:buChar char="•"/>
            </a:pPr>
            <a:r>
              <a:rPr lang="en-GB" sz="1200" dirty="0">
                <a:latin typeface="Brandon Grotesque Regular" panose="020B0503020203060202" pitchFamily="34" charset="0"/>
                <a:ea typeface="Roboto" panose="02000000000000000000" pitchFamily="2" charset="0"/>
                <a:cs typeface="Roboto" panose="02000000000000000000" pitchFamily="2" charset="0"/>
                <a:hlinkClick r:id="rId42">
                  <a:extLst>
                    <a:ext uri="{A12FA001-AC4F-418D-AE19-62706E023703}">
                      <ahyp:hlinkClr xmlns:ahyp="http://schemas.microsoft.com/office/drawing/2018/hyperlinkcolor" val="tx"/>
                    </a:ext>
                  </a:extLst>
                </a:hlinkClick>
              </a:rPr>
              <a:t>https://www.washingtonpost.com/world/middle_east/with-dollars-running-low-in-lebanon-atms-are-spitting-back-bank-cards-and-locals-are-panicking/2019/11/22/eb74eca4-0a22-11ea-8054-289aef6e38a3_story.html</a:t>
            </a:r>
            <a:endParaRPr lang="en-GB" sz="1200" dirty="0">
              <a:latin typeface="Brandon Grotesque Regular" panose="020B0503020203060202" pitchFamily="34" charset="0"/>
              <a:ea typeface="Roboto" panose="02000000000000000000" pitchFamily="2" charset="0"/>
              <a:cs typeface="Roboto" panose="02000000000000000000" pitchFamily="2" charset="0"/>
            </a:endParaRPr>
          </a:p>
          <a:p>
            <a:pPr defTabSz="1219170">
              <a:buClr>
                <a:srgbClr val="000000"/>
              </a:buClr>
            </a:pPr>
            <a:endParaRPr lang="en-GB" sz="1200" dirty="0">
              <a:solidFill>
                <a:prstClr val="black"/>
              </a:solidFill>
              <a:latin typeface="Brandon Grotesque Regular" panose="020B0503020203060202" pitchFamily="34" charset="0"/>
              <a:ea typeface="Roboto" panose="02000000000000000000" pitchFamily="2" charset="0"/>
              <a:cs typeface="Roboto" panose="02000000000000000000" pitchFamily="2" charset="0"/>
            </a:endParaRPr>
          </a:p>
        </p:txBody>
      </p:sp>
      <p:sp>
        <p:nvSpPr>
          <p:cNvPr id="14" name="Espace réservé du pied de page 1">
            <a:extLst>
              <a:ext uri="{FF2B5EF4-FFF2-40B4-BE49-F238E27FC236}">
                <a16:creationId xmlns:a16="http://schemas.microsoft.com/office/drawing/2014/main" id="{3B8CF4E2-F3AE-4C5C-A33B-6C28A86CDEF7}"/>
              </a:ext>
            </a:extLst>
          </p:cNvPr>
          <p:cNvSpPr>
            <a:spLocks noGrp="1"/>
          </p:cNvSpPr>
          <p:nvPr>
            <p:ph type="ftr" idx="11"/>
            <p:custDataLst>
              <p:tags r:id="rId8"/>
            </p:custDataLst>
          </p:nvPr>
        </p:nvSpPr>
        <p:spPr>
          <a:xfrm>
            <a:off x="2898384" y="6356350"/>
            <a:ext cx="7341498" cy="365125"/>
          </a:xfrm>
        </p:spPr>
        <p:txBody>
          <a:bodyPr/>
          <a:lstStyle/>
          <a:p>
            <a:r>
              <a:rPr lang="fr-FR" dirty="0">
                <a:latin typeface="Brandon Grotesque Regular" panose="020B05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Regular" panose="020B0503020203060202" pitchFamily="34" charset="0"/>
              </a:rPr>
              <a:t>LvL</a:t>
            </a:r>
            <a:r>
              <a:rPr lang="fr-FR" dirty="0">
                <a:latin typeface="Brandon Grotesque Regular" panose="020B0503020203060202" pitchFamily="34" charset="0"/>
              </a:rPr>
              <a:t> 1.2 FR V1.2 - </a:t>
            </a:r>
            <a:r>
              <a:rPr lang="en-US" dirty="0">
                <a:latin typeface="Brandon Grotesque Regular" panose="020B0503020203060202" pitchFamily="34" charset="0"/>
              </a:rPr>
              <a:t>Ce travail</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est</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licensé</a:t>
            </a:r>
            <a:r>
              <a:rPr lang="en-US" b="0" dirty="0">
                <a:effectLst/>
                <a:latin typeface="Brandon Grotesque Regular" panose="020B0503020203060202" pitchFamily="34" charset="0"/>
              </a:rPr>
              <a:t> sous </a:t>
            </a:r>
            <a:r>
              <a:rPr lang="en-US" dirty="0">
                <a:latin typeface="Brandon Grotesque Regular" panose="020B0503020203060202" pitchFamily="34" charset="0"/>
                <a:hlinkClick r:id="rId43">
                  <a:extLst>
                    <a:ext uri="{A12FA001-AC4F-418D-AE19-62706E023703}">
                      <ahyp:hlinkClr xmlns:ahyp="http://schemas.microsoft.com/office/drawing/2018/hyperlinkcolor" val="tx"/>
                    </a:ext>
                  </a:extLst>
                </a:hlinkClick>
              </a:rPr>
              <a:t>CC BY-SA</a:t>
            </a:r>
            <a:endParaRPr lang="en-US" dirty="0">
              <a:latin typeface="Brandon Grotesque Regular" panose="020B0503020203060202" pitchFamily="34" charset="0"/>
            </a:endParaRPr>
          </a:p>
        </p:txBody>
      </p:sp>
      <p:sp>
        <p:nvSpPr>
          <p:cNvPr id="15" name="TextBox 27">
            <a:extLst>
              <a:ext uri="{FF2B5EF4-FFF2-40B4-BE49-F238E27FC236}">
                <a16:creationId xmlns:a16="http://schemas.microsoft.com/office/drawing/2014/main" id="{252A76E7-6FAF-45FB-890D-2FE24CF30388}"/>
              </a:ext>
            </a:extLst>
          </p:cNvPr>
          <p:cNvSpPr txBox="1"/>
          <p:nvPr>
            <p:custDataLst>
              <p:tags r:id="rId9"/>
            </p:custDataLst>
          </p:nvPr>
        </p:nvSpPr>
        <p:spPr>
          <a:xfrm>
            <a:off x="8404914" y="101665"/>
            <a:ext cx="3669936" cy="286232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defPPr>
              <a:defRPr lang="fr-FR"/>
            </a:defPPr>
            <a:lvl1pPr marL="0" algn="ctr" defTabSz="914400" eaLnBrk="1" latinLnBrk="0" hangingPunct="1">
              <a:defRPr b="1" u="sng" kern="1200">
                <a:solidFill>
                  <a:schemeClr val="tx1"/>
                </a:solidFill>
                <a:latin typeface="Brandon Grotesque Regular" panose="020B0503020203060202" pitchFamily="34" charset="0"/>
                <a:ea typeface="+mn-ea"/>
                <a:cs typeface="Calibri"/>
              </a:defRPr>
            </a:lvl1pPr>
            <a:lvl2pPr marL="457200" defTabSz="914400" eaLnBrk="1" latinLnBrk="0" hangingPunct="1">
              <a:defRPr sz="1800" kern="1200">
                <a:solidFill>
                  <a:schemeClr val="lt1"/>
                </a:solidFill>
                <a:latin typeface="+mn-lt"/>
                <a:ea typeface="+mn-ea"/>
                <a:cs typeface="+mn-cs"/>
              </a:defRPr>
            </a:lvl2pPr>
            <a:lvl3pPr marL="914400" defTabSz="914400" eaLnBrk="1" latinLnBrk="0" hangingPunct="1">
              <a:defRPr sz="1800" kern="1200">
                <a:solidFill>
                  <a:schemeClr val="lt1"/>
                </a:solidFill>
                <a:latin typeface="+mn-lt"/>
                <a:ea typeface="+mn-ea"/>
                <a:cs typeface="+mn-cs"/>
              </a:defRPr>
            </a:lvl3pPr>
            <a:lvl4pPr marL="1371600" defTabSz="914400" eaLnBrk="1" latinLnBrk="0" hangingPunct="1">
              <a:defRPr sz="1800" kern="1200">
                <a:solidFill>
                  <a:schemeClr val="lt1"/>
                </a:solidFill>
                <a:latin typeface="+mn-lt"/>
                <a:ea typeface="+mn-ea"/>
                <a:cs typeface="+mn-cs"/>
              </a:defRPr>
            </a:lvl4pPr>
            <a:lvl5pPr marL="1828800" defTabSz="914400" eaLnBrk="1" latinLnBrk="0" hangingPunct="1">
              <a:defRPr sz="1800" kern="1200">
                <a:solidFill>
                  <a:schemeClr val="lt1"/>
                </a:solidFill>
                <a:latin typeface="+mn-lt"/>
                <a:ea typeface="+mn-ea"/>
                <a:cs typeface="+mn-cs"/>
              </a:defRPr>
            </a:lvl5pPr>
            <a:lvl6pPr marL="2286000" defTabSz="914400" eaLnBrk="1" latinLnBrk="0" hangingPunct="1">
              <a:defRPr sz="1800" kern="1200">
                <a:solidFill>
                  <a:schemeClr val="lt1"/>
                </a:solidFill>
                <a:latin typeface="+mn-lt"/>
                <a:ea typeface="+mn-ea"/>
                <a:cs typeface="+mn-cs"/>
              </a:defRPr>
            </a:lvl6pPr>
            <a:lvl7pPr marL="2743200" defTabSz="914400" eaLnBrk="1" latinLnBrk="0" hangingPunct="1">
              <a:defRPr sz="1800" kern="1200">
                <a:solidFill>
                  <a:schemeClr val="lt1"/>
                </a:solidFill>
                <a:latin typeface="+mn-lt"/>
                <a:ea typeface="+mn-ea"/>
                <a:cs typeface="+mn-cs"/>
              </a:defRPr>
            </a:lvl7pPr>
            <a:lvl8pPr marL="3200400" defTabSz="914400" eaLnBrk="1" latinLnBrk="0" hangingPunct="1">
              <a:defRPr sz="1800" kern="1200">
                <a:solidFill>
                  <a:schemeClr val="lt1"/>
                </a:solidFill>
                <a:latin typeface="+mn-lt"/>
                <a:ea typeface="+mn-ea"/>
                <a:cs typeface="+mn-cs"/>
              </a:defRPr>
            </a:lvl8pPr>
            <a:lvl9pPr marL="3657600" defTabSz="91440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rPr>
              <a:t>Merci </a:t>
            </a:r>
            <a:r>
              <a:rPr kumimoji="0" lang="en-US" sz="1200" b="1" i="0" u="sng"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rPr>
              <a:t>d’avoir</a:t>
            </a:r>
            <a:r>
              <a:rPr kumimoji="0" lang="en-US" sz="1200" b="1" i="0" u="sng"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rPr>
              <a:t> </a:t>
            </a:r>
            <a:r>
              <a:rPr kumimoji="0" lang="en-US" sz="1200" b="1" i="0" u="sng"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rPr>
              <a:t>suivi</a:t>
            </a:r>
            <a:r>
              <a:rPr kumimoji="0" lang="en-US" sz="1200" b="1" i="0" u="sng"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rPr>
              <a:t> la </a:t>
            </a:r>
            <a:r>
              <a:rPr kumimoji="0" lang="en-US" sz="1200" b="1" i="0" u="sng"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rPr>
              <a:t>classe</a:t>
            </a:r>
            <a:r>
              <a:rPr kumimoji="0" lang="en-US" sz="1200" b="1" i="0" u="sng"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rPr>
              <a:t> </a:t>
            </a:r>
            <a:r>
              <a:rPr lang="en-US" sz="1200" dirty="0">
                <a:solidFill>
                  <a:prstClr val="black"/>
                </a:solidFill>
                <a:sym typeface="Wingdings" panose="05000000000000000000" pitchFamily="2" charset="2"/>
              </a:rPr>
              <a:t>:)</a:t>
            </a:r>
            <a:endParaRPr kumimoji="0" lang="en-US" sz="1200" b="1" i="0" u="sng"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Si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vous</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désirez</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nous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contacter</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a:t>
            </a:r>
            <a:r>
              <a:rPr kumimoji="0" lang="en-US" sz="1200" b="0" i="0" u="none" strike="noStrike" kern="1200" cap="none" spc="0" normalizeH="0" baseline="0" noProof="0" dirty="0">
                <a:ln>
                  <a:noFill/>
                </a:ln>
                <a:effectLst/>
                <a:uLnTx/>
                <a:uFillTx/>
                <a:latin typeface="Brandon Grotesque Regular" panose="020B0503020203060202" pitchFamily="34" charset="0"/>
                <a:ea typeface="+mn-ea"/>
                <a:cs typeface="Calibri"/>
                <a:sym typeface="Wingdings" panose="05000000000000000000" pitchFamily="2" charset="2"/>
                <a:hlinkClick r:id="rId44">
                  <a:extLst>
                    <a:ext uri="{A12FA001-AC4F-418D-AE19-62706E023703}">
                      <ahyp:hlinkClr xmlns:ahyp="http://schemas.microsoft.com/office/drawing/2018/hyperlinkcolor" val="tx"/>
                    </a:ext>
                  </a:extLst>
                </a:hlinkClick>
              </a:rPr>
              <a:t>contact@decouvrebitcoin.com</a:t>
            </a:r>
            <a:endParaRPr kumimoji="0" lang="en-US" sz="1200" b="0" i="0" u="none" strike="noStrike" kern="1200" cap="none" spc="0" normalizeH="0" baseline="0" noProof="0" dirty="0">
              <a:ln>
                <a:noFill/>
              </a:ln>
              <a:effectLst/>
              <a:uLnTx/>
              <a:uFillTx/>
              <a:latin typeface="Brandon Grotesque Regular" panose="020B0503020203060202" pitchFamily="34" charset="0"/>
              <a:ea typeface="+mn-ea"/>
              <a:cs typeface="Calibri"/>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dirty="0">
                <a:solidFill>
                  <a:prstClr val="black"/>
                </a:solidFill>
                <a:sym typeface="Wingdings" panose="05000000000000000000" pitchFamily="2" charset="2"/>
              </a:rPr>
              <a:t>Pour nous aider, </a:t>
            </a:r>
            <a:r>
              <a:rPr lang="en-US" sz="1200" b="0" u="none" dirty="0" err="1">
                <a:solidFill>
                  <a:prstClr val="black"/>
                </a:solidFill>
                <a:sym typeface="Wingdings" panose="05000000000000000000" pitchFamily="2" charset="2"/>
              </a:rPr>
              <a:t>faites</a:t>
            </a:r>
            <a:r>
              <a:rPr lang="en-US" sz="1200" b="0" u="none" dirty="0">
                <a:solidFill>
                  <a:prstClr val="black"/>
                </a:solidFill>
                <a:sym typeface="Wingdings" panose="05000000000000000000" pitchFamily="2" charset="2"/>
              </a:rPr>
              <a:t> des remarques, </a:t>
            </a:r>
            <a:r>
              <a:rPr lang="en-US" sz="1200" b="0" u="none" dirty="0" err="1">
                <a:solidFill>
                  <a:prstClr val="black"/>
                </a:solidFill>
                <a:sym typeface="Wingdings" panose="05000000000000000000" pitchFamily="2" charset="2"/>
              </a:rPr>
              <a:t>corrigez</a:t>
            </a:r>
            <a:r>
              <a:rPr lang="en-US" sz="1200" b="0" u="none" dirty="0">
                <a:solidFill>
                  <a:prstClr val="black"/>
                </a:solidFill>
                <a:sym typeface="Wingdings" panose="05000000000000000000" pitchFamily="2" charset="2"/>
              </a:rPr>
              <a:t> des </a:t>
            </a:r>
            <a:r>
              <a:rPr lang="en-US" sz="1200" b="0" u="none" dirty="0" err="1">
                <a:solidFill>
                  <a:prstClr val="black"/>
                </a:solidFill>
                <a:sym typeface="Wingdings" panose="05000000000000000000" pitchFamily="2" charset="2"/>
              </a:rPr>
              <a:t>erreurs</a:t>
            </a:r>
            <a:r>
              <a:rPr lang="en-US" sz="1200" b="0" u="none" dirty="0">
                <a:solidFill>
                  <a:prstClr val="black"/>
                </a:solidFill>
                <a:sym typeface="Wingdings" panose="05000000000000000000" pitchFamily="2" charset="2"/>
              </a:rPr>
              <a:t> et proposer plus de liens &amp; </a:t>
            </a:r>
            <a:r>
              <a:rPr lang="en-US" sz="1200" b="0" u="none" dirty="0" err="1">
                <a:solidFill>
                  <a:prstClr val="black"/>
                </a:solidFill>
                <a:sym typeface="Wingdings" panose="05000000000000000000" pitchFamily="2" charset="2"/>
              </a:rPr>
              <a:t>ressources</a:t>
            </a:r>
            <a:r>
              <a:rPr lang="en-US" sz="1200" b="0" u="none" dirty="0">
                <a:solidFill>
                  <a:prstClr val="black"/>
                </a:solidFill>
                <a:sym typeface="Wingdings" panose="05000000000000000000" pitchFamily="2" charset="2"/>
              </a:rPr>
              <a:t> </a:t>
            </a:r>
            <a:r>
              <a:rPr lang="en-US" sz="1200" b="0" u="none" dirty="0" err="1">
                <a:solidFill>
                  <a:prstClr val="black"/>
                </a:solidFill>
                <a:sym typeface="Wingdings" panose="05000000000000000000" pitchFamily="2" charset="2"/>
              </a:rPr>
              <a:t>pertinentes</a:t>
            </a:r>
            <a:r>
              <a:rPr lang="en-US" sz="1200" b="0" u="none" dirty="0">
                <a:solidFill>
                  <a:prstClr val="black"/>
                </a:solidFill>
                <a:sym typeface="Wingdings" panose="05000000000000000000" pitchFamily="2" charset="2"/>
              </a:rPr>
              <a:t>. Merci </a:t>
            </a:r>
            <a:r>
              <a:rPr lang="en-US" sz="1200" b="0" u="none" dirty="0" err="1">
                <a:sym typeface="Wingdings" panose="05000000000000000000" pitchFamily="2" charset="2"/>
              </a:rPr>
              <a:t>d’utilizer</a:t>
            </a:r>
            <a:r>
              <a:rPr lang="en-US" sz="1200" b="0" u="none" dirty="0">
                <a:sym typeface="Wingdings" panose="05000000000000000000" pitchFamily="2" charset="2"/>
              </a:rPr>
              <a:t> </a:t>
            </a:r>
            <a:r>
              <a:rPr lang="en-US" sz="1200" b="0" u="none" dirty="0" err="1">
                <a:sym typeface="Wingdings" panose="05000000000000000000" pitchFamily="2" charset="2"/>
              </a:rPr>
              <a:t>ce</a:t>
            </a:r>
            <a:r>
              <a:rPr lang="en-US" sz="1200" b="0" u="none" dirty="0">
                <a:sym typeface="Wingdings" panose="05000000000000000000" pitchFamily="2" charset="2"/>
              </a:rPr>
              <a:t> lien : </a:t>
            </a:r>
            <a:r>
              <a:rPr lang="en-US" sz="1200" b="0" u="none" dirty="0">
                <a:sym typeface="Wingdings" panose="05000000000000000000" pitchFamily="2" charset="2"/>
                <a:hlinkClick r:id="rId45">
                  <a:extLst>
                    <a:ext uri="{A12FA001-AC4F-418D-AE19-62706E023703}">
                      <ahyp:hlinkClr xmlns:ahyp="http://schemas.microsoft.com/office/drawing/2018/hyperlinkcolor" val="tx"/>
                    </a:ext>
                  </a:extLst>
                </a:hlinkClick>
              </a:rPr>
              <a:t>https://bit.ly/31QRkSH</a:t>
            </a:r>
            <a:endParaRPr lang="en-US" sz="1200" b="0" u="none"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u="none"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Notre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contenue</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est</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gratuite</a:t>
            </a:r>
            <a:r>
              <a:rPr kumimoji="0" lang="fr-FR"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et il n'y a pas eu de sponsors.</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Faites</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attention à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vous</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et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gardez</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vos</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clefs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proches</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de </a:t>
            </a:r>
            <a:r>
              <a:rPr kumimoji="0" lang="en-US" sz="1200" b="0" i="0" u="none" strike="noStrike" kern="1200" cap="none" spc="0" normalizeH="0" baseline="0" noProof="0" dirty="0" err="1">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vous</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none" dirty="0"/>
              <a:t>Notre travail</a:t>
            </a:r>
            <a:r>
              <a:rPr lang="en-US" sz="1200" b="0" u="none" dirty="0">
                <a:effectLst/>
              </a:rPr>
              <a:t> </a:t>
            </a:r>
            <a:r>
              <a:rPr lang="en-US" sz="1200" b="0" u="none" dirty="0" err="1">
                <a:effectLst/>
              </a:rPr>
              <a:t>est</a:t>
            </a:r>
            <a:r>
              <a:rPr lang="en-US" sz="1200" b="0" u="none" dirty="0">
                <a:effectLst/>
              </a:rPr>
              <a:t> </a:t>
            </a:r>
            <a:r>
              <a:rPr lang="en-US" sz="1200" b="0" u="none" dirty="0" err="1">
                <a:effectLst/>
              </a:rPr>
              <a:t>licensé</a:t>
            </a:r>
            <a:r>
              <a:rPr lang="en-US" sz="1200" b="0" u="none" dirty="0">
                <a:effectLst/>
              </a:rPr>
              <a:t> sous </a:t>
            </a:r>
            <a:r>
              <a:rPr lang="en-US" sz="1200" dirty="0">
                <a:hlinkClick r:id="rId43">
                  <a:extLst>
                    <a:ext uri="{A12FA001-AC4F-418D-AE19-62706E023703}">
                      <ahyp:hlinkClr xmlns:ahyp="http://schemas.microsoft.com/office/drawing/2018/hyperlinkcolor" val="tx"/>
                    </a:ext>
                  </a:extLst>
                </a:hlinkClick>
              </a:rPr>
              <a:t>CC BY-SA</a:t>
            </a:r>
            <a:endParaRPr kumimoji="0" lang="en-US" sz="1200" b="0" i="0" u="none" strike="noStrike" kern="1200" cap="none" spc="0" normalizeH="0" baseline="0" noProof="0" dirty="0">
              <a:ln>
                <a:noFill/>
              </a:ln>
              <a:solidFill>
                <a:prstClr val="black"/>
              </a:solidFill>
              <a:effectLst/>
              <a:uLnTx/>
              <a:uFillTx/>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V1.2 23/07/2020	</a:t>
            </a:r>
            <a:r>
              <a:rPr lang="en-US" sz="1200" b="0" u="none" dirty="0">
                <a:solidFill>
                  <a:prstClr val="black"/>
                </a:solidFill>
                <a:sym typeface="Wingdings" panose="05000000000000000000" pitchFamily="2" charset="2"/>
              </a:rPr>
              <a:t>         </a:t>
            </a:r>
            <a:r>
              <a:rPr kumimoji="0" lang="en-US" sz="1200" b="0" i="0" u="none" strike="noStrike" kern="1200" cap="none" spc="0" normalizeH="0" baseline="0" noProof="0" dirty="0">
                <a:ln>
                  <a:noFill/>
                </a:ln>
                <a:solidFill>
                  <a:prstClr val="black"/>
                </a:solidFill>
                <a:effectLst/>
                <a:uLnTx/>
                <a:uFillTx/>
                <a:latin typeface="Brandon Grotesque Regular" panose="020B0503020203060202" pitchFamily="34" charset="0"/>
                <a:ea typeface="+mn-ea"/>
                <a:cs typeface="Calibri"/>
                <a:sym typeface="Wingdings" panose="05000000000000000000" pitchFamily="2" charset="2"/>
              </a:rPr>
              <a:t>Rogzy</a:t>
            </a:r>
          </a:p>
        </p:txBody>
      </p:sp>
    </p:spTree>
    <p:extLst>
      <p:ext uri="{BB962C8B-B14F-4D97-AF65-F5344CB8AC3E}">
        <p14:creationId xmlns:p14="http://schemas.microsoft.com/office/powerpoint/2010/main" val="4066640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6D70CA-78F5-4E73-8C93-D5AAF0DC229D}"/>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69011" y="2"/>
            <a:ext cx="12192000" cy="6857997"/>
          </a:xfrm>
          <a:prstGeom prst="rect">
            <a:avLst/>
          </a:prstGeom>
        </p:spPr>
      </p:pic>
      <p:sp>
        <p:nvSpPr>
          <p:cNvPr id="4" name="Subtitle 2">
            <a:extLst>
              <a:ext uri="{FF2B5EF4-FFF2-40B4-BE49-F238E27FC236}">
                <a16:creationId xmlns:a16="http://schemas.microsoft.com/office/drawing/2014/main" id="{0CFDE6F8-E62F-4C13-B0CB-764F8B8AC1B3}"/>
              </a:ext>
            </a:extLst>
          </p:cNvPr>
          <p:cNvSpPr>
            <a:spLocks noGrp="1"/>
          </p:cNvSpPr>
          <p:nvPr>
            <p:ph type="subTitle" idx="1"/>
            <p:custDataLst>
              <p:tags r:id="rId2"/>
            </p:custDataLst>
          </p:nvPr>
        </p:nvSpPr>
        <p:spPr>
          <a:xfrm>
            <a:off x="570781" y="552090"/>
            <a:ext cx="11050439" cy="5753820"/>
          </a:xfrm>
        </p:spPr>
        <p:txBody>
          <a:bodyPr>
            <a:normAutofit fontScale="92500" lnSpcReduction="1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1" i="0" u="none" strike="noStrike" kern="1200" cap="none" spc="0" normalizeH="0" baseline="0" noProof="0" dirty="0">
                <a:ln>
                  <a:noFill/>
                </a:ln>
                <a:solidFill>
                  <a:srgbClr val="FF0000"/>
                </a:solidFill>
                <a:effectLst/>
                <a:uLnTx/>
                <a:uFillTx/>
                <a:latin typeface="Calibri" panose="020F0502020204030204"/>
                <a:ea typeface="+mn-ea"/>
                <a:cs typeface="+mn-cs"/>
              </a:rPr>
              <a:t>Avertissement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700" b="1" i="0" u="none" strike="noStrike" kern="1200" cap="none" spc="0" normalizeH="0" baseline="0" noProof="0" dirty="0">
                <a:ln>
                  <a:noFill/>
                </a:ln>
                <a:solidFill>
                  <a:prstClr val="white"/>
                </a:solidFill>
                <a:effectLst/>
                <a:uLnTx/>
                <a:uFillTx/>
                <a:latin typeface="Calibri" panose="020F0502020204030204"/>
                <a:ea typeface="+mn-ea"/>
                <a:cs typeface="+mn-cs"/>
              </a:rPr>
              <a:t>Les cryptomonnaies sont des produits risqués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Tout notre contenu est à but purement pédagogique et informatif. Le bitcoin est un actif hautement spéculatif et nous conseillons de discuter avec votre conseiller financier avant de prendre une décision importante. Prenez garde aux arnaques et prenez en compte le risque.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N'investissez que ce que vous pouvez vous permettre de perdre. Les performances financières passées ne sont pas représentatives des performances à venir.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L'industrie des cryptomonnaies est pleine d'arnaques. Ne faites pas confiance aux inconnus (même pas à nous) et ne divulguez pas votre clé privée. Les informations fournies sur ce site ne doivent pas être votre seule référence. Vérifiez et croisez vos sources.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Nous ne sommes pas intéressés dans des partenariats avec des </a:t>
            </a:r>
            <a:r>
              <a:rPr kumimoji="0" lang="fr-FR" sz="1600" b="0" i="0" u="none" strike="noStrike" kern="1200" cap="none" spc="0" normalizeH="0" baseline="0" noProof="0" dirty="0" err="1">
                <a:ln>
                  <a:noFill/>
                </a:ln>
                <a:solidFill>
                  <a:srgbClr val="FF0000"/>
                </a:solidFill>
                <a:effectLst/>
                <a:uLnTx/>
                <a:uFillTx/>
                <a:latin typeface="Calibri" panose="020F0502020204030204"/>
                <a:ea typeface="+mn-ea"/>
                <a:cs typeface="+mn-cs"/>
              </a:rPr>
              <a:t>altcoins</a:t>
            </a: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Notre travail est </a:t>
            </a:r>
            <a:r>
              <a:rPr kumimoji="0" lang="fr-FR" sz="1600" b="0" i="0" u="none" strike="noStrike" kern="1200" cap="none" spc="0" normalizeH="0" baseline="0" noProof="0" dirty="0" err="1">
                <a:ln>
                  <a:noFill/>
                </a:ln>
                <a:solidFill>
                  <a:prstClr val="white"/>
                </a:solidFill>
                <a:effectLst/>
                <a:uLnTx/>
                <a:uFillTx/>
                <a:latin typeface="Calibri" panose="020F0502020204030204"/>
                <a:ea typeface="+mn-ea"/>
                <a:cs typeface="+mn-cs"/>
              </a:rPr>
              <a:t>licensé</a:t>
            </a: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 sous CC BY-SA. Nous sommes un fournisseur de contenu indépendant qui n'est pas engagé auprès d'une ICO ou autre cryptomonnaie centralisée.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Nous ne demanderons jamais vos informations personnelles (SEED &amp; clé, nom, adresse, KYC, etc...). Par souci de transparence, nous détenons bien des bitcoins.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Le projet Le Terrier du bitcoin est une activité de la société CEVEX sas. Nous ne sommes pas responsables des pertes liées aux arnaques, aux clés perdues et aux mauvais investissements.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rPr>
              <a:t>Pour plus d'informations, visitez notre site ou contactez-nous directement.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C000"/>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www.DecouvreBitcoin.com</a:t>
            </a:r>
            <a:endParaRPr kumimoji="0" lang="en-US" sz="1600" b="0" i="0"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FC000"/>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contact@decouvrebitcoin.com</a:t>
            </a:r>
            <a:endParaRPr kumimoji="0" lang="en-US" sz="1600" b="0" i="0"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Espace réservé du pied de page 1">
            <a:extLst>
              <a:ext uri="{FF2B5EF4-FFF2-40B4-BE49-F238E27FC236}">
                <a16:creationId xmlns:a16="http://schemas.microsoft.com/office/drawing/2014/main" id="{1F2A7A74-33C0-4ED0-A8F5-117E04769374}"/>
              </a:ext>
            </a:extLst>
          </p:cNvPr>
          <p:cNvSpPr>
            <a:spLocks noGrp="1"/>
          </p:cNvSpPr>
          <p:nvPr>
            <p:ph type="ftr" idx="11"/>
            <p:custDataLst>
              <p:tags r:id="rId3"/>
            </p:custDataLst>
          </p:nvPr>
        </p:nvSpPr>
        <p:spPr>
          <a:xfrm>
            <a:off x="2898384" y="6356350"/>
            <a:ext cx="7341498" cy="365125"/>
          </a:xfrm>
        </p:spPr>
        <p:txBody>
          <a:bodyPr/>
          <a:lstStyle/>
          <a:p>
            <a:r>
              <a:rPr lang="fr-FR" dirty="0">
                <a:latin typeface="Brandon Grotesque Regular" panose="020B05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Regular" panose="020B0503020203060202" pitchFamily="34" charset="0"/>
              </a:rPr>
              <a:t>LvL</a:t>
            </a:r>
            <a:r>
              <a:rPr lang="fr-FR" dirty="0">
                <a:latin typeface="Brandon Grotesque Regular" panose="020B0503020203060202" pitchFamily="34" charset="0"/>
              </a:rPr>
              <a:t> 1.2 FR V1.2 - </a:t>
            </a:r>
            <a:r>
              <a:rPr lang="en-US" dirty="0">
                <a:latin typeface="Brandon Grotesque Regular" panose="020B0503020203060202" pitchFamily="34" charset="0"/>
              </a:rPr>
              <a:t>Ce travail</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est</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licensé</a:t>
            </a:r>
            <a:r>
              <a:rPr lang="en-US" b="0" dirty="0">
                <a:effectLst/>
                <a:latin typeface="Brandon Grotesque Regular" panose="020B0503020203060202" pitchFamily="34" charset="0"/>
              </a:rPr>
              <a:t> sous </a:t>
            </a:r>
            <a:r>
              <a:rPr lang="en-US" dirty="0">
                <a:latin typeface="Brandon Grotesque Regular" panose="020B0503020203060202" pitchFamily="34" charset="0"/>
                <a:hlinkClick r:id="rId10">
                  <a:extLst>
                    <a:ext uri="{A12FA001-AC4F-418D-AE19-62706E023703}">
                      <ahyp:hlinkClr xmlns:ahyp="http://schemas.microsoft.com/office/drawing/2018/hyperlinkcolor" val="tx"/>
                    </a:ext>
                  </a:extLst>
                </a:hlinkClick>
              </a:rPr>
              <a:t>CC BY-SA</a:t>
            </a:r>
            <a:endParaRPr lang="en-US" dirty="0">
              <a:latin typeface="Brandon Grotesque Regular" panose="020B0503020203060202" pitchFamily="34" charset="0"/>
            </a:endParaRPr>
          </a:p>
        </p:txBody>
      </p:sp>
      <p:pic>
        <p:nvPicPr>
          <p:cNvPr id="8" name="Picture 7">
            <a:extLst>
              <a:ext uri="{FF2B5EF4-FFF2-40B4-BE49-F238E27FC236}">
                <a16:creationId xmlns:a16="http://schemas.microsoft.com/office/drawing/2014/main" id="{EA0CC42C-E487-416E-9DD9-8FC957525D79}"/>
              </a:ext>
            </a:extLst>
          </p:cNvPr>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794843" y="50440"/>
            <a:ext cx="1581211" cy="1413507"/>
          </a:xfrm>
          <a:prstGeom prst="rect">
            <a:avLst/>
          </a:prstGeom>
        </p:spPr>
      </p:pic>
    </p:spTree>
    <p:extLst>
      <p:ext uri="{BB962C8B-B14F-4D97-AF65-F5344CB8AC3E}">
        <p14:creationId xmlns:p14="http://schemas.microsoft.com/office/powerpoint/2010/main" val="2748721682"/>
      </p:ext>
    </p:extLst>
  </p:cSld>
  <p:clrMapOvr>
    <a:masterClrMapping/>
  </p:clrMapOvr>
  <mc:AlternateContent xmlns:mc="http://schemas.openxmlformats.org/markup-compatibility/2006" xmlns:p14="http://schemas.microsoft.com/office/powerpoint/2010/main">
    <mc:Choice Requires="p14">
      <p:transition spd="slow" p14:dur="2000" advTm="302"/>
    </mc:Choice>
    <mc:Fallback xmlns="">
      <p:transition spd="slow" advTm="30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62760-943C-41B7-BF93-3AD94CEE8625}"/>
              </a:ext>
            </a:extLst>
          </p:cNvPr>
          <p:cNvSpPr>
            <a:spLocks noGrp="1"/>
          </p:cNvSpPr>
          <p:nvPr>
            <p:ph type="title"/>
            <p:custDataLst>
              <p:tags r:id="rId1"/>
            </p:custDataLst>
          </p:nvPr>
        </p:nvSpPr>
        <p:spPr>
          <a:xfrm>
            <a:off x="214964" y="22742"/>
            <a:ext cx="5666116" cy="721803"/>
          </a:xfrm>
        </p:spPr>
        <p:txBody>
          <a:bodyPr>
            <a:normAutofit/>
          </a:bodyPr>
          <a:lstStyle/>
          <a:p>
            <a:r>
              <a:rPr lang="en-US" sz="2000" u="sng" dirty="0" err="1">
                <a:latin typeface="Brandon Grotesque Bold" panose="020B0803020203060202" pitchFamily="34" charset="0"/>
              </a:rPr>
              <a:t>Pourquoi</a:t>
            </a:r>
            <a:r>
              <a:rPr lang="en-US" sz="2000" u="sng" dirty="0">
                <a:latin typeface="Brandon Grotesque Bold" panose="020B0803020203060202" pitchFamily="34" charset="0"/>
              </a:rPr>
              <a:t> </a:t>
            </a:r>
            <a:r>
              <a:rPr lang="en-US" sz="2000" u="sng" dirty="0" err="1">
                <a:latin typeface="Brandon Grotesque Bold" panose="020B0803020203060202" pitchFamily="34" charset="0"/>
              </a:rPr>
              <a:t>utilise</a:t>
            </a:r>
            <a:r>
              <a:rPr lang="en-US" sz="2000" u="sng" dirty="0">
                <a:latin typeface="Brandon Grotesque Bold" panose="020B0803020203060202" pitchFamily="34" charset="0"/>
              </a:rPr>
              <a:t>-t-on Bitcoin à travers le monde?</a:t>
            </a:r>
          </a:p>
        </p:txBody>
      </p:sp>
      <p:sp>
        <p:nvSpPr>
          <p:cNvPr id="3" name="Content Placeholder 2">
            <a:extLst>
              <a:ext uri="{FF2B5EF4-FFF2-40B4-BE49-F238E27FC236}">
                <a16:creationId xmlns:a16="http://schemas.microsoft.com/office/drawing/2014/main" id="{FA0324C0-9F06-4C66-9863-6A1248367F9F}"/>
              </a:ext>
            </a:extLst>
          </p:cNvPr>
          <p:cNvSpPr>
            <a:spLocks noGrp="1"/>
          </p:cNvSpPr>
          <p:nvPr>
            <p:ph idx="1"/>
            <p:custDataLst>
              <p:tags r:id="rId2"/>
            </p:custDataLst>
          </p:nvPr>
        </p:nvSpPr>
        <p:spPr>
          <a:xfrm>
            <a:off x="309670" y="744545"/>
            <a:ext cx="8153181" cy="3782898"/>
          </a:xfrm>
        </p:spPr>
        <p:txBody>
          <a:bodyPr>
            <a:noAutofit/>
          </a:bodyPr>
          <a:lstStyle/>
          <a:p>
            <a:pPr marL="0" indent="0" algn="just">
              <a:buNone/>
            </a:pPr>
            <a:r>
              <a:rPr lang="en-GB" sz="1400" dirty="0">
                <a:latin typeface="Brandon Grotesque Regular" panose="020B0503020203060202" pitchFamily="34" charset="0"/>
              </a:rPr>
              <a:t>Bitcoin </a:t>
            </a:r>
            <a:r>
              <a:rPr lang="en-GB" sz="1400" dirty="0" err="1">
                <a:latin typeface="Brandon Grotesque Regular" panose="020B0503020203060202" pitchFamily="34" charset="0"/>
              </a:rPr>
              <a:t>est</a:t>
            </a:r>
            <a:r>
              <a:rPr lang="en-GB" sz="1400" dirty="0">
                <a:latin typeface="Brandon Grotesque Regular" panose="020B0503020203060202" pitchFamily="34" charset="0"/>
              </a:rPr>
              <a:t> beaucoup de choses, et les gens ne </a:t>
            </a:r>
            <a:r>
              <a:rPr lang="en-GB" sz="1400" dirty="0" err="1">
                <a:latin typeface="Brandon Grotesque Regular" panose="020B0503020203060202" pitchFamily="34" charset="0"/>
              </a:rPr>
              <a:t>l’utilisent</a:t>
            </a:r>
            <a:r>
              <a:rPr lang="en-GB" sz="1400" dirty="0">
                <a:latin typeface="Brandon Grotesque Regular" panose="020B0503020203060202" pitchFamily="34" charset="0"/>
              </a:rPr>
              <a:t> pas pour les </a:t>
            </a:r>
            <a:r>
              <a:rPr lang="en-GB" sz="1400" dirty="0" err="1">
                <a:latin typeface="Brandon Grotesque Regular" panose="020B0503020203060202" pitchFamily="34" charset="0"/>
              </a:rPr>
              <a:t>mêmes</a:t>
            </a:r>
            <a:r>
              <a:rPr lang="en-GB" sz="1400" dirty="0">
                <a:latin typeface="Brandon Grotesque Regular" panose="020B0503020203060202" pitchFamily="34" charset="0"/>
              </a:rPr>
              <a:t> raisons. </a:t>
            </a:r>
            <a:r>
              <a:rPr lang="en-GB" sz="1400" dirty="0" err="1">
                <a:latin typeface="Brandon Grotesque Regular" panose="020B0503020203060202" pitchFamily="34" charset="0"/>
              </a:rPr>
              <a:t>Voici</a:t>
            </a:r>
            <a:r>
              <a:rPr lang="en-GB" sz="1400" dirty="0">
                <a:latin typeface="Brandon Grotesque Regular" panose="020B0503020203060202" pitchFamily="34" charset="0"/>
              </a:rPr>
              <a:t> </a:t>
            </a:r>
            <a:r>
              <a:rPr lang="en-GB" sz="1400" dirty="0" err="1">
                <a:latin typeface="Brandon Grotesque Regular" panose="020B0503020203060202" pitchFamily="34" charset="0"/>
              </a:rPr>
              <a:t>quelques</a:t>
            </a:r>
            <a:r>
              <a:rPr lang="en-GB" sz="1400" dirty="0">
                <a:latin typeface="Brandon Grotesque Regular" panose="020B0503020203060202" pitchFamily="34" charset="0"/>
              </a:rPr>
              <a:t> usages les plus </a:t>
            </a:r>
            <a:r>
              <a:rPr lang="en-GB" sz="1400" dirty="0" err="1">
                <a:latin typeface="Brandon Grotesque Regular" panose="020B0503020203060202" pitchFamily="34" charset="0"/>
              </a:rPr>
              <a:t>fréquents</a:t>
            </a:r>
            <a:r>
              <a:rPr lang="en-GB" sz="1400" dirty="0">
                <a:latin typeface="Brandon Grotesque Regular" panose="020B0503020203060202" pitchFamily="34" charset="0"/>
              </a:rPr>
              <a:t> pour Bitcoin.</a:t>
            </a:r>
          </a:p>
          <a:p>
            <a:pPr marL="0" indent="0" algn="just">
              <a:buNone/>
            </a:pPr>
            <a:endParaRPr lang="en-GB" sz="1400" dirty="0">
              <a:latin typeface="Brandon Grotesque Regular" panose="020B0503020203060202" pitchFamily="34" charset="0"/>
            </a:endParaRPr>
          </a:p>
          <a:p>
            <a:r>
              <a:rPr lang="en-GB" sz="1400" dirty="0" err="1">
                <a:latin typeface="Brandon Grotesque Regular" panose="020B0503020203060202" pitchFamily="34" charset="0"/>
              </a:rPr>
              <a:t>Épargner</a:t>
            </a:r>
            <a:r>
              <a:rPr lang="en-GB" sz="1400" dirty="0">
                <a:latin typeface="Brandon Grotesque Regular" panose="020B0503020203060202" pitchFamily="34" charset="0"/>
              </a:rPr>
              <a:t> pour </a:t>
            </a:r>
            <a:r>
              <a:rPr lang="en-GB" sz="1400" dirty="0" err="1">
                <a:latin typeface="Brandon Grotesque Regular" panose="020B0503020203060202" pitchFamily="34" charset="0"/>
              </a:rPr>
              <a:t>l’avenir</a:t>
            </a:r>
            <a:r>
              <a:rPr lang="en-GB" sz="1400" dirty="0">
                <a:latin typeface="Brandon Grotesque Regular" panose="020B0503020203060202" pitchFamily="34" charset="0"/>
              </a:rPr>
              <a:t> (argent </a:t>
            </a:r>
            <a:r>
              <a:rPr lang="en-GB" sz="1400" dirty="0" err="1">
                <a:latin typeface="Brandon Grotesque Regular" panose="020B0503020203060202" pitchFamily="34" charset="0"/>
              </a:rPr>
              <a:t>sain</a:t>
            </a:r>
            <a:r>
              <a:rPr lang="en-GB" sz="1400" dirty="0">
                <a:latin typeface="Brandon Grotesque Regular" panose="020B0503020203060202" pitchFamily="34" charset="0"/>
              </a:rPr>
              <a:t>, anti inflation)</a:t>
            </a:r>
          </a:p>
          <a:p>
            <a:r>
              <a:rPr lang="en-GB" sz="1400" dirty="0">
                <a:latin typeface="Brandon Grotesque Regular" panose="020B0503020203060202" pitchFamily="34" charset="0"/>
              </a:rPr>
              <a:t>Quitter une </a:t>
            </a:r>
            <a:r>
              <a:rPr lang="en-GB" sz="1400" dirty="0" err="1">
                <a:latin typeface="Brandon Grotesque Regular" panose="020B0503020203060202" pitchFamily="34" charset="0"/>
              </a:rPr>
              <a:t>économie</a:t>
            </a:r>
            <a:r>
              <a:rPr lang="en-GB" sz="1400" dirty="0">
                <a:latin typeface="Brandon Grotesque Regular" panose="020B0503020203060202" pitchFamily="34" charset="0"/>
              </a:rPr>
              <a:t> </a:t>
            </a:r>
            <a:r>
              <a:rPr lang="en-GB" sz="1400" dirty="0" err="1">
                <a:latin typeface="Brandon Grotesque Regular" panose="020B0503020203060202" pitchFamily="34" charset="0"/>
              </a:rPr>
              <a:t>mourante</a:t>
            </a:r>
            <a:r>
              <a:rPr lang="en-GB" sz="1400" dirty="0">
                <a:latin typeface="Brandon Grotesque Regular" panose="020B0503020203060202" pitchFamily="34" charset="0"/>
              </a:rPr>
              <a:t> (hyperinflation, </a:t>
            </a:r>
            <a:r>
              <a:rPr lang="en-GB" sz="1400" dirty="0" err="1">
                <a:latin typeface="Brandon Grotesque Regular" panose="020B0503020203060202" pitchFamily="34" charset="0"/>
              </a:rPr>
              <a:t>risque</a:t>
            </a:r>
            <a:r>
              <a:rPr lang="en-GB" sz="1400" dirty="0">
                <a:latin typeface="Brandon Grotesque Regular" panose="020B0503020203060202" pitchFamily="34" charset="0"/>
              </a:rPr>
              <a:t> de </a:t>
            </a:r>
            <a:r>
              <a:rPr lang="en-GB" sz="1400" dirty="0" err="1">
                <a:latin typeface="Brandon Grotesque Regular" panose="020B0503020203060202" pitchFamily="34" charset="0"/>
              </a:rPr>
              <a:t>dettes</a:t>
            </a:r>
            <a:r>
              <a:rPr lang="en-GB" sz="1400" dirty="0">
                <a:latin typeface="Brandon Grotesque Regular" panose="020B0503020203060202" pitchFamily="34" charset="0"/>
              </a:rPr>
              <a:t> et </a:t>
            </a:r>
            <a:r>
              <a:rPr lang="en-GB" sz="1400" dirty="0" err="1">
                <a:latin typeface="Brandon Grotesque Regular" panose="020B0503020203060202" pitchFamily="34" charset="0"/>
              </a:rPr>
              <a:t>dévaluation</a:t>
            </a:r>
            <a:r>
              <a:rPr lang="en-GB" sz="1400" dirty="0">
                <a:latin typeface="Brandon Grotesque Regular" panose="020B0503020203060202" pitchFamily="34" charset="0"/>
              </a:rPr>
              <a:t> des devises)</a:t>
            </a:r>
          </a:p>
          <a:p>
            <a:r>
              <a:rPr lang="en-GB" sz="1400" dirty="0" err="1">
                <a:latin typeface="Brandon Grotesque Regular" panose="020B0503020203060202" pitchFamily="34" charset="0"/>
              </a:rPr>
              <a:t>Fuir</a:t>
            </a:r>
            <a:r>
              <a:rPr lang="en-GB" sz="1400" dirty="0">
                <a:latin typeface="Brandon Grotesque Regular" panose="020B0503020203060202" pitchFamily="34" charset="0"/>
              </a:rPr>
              <a:t> un </a:t>
            </a:r>
            <a:r>
              <a:rPr lang="en-GB" sz="1400" dirty="0" err="1">
                <a:latin typeface="Brandon Grotesque Regular" panose="020B0503020203060202" pitchFamily="34" charset="0"/>
              </a:rPr>
              <a:t>régime</a:t>
            </a:r>
            <a:r>
              <a:rPr lang="en-GB" sz="1400" dirty="0">
                <a:latin typeface="Brandon Grotesque Regular" panose="020B0503020203060202" pitchFamily="34" charset="0"/>
              </a:rPr>
              <a:t> </a:t>
            </a:r>
            <a:r>
              <a:rPr lang="en-GB" sz="1400" dirty="0" err="1">
                <a:latin typeface="Brandon Grotesque Regular" panose="020B0503020203060202" pitchFamily="34" charset="0"/>
              </a:rPr>
              <a:t>autoritaire</a:t>
            </a:r>
            <a:r>
              <a:rPr lang="en-GB" sz="1400" dirty="0">
                <a:latin typeface="Brandon Grotesque Regular" panose="020B0503020203060202" pitchFamily="34" charset="0"/>
              </a:rPr>
              <a:t> (Vie </a:t>
            </a:r>
            <a:r>
              <a:rPr lang="en-GB" sz="1400" dirty="0" err="1">
                <a:latin typeface="Brandon Grotesque Regular" panose="020B0503020203060202" pitchFamily="34" charset="0"/>
              </a:rPr>
              <a:t>privée</a:t>
            </a:r>
            <a:r>
              <a:rPr lang="en-GB" sz="1400" dirty="0">
                <a:latin typeface="Brandon Grotesque Regular" panose="020B0503020203060202" pitchFamily="34" charset="0"/>
              </a:rPr>
              <a:t> et résistance à la censure)</a:t>
            </a:r>
          </a:p>
          <a:p>
            <a:r>
              <a:rPr lang="en-GB" sz="1400" dirty="0" err="1">
                <a:latin typeface="Brandon Grotesque Regular" panose="020B0503020203060202" pitchFamily="34" charset="0"/>
              </a:rPr>
              <a:t>Avoir</a:t>
            </a:r>
            <a:r>
              <a:rPr lang="en-GB" sz="1400" dirty="0">
                <a:latin typeface="Brandon Grotesque Regular" panose="020B0503020203060202" pitchFamily="34" charset="0"/>
              </a:rPr>
              <a:t> </a:t>
            </a:r>
            <a:r>
              <a:rPr lang="en-GB" sz="1400" dirty="0" err="1">
                <a:latin typeface="Brandon Grotesque Regular" panose="020B0503020203060202" pitchFamily="34" charset="0"/>
              </a:rPr>
              <a:t>accès</a:t>
            </a:r>
            <a:r>
              <a:rPr lang="en-GB" sz="1400" dirty="0">
                <a:latin typeface="Brandon Grotesque Regular" panose="020B0503020203060202" pitchFamily="34" charset="0"/>
              </a:rPr>
              <a:t> </a:t>
            </a:r>
            <a:r>
              <a:rPr lang="en-GB" sz="1400" dirty="0" err="1">
                <a:latin typeface="Brandon Grotesque Regular" panose="020B0503020203060202" pitchFamily="34" charset="0"/>
              </a:rPr>
              <a:t>gratuitement</a:t>
            </a:r>
            <a:r>
              <a:rPr lang="en-GB" sz="1400" dirty="0">
                <a:latin typeface="Brandon Grotesque Regular" panose="020B0503020203060202" pitchFamily="34" charset="0"/>
              </a:rPr>
              <a:t> à </a:t>
            </a:r>
            <a:r>
              <a:rPr lang="en-GB" sz="1400" dirty="0" err="1">
                <a:latin typeface="Brandon Grotesque Regular" panose="020B0503020203060202" pitchFamily="34" charset="0"/>
              </a:rPr>
              <a:t>tous</a:t>
            </a:r>
            <a:r>
              <a:rPr lang="en-GB" sz="1400" dirty="0">
                <a:latin typeface="Brandon Grotesque Regular" panose="020B0503020203060202" pitchFamily="34" charset="0"/>
              </a:rPr>
              <a:t> les services financiers ( une </a:t>
            </a:r>
            <a:r>
              <a:rPr lang="en-GB" sz="1400" dirty="0" err="1">
                <a:latin typeface="Brandon Grotesque Regular" panose="020B0503020203060202" pitchFamily="34" charset="0"/>
              </a:rPr>
              <a:t>banque</a:t>
            </a:r>
            <a:r>
              <a:rPr lang="en-GB" sz="1400" dirty="0">
                <a:latin typeface="Brandon Grotesque Regular" panose="020B0503020203060202" pitchFamily="34" charset="0"/>
              </a:rPr>
              <a:t> </a:t>
            </a:r>
            <a:r>
              <a:rPr lang="en-GB" sz="1400" dirty="0" err="1">
                <a:latin typeface="Brandon Grotesque Regular" panose="020B0503020203060202" pitchFamily="34" charset="0"/>
              </a:rPr>
              <a:t>suisse</a:t>
            </a:r>
            <a:r>
              <a:rPr lang="en-GB" sz="1400" dirty="0">
                <a:latin typeface="Brandon Grotesque Regular" panose="020B0503020203060202" pitchFamily="34" charset="0"/>
              </a:rPr>
              <a:t> dans </a:t>
            </a:r>
            <a:r>
              <a:rPr lang="en-GB" sz="1400" dirty="0" err="1">
                <a:latin typeface="Brandon Grotesque Regular" panose="020B0503020203060202" pitchFamily="34" charset="0"/>
              </a:rPr>
              <a:t>toutes</a:t>
            </a:r>
            <a:r>
              <a:rPr lang="en-GB" sz="1400" dirty="0">
                <a:latin typeface="Brandon Grotesque Regular" panose="020B0503020203060202" pitchFamily="34" charset="0"/>
              </a:rPr>
              <a:t> les poches)</a:t>
            </a:r>
          </a:p>
          <a:p>
            <a:r>
              <a:rPr lang="en-GB" sz="1400" dirty="0" err="1">
                <a:latin typeface="Brandon Grotesque Regular" panose="020B0503020203060202" pitchFamily="34" charset="0"/>
              </a:rPr>
              <a:t>Regagner</a:t>
            </a:r>
            <a:r>
              <a:rPr lang="en-GB" sz="1400" dirty="0">
                <a:latin typeface="Brandon Grotesque Regular" panose="020B0503020203060202" pitchFamily="34" charset="0"/>
              </a:rPr>
              <a:t> la </a:t>
            </a:r>
            <a:r>
              <a:rPr lang="en-GB" sz="1400" dirty="0" err="1">
                <a:latin typeface="Brandon Grotesque Regular" panose="020B0503020203060202" pitchFamily="34" charset="0"/>
              </a:rPr>
              <a:t>souveraineté</a:t>
            </a:r>
            <a:r>
              <a:rPr lang="en-GB" sz="1400" dirty="0">
                <a:latin typeface="Brandon Grotesque Regular" panose="020B0503020203060202" pitchFamily="34" charset="0"/>
              </a:rPr>
              <a:t> sur </a:t>
            </a:r>
            <a:r>
              <a:rPr lang="en-GB" sz="1400" dirty="0" err="1">
                <a:latin typeface="Brandon Grotesque Regular" panose="020B0503020203060202" pitchFamily="34" charset="0"/>
              </a:rPr>
              <a:t>votre</a:t>
            </a:r>
            <a:r>
              <a:rPr lang="en-GB" sz="1400" dirty="0">
                <a:latin typeface="Brandon Grotesque Regular" panose="020B0503020203060202" pitchFamily="34" charset="0"/>
              </a:rPr>
              <a:t> argent. (Pas </a:t>
            </a:r>
            <a:r>
              <a:rPr lang="en-GB" sz="1400" dirty="0" err="1">
                <a:latin typeface="Brandon Grotesque Regular" panose="020B0503020203060202" pitchFamily="34" charset="0"/>
              </a:rPr>
              <a:t>d’intermédiaire</a:t>
            </a:r>
            <a:r>
              <a:rPr lang="en-GB" sz="1400" dirty="0">
                <a:latin typeface="Brandon Grotesque Regular" panose="020B0503020203060202" pitchFamily="34" charset="0"/>
              </a:rPr>
              <a:t>)</a:t>
            </a:r>
          </a:p>
          <a:p>
            <a:endParaRPr lang="en-GB" sz="1400" dirty="0">
              <a:latin typeface="Brandon Grotesque Regular" panose="020B0503020203060202" pitchFamily="34" charset="0"/>
            </a:endParaRPr>
          </a:p>
          <a:p>
            <a:pPr marL="0" indent="0">
              <a:buNone/>
            </a:pPr>
            <a:r>
              <a:rPr lang="en-GB" sz="1400" dirty="0">
                <a:latin typeface="Brandon Grotesque Regular" panose="020B0503020203060202" pitchFamily="34" charset="0"/>
              </a:rPr>
              <a:t>Les </a:t>
            </a:r>
            <a:r>
              <a:rPr lang="en-GB" sz="1400" dirty="0" err="1">
                <a:latin typeface="Brandon Grotesque Regular" panose="020B0503020203060202" pitchFamily="34" charset="0"/>
              </a:rPr>
              <a:t>principaux</a:t>
            </a:r>
            <a:r>
              <a:rPr lang="en-GB" sz="1400" dirty="0">
                <a:latin typeface="Brandon Grotesque Regular" panose="020B0503020203060202" pitchFamily="34" charset="0"/>
              </a:rPr>
              <a:t> </a:t>
            </a:r>
            <a:r>
              <a:rPr lang="en-GB" sz="1400" dirty="0" err="1">
                <a:latin typeface="Brandon Grotesque Regular" panose="020B0503020203060202" pitchFamily="34" charset="0"/>
              </a:rPr>
              <a:t>promoteurs</a:t>
            </a:r>
            <a:r>
              <a:rPr lang="en-GB" sz="1400" dirty="0">
                <a:latin typeface="Brandon Grotesque Regular" panose="020B0503020203060202" pitchFamily="34" charset="0"/>
              </a:rPr>
              <a:t> de Bitcoin </a:t>
            </a:r>
            <a:r>
              <a:rPr lang="en-GB" sz="1400" dirty="0" err="1">
                <a:latin typeface="Brandon Grotesque Regular" panose="020B0503020203060202" pitchFamily="34" charset="0"/>
              </a:rPr>
              <a:t>sont</a:t>
            </a:r>
            <a:r>
              <a:rPr lang="en-GB" sz="1400" dirty="0">
                <a:latin typeface="Brandon Grotesque Regular" panose="020B0503020203060202" pitchFamily="34" charset="0"/>
              </a:rPr>
              <a:t> </a:t>
            </a:r>
            <a:r>
              <a:rPr lang="en-GB" sz="1400" dirty="0" err="1">
                <a:latin typeface="Brandon Grotesque Regular" panose="020B0503020203060202" pitchFamily="34" charset="0"/>
              </a:rPr>
              <a:t>aujourd’hui</a:t>
            </a:r>
            <a:r>
              <a:rPr lang="en-GB" sz="1400" dirty="0">
                <a:latin typeface="Brandon Grotesque Regular" panose="020B0503020203060202" pitchFamily="34" charset="0"/>
              </a:rPr>
              <a:t> encore les cyberpunks, des </a:t>
            </a:r>
            <a:r>
              <a:rPr lang="en-GB" sz="1400" dirty="0" err="1">
                <a:latin typeface="Brandon Grotesque Regular" panose="020B0503020203060202" pitchFamily="34" charset="0"/>
              </a:rPr>
              <a:t>citoyens</a:t>
            </a:r>
            <a:r>
              <a:rPr lang="en-GB" sz="1400" dirty="0">
                <a:latin typeface="Brandon Grotesque Regular" panose="020B0503020203060202" pitchFamily="34" charset="0"/>
              </a:rPr>
              <a:t> </a:t>
            </a:r>
            <a:r>
              <a:rPr lang="en-GB" sz="1400" dirty="0" err="1">
                <a:latin typeface="Brandon Grotesque Regular" panose="020B0503020203060202" pitchFamily="34" charset="0"/>
              </a:rPr>
              <a:t>opprimés</a:t>
            </a:r>
            <a:r>
              <a:rPr lang="en-GB" sz="1400" dirty="0">
                <a:latin typeface="Brandon Grotesque Regular" panose="020B0503020203060202" pitchFamily="34" charset="0"/>
              </a:rPr>
              <a:t>,  des </a:t>
            </a:r>
            <a:r>
              <a:rPr lang="en-GB" sz="1400" dirty="0" err="1">
                <a:latin typeface="Brandon Grotesque Regular" panose="020B0503020203060202" pitchFamily="34" charset="0"/>
              </a:rPr>
              <a:t>anarchistes</a:t>
            </a:r>
            <a:r>
              <a:rPr lang="en-GB" sz="1400" dirty="0">
                <a:latin typeface="Brandon Grotesque Regular" panose="020B0503020203060202" pitchFamily="34" charset="0"/>
              </a:rPr>
              <a:t>, la pensée de </a:t>
            </a:r>
            <a:r>
              <a:rPr lang="en-GB" sz="1400" dirty="0" err="1">
                <a:latin typeface="Brandon Grotesque Regular" panose="020B0503020203060202" pitchFamily="34" charset="0"/>
              </a:rPr>
              <a:t>l’école</a:t>
            </a:r>
            <a:r>
              <a:rPr lang="en-GB" sz="1400" dirty="0">
                <a:latin typeface="Brandon Grotesque Regular" panose="020B0503020203060202" pitchFamily="34" charset="0"/>
              </a:rPr>
              <a:t> </a:t>
            </a:r>
            <a:r>
              <a:rPr lang="en-GB" sz="1400" dirty="0" err="1">
                <a:latin typeface="Brandon Grotesque Regular" panose="020B0503020203060202" pitchFamily="34" charset="0"/>
              </a:rPr>
              <a:t>autrichienne</a:t>
            </a:r>
            <a:r>
              <a:rPr lang="en-GB" sz="1400" dirty="0">
                <a:latin typeface="Brandon Grotesque Regular" panose="020B0503020203060202" pitchFamily="34" charset="0"/>
              </a:rPr>
              <a:t> </a:t>
            </a:r>
            <a:r>
              <a:rPr lang="en-GB" sz="1400" dirty="0" err="1">
                <a:latin typeface="Brandon Grotesque Regular" panose="020B0503020203060202" pitchFamily="34" charset="0"/>
              </a:rPr>
              <a:t>d’économie</a:t>
            </a:r>
            <a:r>
              <a:rPr lang="en-GB" sz="1400" dirty="0">
                <a:latin typeface="Brandon Grotesque Regular" panose="020B0503020203060202" pitchFamily="34" charset="0"/>
              </a:rPr>
              <a:t>, les </a:t>
            </a:r>
            <a:r>
              <a:rPr lang="en-GB" sz="1400" dirty="0" err="1">
                <a:latin typeface="Brandon Grotesque Regular" panose="020B0503020203060202" pitchFamily="34" charset="0"/>
              </a:rPr>
              <a:t>ingénieurs</a:t>
            </a:r>
            <a:r>
              <a:rPr lang="en-GB" sz="1400" dirty="0">
                <a:latin typeface="Brandon Grotesque Regular" panose="020B0503020203060202" pitchFamily="34" charset="0"/>
              </a:rPr>
              <a:t> </a:t>
            </a:r>
            <a:r>
              <a:rPr lang="en-GB" sz="1400" dirty="0" err="1">
                <a:latin typeface="Brandon Grotesque Regular" panose="020B0503020203060202" pitchFamily="34" charset="0"/>
              </a:rPr>
              <a:t>en</a:t>
            </a:r>
            <a:r>
              <a:rPr lang="en-GB" sz="1400" dirty="0">
                <a:latin typeface="Brandon Grotesque Regular" panose="020B0503020203060202" pitchFamily="34" charset="0"/>
              </a:rPr>
              <a:t> </a:t>
            </a:r>
            <a:r>
              <a:rPr lang="en-GB" sz="1400" dirty="0" err="1">
                <a:latin typeface="Brandon Grotesque Regular" panose="020B0503020203060202" pitchFamily="34" charset="0"/>
              </a:rPr>
              <a:t>informatique</a:t>
            </a:r>
            <a:r>
              <a:rPr lang="en-GB" sz="1400" dirty="0">
                <a:latin typeface="Brandon Grotesque Regular" panose="020B0503020203060202" pitchFamily="34" charset="0"/>
              </a:rPr>
              <a:t>, des financiers et des partisans de la </a:t>
            </a:r>
            <a:r>
              <a:rPr lang="en-GB" sz="1400" dirty="0" err="1">
                <a:latin typeface="Brandon Grotesque Regular" panose="020B0503020203060202" pitchFamily="34" charset="0"/>
              </a:rPr>
              <a:t>liberté</a:t>
            </a:r>
            <a:r>
              <a:rPr lang="en-GB" sz="1400" dirty="0">
                <a:latin typeface="Brandon Grotesque Regular" panose="020B0503020203060202" pitchFamily="34" charset="0"/>
              </a:rPr>
              <a:t> </a:t>
            </a:r>
            <a:r>
              <a:rPr lang="en-GB" sz="1400" dirty="0" err="1">
                <a:latin typeface="Brandon Grotesque Regular" panose="020B0503020203060202" pitchFamily="34" charset="0"/>
              </a:rPr>
              <a:t>d’expression</a:t>
            </a:r>
            <a:r>
              <a:rPr lang="en-GB" sz="1400" dirty="0">
                <a:latin typeface="Brandon Grotesque Regular" panose="020B0503020203060202" pitchFamily="34" charset="0"/>
              </a:rPr>
              <a:t>.</a:t>
            </a:r>
          </a:p>
          <a:p>
            <a:pPr marL="0" indent="0">
              <a:buNone/>
            </a:pPr>
            <a:endParaRPr lang="en-GB" sz="1400" dirty="0">
              <a:latin typeface="Brandon Grotesque Regular" panose="020B0503020203060202" pitchFamily="34" charset="0"/>
            </a:endParaRPr>
          </a:p>
        </p:txBody>
      </p:sp>
      <p:pic>
        <p:nvPicPr>
          <p:cNvPr id="5" name="Image 4">
            <a:extLst>
              <a:ext uri="{FF2B5EF4-FFF2-40B4-BE49-F238E27FC236}">
                <a16:creationId xmlns:a16="http://schemas.microsoft.com/office/drawing/2014/main" id="{EE97D8D5-B52E-45CD-BCD4-BBB61C851B2C}"/>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8899518" y="188148"/>
            <a:ext cx="2438039" cy="3291352"/>
          </a:xfrm>
          <a:prstGeom prst="rect">
            <a:avLst/>
          </a:prstGeom>
        </p:spPr>
        <p:style>
          <a:lnRef idx="2">
            <a:schemeClr val="dk1"/>
          </a:lnRef>
          <a:fillRef idx="1">
            <a:schemeClr val="lt1"/>
          </a:fillRef>
          <a:effectRef idx="0">
            <a:schemeClr val="dk1"/>
          </a:effectRef>
          <a:fontRef idx="minor">
            <a:schemeClr val="dk1"/>
          </a:fontRef>
        </p:style>
      </p:pic>
      <p:sp>
        <p:nvSpPr>
          <p:cNvPr id="4" name="Date Placeholder 3"/>
          <p:cNvSpPr>
            <a:spLocks noGrp="1"/>
          </p:cNvSpPr>
          <p:nvPr>
            <p:ph type="dt" sz="half" idx="10"/>
            <p:custDataLst>
              <p:tags r:id="rId4"/>
            </p:custDataLst>
          </p:nvPr>
        </p:nvSpPr>
        <p:spPr/>
        <p:txBody>
          <a:bodyPr/>
          <a:lstStyle/>
          <a:p>
            <a:fld id="{6FAABB30-DF9A-4C85-B77F-0DF53FA2F998}" type="datetime1">
              <a:rPr lang="fr-FR" smtClean="0"/>
              <a:t>14/08/2020</a:t>
            </a:fld>
            <a:endParaRPr lang="fr-FR"/>
          </a:p>
        </p:txBody>
      </p:sp>
      <p:sp>
        <p:nvSpPr>
          <p:cNvPr id="9" name="Slide Number Placeholder 8"/>
          <p:cNvSpPr>
            <a:spLocks noGrp="1"/>
          </p:cNvSpPr>
          <p:nvPr>
            <p:ph type="sldNum" sz="quarter" idx="12"/>
            <p:custDataLst>
              <p:tags r:id="rId5"/>
            </p:custDataLst>
          </p:nvPr>
        </p:nvSpPr>
        <p:spPr/>
        <p:txBody>
          <a:bodyPr/>
          <a:lstStyle/>
          <a:p>
            <a:fld id="{6187F528-28A7-479E-BE96-8D25270AF67C}" type="slidenum">
              <a:rPr lang="fr-FR" smtClean="0"/>
              <a:t>2</a:t>
            </a:fld>
            <a:endParaRPr lang="fr-FR"/>
          </a:p>
        </p:txBody>
      </p:sp>
      <p:sp>
        <p:nvSpPr>
          <p:cNvPr id="10" name="TextBox 9">
            <a:extLst>
              <a:ext uri="{FF2B5EF4-FFF2-40B4-BE49-F238E27FC236}">
                <a16:creationId xmlns:a16="http://schemas.microsoft.com/office/drawing/2014/main" id="{F20A51EA-3229-4A90-9F0D-7A97CB61F402}"/>
              </a:ext>
            </a:extLst>
          </p:cNvPr>
          <p:cNvSpPr txBox="1"/>
          <p:nvPr>
            <p:custDataLst>
              <p:tags r:id="rId6"/>
            </p:custDataLst>
          </p:nvPr>
        </p:nvSpPr>
        <p:spPr>
          <a:xfrm>
            <a:off x="385779" y="4531370"/>
            <a:ext cx="5817056" cy="1427577"/>
          </a:xfrm>
          <a:prstGeom prst="rect">
            <a:avLst/>
          </a:prstGeom>
          <a:ln>
            <a:solidFill>
              <a:schemeClr val="tx1"/>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defPPr>
              <a:defRPr lang="fr-FR"/>
            </a:defPPr>
            <a:lvl1pPr algn="ctr">
              <a:buClr>
                <a:srgbClr val="000000"/>
              </a:buClr>
              <a:defRPr sz="1400" b="1" u="sng">
                <a:solidFill>
                  <a:schemeClr val="dk1"/>
                </a:solidFill>
                <a:latin typeface="Brandon Grotesque Regular" panose="020B0503020203060202" pitchFamily="34" charset="0"/>
                <a:cs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Le </a:t>
            </a:r>
            <a:r>
              <a:rPr lang="en-GB" dirty="0" err="1"/>
              <a:t>Bitoin</a:t>
            </a:r>
            <a:r>
              <a:rPr lang="en-GB" dirty="0"/>
              <a:t>, un </a:t>
            </a:r>
            <a:r>
              <a:rPr lang="en-GB" dirty="0" err="1"/>
              <a:t>mouvement</a:t>
            </a:r>
            <a:r>
              <a:rPr lang="en-GB" dirty="0"/>
              <a:t> politique ?</a:t>
            </a:r>
          </a:p>
          <a:p>
            <a:endParaRPr lang="en-GB" dirty="0"/>
          </a:p>
          <a:p>
            <a:pPr algn="l"/>
            <a:r>
              <a:rPr lang="en-GB" b="0" u="none" dirty="0"/>
              <a:t>Bitcoin </a:t>
            </a:r>
            <a:r>
              <a:rPr lang="en-GB" b="0" u="none" dirty="0" err="1"/>
              <a:t>est</a:t>
            </a:r>
            <a:r>
              <a:rPr lang="en-GB" b="0" u="none" dirty="0"/>
              <a:t> </a:t>
            </a:r>
            <a:r>
              <a:rPr lang="en-GB" b="0" u="none" dirty="0" err="1"/>
              <a:t>hautement</a:t>
            </a:r>
            <a:r>
              <a:rPr lang="en-GB" b="0" u="none" dirty="0"/>
              <a:t> </a:t>
            </a:r>
            <a:r>
              <a:rPr lang="en-GB" b="0" u="none" dirty="0" err="1"/>
              <a:t>philosophique</a:t>
            </a:r>
            <a:r>
              <a:rPr lang="en-GB" b="0" u="none" dirty="0"/>
              <a:t>, </a:t>
            </a:r>
            <a:r>
              <a:rPr lang="en-GB" b="0" u="none" dirty="0" err="1"/>
              <a:t>éthique</a:t>
            </a:r>
            <a:r>
              <a:rPr lang="en-GB" b="0" u="none" dirty="0"/>
              <a:t> </a:t>
            </a:r>
            <a:r>
              <a:rPr lang="en-GB" b="0" u="none" dirty="0" err="1"/>
              <a:t>ou</a:t>
            </a:r>
            <a:r>
              <a:rPr lang="en-GB" b="0" u="none" dirty="0"/>
              <a:t> politique et </a:t>
            </a:r>
            <a:r>
              <a:rPr lang="en-GB" b="0" u="none" dirty="0" err="1"/>
              <a:t>en</a:t>
            </a:r>
            <a:r>
              <a:rPr lang="en-GB" b="0" u="none" dirty="0"/>
              <a:t> </a:t>
            </a:r>
            <a:r>
              <a:rPr lang="en-GB" b="0" u="none" dirty="0" err="1"/>
              <a:t>même</a:t>
            </a:r>
            <a:r>
              <a:rPr lang="en-GB" b="0" u="none" dirty="0"/>
              <a:t> temps </a:t>
            </a:r>
            <a:r>
              <a:rPr lang="en-GB" b="0" u="none" dirty="0" err="1"/>
              <a:t>totalement</a:t>
            </a:r>
            <a:r>
              <a:rPr lang="en-GB" b="0" u="none" dirty="0"/>
              <a:t> </a:t>
            </a:r>
            <a:r>
              <a:rPr lang="en-GB" b="0" u="none" dirty="0" err="1"/>
              <a:t>indifférent</a:t>
            </a:r>
            <a:r>
              <a:rPr lang="en-GB" b="0" u="none" dirty="0"/>
              <a:t> à tout </a:t>
            </a:r>
            <a:r>
              <a:rPr lang="en-GB" b="0" u="none" dirty="0" err="1"/>
              <a:t>ça</a:t>
            </a:r>
            <a:r>
              <a:rPr lang="en-GB" b="0" u="none" dirty="0"/>
              <a:t>. Bitcoin </a:t>
            </a:r>
            <a:r>
              <a:rPr lang="en-GB" b="0" u="none" dirty="0" err="1"/>
              <a:t>est</a:t>
            </a:r>
            <a:r>
              <a:rPr lang="en-GB" b="0" u="none" dirty="0"/>
              <a:t> </a:t>
            </a:r>
            <a:r>
              <a:rPr lang="en-GB" b="0" u="none" dirty="0" err="1"/>
              <a:t>simplement</a:t>
            </a:r>
            <a:r>
              <a:rPr lang="en-GB" b="0" u="none" dirty="0"/>
              <a:t> un </a:t>
            </a:r>
            <a:r>
              <a:rPr lang="en-GB" b="0" u="none" dirty="0" err="1"/>
              <a:t>protocole</a:t>
            </a:r>
            <a:r>
              <a:rPr lang="en-GB" b="0" u="none" dirty="0"/>
              <a:t> qui fait la </a:t>
            </a:r>
            <a:r>
              <a:rPr lang="en-GB" b="0" u="none" dirty="0" err="1"/>
              <a:t>même</a:t>
            </a:r>
            <a:r>
              <a:rPr lang="en-GB" b="0" u="none" dirty="0"/>
              <a:t> chose encore et encore. </a:t>
            </a:r>
            <a:r>
              <a:rPr lang="en-GB" b="0" u="none" dirty="0" err="1"/>
              <a:t>C’est</a:t>
            </a:r>
            <a:r>
              <a:rPr lang="en-GB" b="0" u="none" dirty="0"/>
              <a:t> nous, les </a:t>
            </a:r>
            <a:r>
              <a:rPr lang="en-GB" b="0" u="none" dirty="0" err="1"/>
              <a:t>usagers</a:t>
            </a:r>
            <a:r>
              <a:rPr lang="en-GB" b="0" u="none" dirty="0"/>
              <a:t>, qui </a:t>
            </a:r>
            <a:r>
              <a:rPr lang="en-GB" b="0" u="none" dirty="0" err="1"/>
              <a:t>en</a:t>
            </a:r>
            <a:r>
              <a:rPr lang="en-GB" b="0" u="none" dirty="0"/>
              <a:t> </a:t>
            </a:r>
            <a:r>
              <a:rPr lang="en-GB" b="0" u="none" dirty="0" err="1"/>
              <a:t>avons</a:t>
            </a:r>
            <a:r>
              <a:rPr lang="en-GB" b="0" u="none" dirty="0"/>
              <a:t> fait une </a:t>
            </a:r>
            <a:r>
              <a:rPr lang="en-GB" b="0" u="none" dirty="0" err="1"/>
              <a:t>arme</a:t>
            </a:r>
            <a:r>
              <a:rPr lang="en-GB" b="0" u="none" dirty="0"/>
              <a:t> de </a:t>
            </a:r>
            <a:r>
              <a:rPr lang="en-GB" b="0" u="none" dirty="0" err="1"/>
              <a:t>libération</a:t>
            </a:r>
            <a:r>
              <a:rPr lang="en-GB" b="0" u="none" dirty="0"/>
              <a:t> </a:t>
            </a:r>
            <a:r>
              <a:rPr lang="en-GB" b="0" u="none" dirty="0" err="1"/>
              <a:t>contre</a:t>
            </a:r>
            <a:r>
              <a:rPr lang="en-GB" b="0" u="none" dirty="0"/>
              <a:t> le </a:t>
            </a:r>
            <a:r>
              <a:rPr lang="en-GB" b="0" u="none" dirty="0" err="1"/>
              <a:t>système</a:t>
            </a:r>
            <a:r>
              <a:rPr lang="en-GB" b="0" u="none" dirty="0"/>
              <a:t> financier </a:t>
            </a:r>
            <a:r>
              <a:rPr lang="en-GB" b="0" u="none" dirty="0" err="1"/>
              <a:t>actuel</a:t>
            </a:r>
            <a:r>
              <a:rPr lang="en-GB" b="0" u="none" dirty="0"/>
              <a:t>. </a:t>
            </a:r>
          </a:p>
        </p:txBody>
      </p:sp>
      <p:pic>
        <p:nvPicPr>
          <p:cNvPr id="11" name="Image 29">
            <a:extLst>
              <a:ext uri="{FF2B5EF4-FFF2-40B4-BE49-F238E27FC236}">
                <a16:creationId xmlns:a16="http://schemas.microsoft.com/office/drawing/2014/main" id="{67326379-7259-4B07-9BA9-CC48D2D98229}"/>
              </a:ext>
            </a:extLst>
          </p:cNvPr>
          <p:cNvPicPr>
            <a:picLocks noChangeAspect="1"/>
          </p:cNvPicPr>
          <p:nvPr>
            <p:custDataLst>
              <p:tags r:id="rId7"/>
            </p:custDataLst>
          </p:nvPr>
        </p:nvPicPr>
        <p:blipFill>
          <a:blip r:embed="rId13"/>
          <a:stretch>
            <a:fillRect/>
          </a:stretch>
        </p:blipFill>
        <p:spPr>
          <a:xfrm rot="5400000" flipH="1">
            <a:off x="8562760" y="2042299"/>
            <a:ext cx="2342379" cy="5216780"/>
          </a:xfrm>
          <a:prstGeom prst="rect">
            <a:avLst/>
          </a:prstGeom>
        </p:spPr>
      </p:pic>
      <p:pic>
        <p:nvPicPr>
          <p:cNvPr id="13" name="Picture 12">
            <a:extLst>
              <a:ext uri="{FF2B5EF4-FFF2-40B4-BE49-F238E27FC236}">
                <a16:creationId xmlns:a16="http://schemas.microsoft.com/office/drawing/2014/main" id="{754583FB-3643-4493-AC97-02E59ABA1C2E}"/>
              </a:ext>
            </a:extLst>
          </p:cNvPr>
          <p:cNvPicPr>
            <a:picLocks noChangeAspect="1"/>
          </p:cNvPicPr>
          <p:nvPr>
            <p:custDataLst>
              <p:tags r:id="rId8"/>
            </p:custDataLst>
          </p:nvPr>
        </p:nvPicPr>
        <p:blipFill>
          <a:blip r:embed="rId14">
            <a:extLst>
              <a:ext uri="{28A0092B-C50C-407E-A947-70E740481C1C}">
                <a14:useLocalDpi xmlns:a14="http://schemas.microsoft.com/office/drawing/2010/main" val="0"/>
              </a:ext>
            </a:extLst>
          </a:blip>
          <a:stretch>
            <a:fillRect/>
          </a:stretch>
        </p:blipFill>
        <p:spPr>
          <a:xfrm>
            <a:off x="6421986" y="4865549"/>
            <a:ext cx="1136999" cy="1094888"/>
          </a:xfrm>
          <a:prstGeom prst="rect">
            <a:avLst/>
          </a:prstGeom>
        </p:spPr>
      </p:pic>
      <p:sp>
        <p:nvSpPr>
          <p:cNvPr id="15" name="TextBox 14">
            <a:extLst>
              <a:ext uri="{FF2B5EF4-FFF2-40B4-BE49-F238E27FC236}">
                <a16:creationId xmlns:a16="http://schemas.microsoft.com/office/drawing/2014/main" id="{7C24067D-501D-415E-9DAD-15193DFEB104}"/>
              </a:ext>
            </a:extLst>
          </p:cNvPr>
          <p:cNvSpPr txBox="1"/>
          <p:nvPr>
            <p:custDataLst>
              <p:tags r:id="rId9"/>
            </p:custDataLst>
          </p:nvPr>
        </p:nvSpPr>
        <p:spPr>
          <a:xfrm>
            <a:off x="8297796" y="3756615"/>
            <a:ext cx="3641481" cy="1600438"/>
          </a:xfrm>
          <a:prstGeom prst="rect">
            <a:avLst/>
          </a:prstGeom>
          <a:noFill/>
        </p:spPr>
        <p:txBody>
          <a:bodyPr wrap="square">
            <a:spAutoFit/>
          </a:bodyPr>
          <a:lstStyle/>
          <a:p>
            <a:pPr algn="ctr">
              <a:buClr>
                <a:srgbClr val="000000"/>
              </a:buClr>
            </a:pPr>
            <a:r>
              <a:rPr lang="en-US" sz="1400" b="1" u="sng" dirty="0">
                <a:solidFill>
                  <a:schemeClr val="dk1"/>
                </a:solidFill>
                <a:latin typeface="Brandon Grotesque Regular" panose="020B0503020203060202" pitchFamily="34" charset="0"/>
                <a:cs typeface="Calibri"/>
              </a:rPr>
              <a:t>Avis de Cyberpunk </a:t>
            </a:r>
          </a:p>
          <a:p>
            <a:pPr algn="ctr">
              <a:buClr>
                <a:srgbClr val="000000"/>
              </a:buClr>
            </a:pPr>
            <a:endParaRPr lang="en-US" sz="1400" b="1" u="sng" dirty="0">
              <a:solidFill>
                <a:schemeClr val="dk1"/>
              </a:solidFill>
              <a:latin typeface="Brandon Grotesque Regular" panose="020B0503020203060202" pitchFamily="34" charset="0"/>
              <a:cs typeface="Calibri"/>
            </a:endParaRPr>
          </a:p>
          <a:p>
            <a:pPr algn="ctr">
              <a:buClr>
                <a:srgbClr val="000000"/>
              </a:buClr>
            </a:pPr>
            <a:r>
              <a:rPr lang="en-US" sz="1400" dirty="0">
                <a:solidFill>
                  <a:schemeClr val="dk1"/>
                </a:solidFill>
                <a:latin typeface="Brandon Grotesque Regular" panose="020B0503020203060202" pitchFamily="34" charset="0"/>
                <a:cs typeface="Calibri"/>
              </a:rPr>
              <a:t>Bitcoin </a:t>
            </a:r>
            <a:r>
              <a:rPr lang="en-US" sz="1400" dirty="0" err="1">
                <a:solidFill>
                  <a:schemeClr val="dk1"/>
                </a:solidFill>
                <a:latin typeface="Brandon Grotesque Regular" panose="020B0503020203060202" pitchFamily="34" charset="0"/>
                <a:cs typeface="Calibri"/>
              </a:rPr>
              <a:t>lutte</a:t>
            </a:r>
            <a:r>
              <a:rPr lang="en-US" sz="1400" dirty="0">
                <a:solidFill>
                  <a:schemeClr val="dk1"/>
                </a:solidFill>
                <a:latin typeface="Brandon Grotesque Regular" panose="020B0503020203060202" pitchFamily="34" charset="0"/>
                <a:cs typeface="Calibri"/>
              </a:rPr>
              <a:t> conte </a:t>
            </a:r>
            <a:r>
              <a:rPr lang="en-US" sz="1400" dirty="0" err="1">
                <a:solidFill>
                  <a:schemeClr val="dk1"/>
                </a:solidFill>
                <a:latin typeface="Brandon Grotesque Regular" panose="020B0503020203060202" pitchFamily="34" charset="0"/>
                <a:cs typeface="Calibri"/>
              </a:rPr>
              <a:t>une</a:t>
            </a:r>
            <a:r>
              <a:rPr lang="en-US" sz="1400" dirty="0">
                <a:solidFill>
                  <a:schemeClr val="dk1"/>
                </a:solidFill>
                <a:latin typeface="Brandon Grotesque Regular" panose="020B0503020203060202" pitchFamily="34" charset="0"/>
                <a:cs typeface="Calibri"/>
              </a:rPr>
              <a:t> </a:t>
            </a:r>
            <a:r>
              <a:rPr lang="en-US" sz="1400" dirty="0" err="1">
                <a:solidFill>
                  <a:schemeClr val="dk1"/>
                </a:solidFill>
                <a:latin typeface="Brandon Grotesque Regular" panose="020B0503020203060202" pitchFamily="34" charset="0"/>
                <a:cs typeface="Calibri"/>
              </a:rPr>
              <a:t>société</a:t>
            </a:r>
            <a:r>
              <a:rPr lang="en-US" sz="1400" dirty="0">
                <a:solidFill>
                  <a:schemeClr val="dk1"/>
                </a:solidFill>
                <a:latin typeface="Brandon Grotesque Regular" panose="020B0503020203060202" pitchFamily="34" charset="0"/>
                <a:cs typeface="Calibri"/>
              </a:rPr>
              <a:t> sans cash.</a:t>
            </a:r>
          </a:p>
          <a:p>
            <a:pPr algn="ctr">
              <a:buClr>
                <a:srgbClr val="000000"/>
              </a:buClr>
            </a:pPr>
            <a:r>
              <a:rPr lang="en-US" sz="1400" dirty="0">
                <a:solidFill>
                  <a:schemeClr val="dk1"/>
                </a:solidFill>
                <a:latin typeface="Brandon Grotesque Regular" panose="020B0503020203060202" pitchFamily="34" charset="0"/>
                <a:cs typeface="Calibri"/>
              </a:rPr>
              <a:t>Il </a:t>
            </a:r>
            <a:r>
              <a:rPr lang="en-US" sz="1400" dirty="0" err="1">
                <a:solidFill>
                  <a:schemeClr val="dk1"/>
                </a:solidFill>
                <a:latin typeface="Brandon Grotesque Regular" panose="020B0503020203060202" pitchFamily="34" charset="0"/>
                <a:cs typeface="Calibri"/>
              </a:rPr>
              <a:t>permet</a:t>
            </a:r>
            <a:r>
              <a:rPr lang="en-US" sz="1400" dirty="0">
                <a:solidFill>
                  <a:schemeClr val="dk1"/>
                </a:solidFill>
                <a:latin typeface="Brandon Grotesque Regular" panose="020B0503020203060202" pitchFamily="34" charset="0"/>
                <a:cs typeface="Calibri"/>
              </a:rPr>
              <a:t> de </a:t>
            </a:r>
            <a:r>
              <a:rPr lang="en-US" sz="1400" dirty="0" err="1">
                <a:solidFill>
                  <a:schemeClr val="dk1"/>
                </a:solidFill>
                <a:latin typeface="Brandon Grotesque Regular" panose="020B0503020203060202" pitchFamily="34" charset="0"/>
                <a:cs typeface="Calibri"/>
              </a:rPr>
              <a:t>créer</a:t>
            </a:r>
            <a:r>
              <a:rPr lang="en-US" sz="1400" dirty="0">
                <a:solidFill>
                  <a:schemeClr val="dk1"/>
                </a:solidFill>
                <a:latin typeface="Brandon Grotesque Regular" panose="020B0503020203060202" pitchFamily="34" charset="0"/>
                <a:cs typeface="Calibri"/>
              </a:rPr>
              <a:t> des transactions </a:t>
            </a:r>
            <a:r>
              <a:rPr lang="en-US" sz="1400" dirty="0" err="1">
                <a:solidFill>
                  <a:schemeClr val="dk1"/>
                </a:solidFill>
                <a:latin typeface="Brandon Grotesque Regular" panose="020B0503020203060202" pitchFamily="34" charset="0"/>
                <a:cs typeface="Calibri"/>
              </a:rPr>
              <a:t>financières</a:t>
            </a:r>
            <a:r>
              <a:rPr lang="en-US" sz="1400" dirty="0">
                <a:solidFill>
                  <a:schemeClr val="dk1"/>
                </a:solidFill>
                <a:latin typeface="Brandon Grotesque Regular" panose="020B0503020203060202" pitchFamily="34" charset="0"/>
                <a:cs typeface="Calibri"/>
              </a:rPr>
              <a:t> </a:t>
            </a:r>
            <a:r>
              <a:rPr lang="en-US" sz="1400" dirty="0" err="1">
                <a:solidFill>
                  <a:schemeClr val="dk1"/>
                </a:solidFill>
                <a:latin typeface="Brandon Grotesque Regular" panose="020B0503020203060202" pitchFamily="34" charset="0"/>
                <a:cs typeface="Calibri"/>
              </a:rPr>
              <a:t>digitales</a:t>
            </a:r>
            <a:r>
              <a:rPr lang="en-US" sz="1400" dirty="0">
                <a:solidFill>
                  <a:schemeClr val="dk1"/>
                </a:solidFill>
                <a:latin typeface="Brandon Grotesque Regular" panose="020B0503020203060202" pitchFamily="34" charset="0"/>
                <a:cs typeface="Calibri"/>
              </a:rPr>
              <a:t> 100% </a:t>
            </a:r>
            <a:r>
              <a:rPr lang="en-US" sz="1400" dirty="0" err="1">
                <a:solidFill>
                  <a:schemeClr val="dk1"/>
                </a:solidFill>
                <a:latin typeface="Brandon Grotesque Regular" panose="020B0503020203060202" pitchFamily="34" charset="0"/>
                <a:cs typeface="Calibri"/>
              </a:rPr>
              <a:t>privées</a:t>
            </a:r>
            <a:r>
              <a:rPr lang="en-US" sz="1400" dirty="0">
                <a:solidFill>
                  <a:schemeClr val="dk1"/>
                </a:solidFill>
                <a:latin typeface="Brandon Grotesque Regular" panose="020B0503020203060202" pitchFamily="34" charset="0"/>
                <a:cs typeface="Calibri"/>
              </a:rPr>
              <a:t> et sans </a:t>
            </a:r>
            <a:r>
              <a:rPr lang="en-US" sz="1400" dirty="0" err="1">
                <a:solidFill>
                  <a:schemeClr val="dk1"/>
                </a:solidFill>
                <a:latin typeface="Brandon Grotesque Regular" panose="020B0503020203060202" pitchFamily="34" charset="0"/>
                <a:cs typeface="Calibri"/>
              </a:rPr>
              <a:t>intermédiaire</a:t>
            </a:r>
            <a:r>
              <a:rPr lang="en-US" sz="1400" dirty="0">
                <a:solidFill>
                  <a:schemeClr val="dk1"/>
                </a:solidFill>
                <a:latin typeface="Brandon Grotesque Regular" panose="020B0503020203060202" pitchFamily="34" charset="0"/>
                <a:cs typeface="Calibri"/>
              </a:rPr>
              <a:t>.</a:t>
            </a:r>
          </a:p>
          <a:p>
            <a:pPr algn="ctr">
              <a:buClr>
                <a:srgbClr val="000000"/>
              </a:buClr>
            </a:pPr>
            <a:endParaRPr lang="en-US" sz="1400" dirty="0">
              <a:solidFill>
                <a:schemeClr val="dk1"/>
              </a:solidFill>
              <a:latin typeface="Brandon Grotesque Regular" panose="020B0503020203060202" pitchFamily="34" charset="0"/>
              <a:cs typeface="Calibri"/>
            </a:endParaRPr>
          </a:p>
          <a:p>
            <a:pPr algn="ctr">
              <a:buClr>
                <a:srgbClr val="000000"/>
              </a:buClr>
            </a:pPr>
            <a:r>
              <a:rPr lang="en-US" sz="1400" dirty="0">
                <a:solidFill>
                  <a:schemeClr val="dk1"/>
                </a:solidFill>
                <a:latin typeface="Brandon Grotesque Regular" panose="020B0503020203060202" pitchFamily="34" charset="0"/>
                <a:cs typeface="Calibri"/>
              </a:rPr>
              <a:t>Bitcoin </a:t>
            </a:r>
            <a:r>
              <a:rPr lang="en-US" sz="1400" dirty="0" err="1">
                <a:solidFill>
                  <a:schemeClr val="dk1"/>
                </a:solidFill>
                <a:latin typeface="Brandon Grotesque Regular" panose="020B0503020203060202" pitchFamily="34" charset="0"/>
                <a:cs typeface="Calibri"/>
              </a:rPr>
              <a:t>est</a:t>
            </a:r>
            <a:r>
              <a:rPr lang="en-US" sz="1400" dirty="0">
                <a:solidFill>
                  <a:schemeClr val="dk1"/>
                </a:solidFill>
                <a:latin typeface="Brandon Grotesque Regular" panose="020B0503020203060202" pitchFamily="34" charset="0"/>
                <a:cs typeface="Calibri"/>
              </a:rPr>
              <a:t> du cash </a:t>
            </a:r>
            <a:r>
              <a:rPr lang="en-US" sz="1400" dirty="0" err="1">
                <a:solidFill>
                  <a:schemeClr val="dk1"/>
                </a:solidFill>
                <a:latin typeface="Brandon Grotesque Regular" panose="020B0503020203060202" pitchFamily="34" charset="0"/>
                <a:cs typeface="Calibri"/>
              </a:rPr>
              <a:t>électronique</a:t>
            </a:r>
            <a:r>
              <a:rPr lang="en-US" sz="1400" dirty="0">
                <a:solidFill>
                  <a:schemeClr val="dk1"/>
                </a:solidFill>
                <a:latin typeface="Brandon Grotesque Regular" panose="020B0503020203060202" pitchFamily="34" charset="0"/>
                <a:cs typeface="Calibri"/>
              </a:rPr>
              <a:t> </a:t>
            </a:r>
          </a:p>
        </p:txBody>
      </p:sp>
      <p:sp>
        <p:nvSpPr>
          <p:cNvPr id="12" name="Espace réservé du pied de page 1">
            <a:extLst>
              <a:ext uri="{FF2B5EF4-FFF2-40B4-BE49-F238E27FC236}">
                <a16:creationId xmlns:a16="http://schemas.microsoft.com/office/drawing/2014/main" id="{C005EC30-2F5C-4BCB-A22E-F3F492A3F89D}"/>
              </a:ext>
            </a:extLst>
          </p:cNvPr>
          <p:cNvSpPr>
            <a:spLocks noGrp="1"/>
          </p:cNvSpPr>
          <p:nvPr>
            <p:ph type="ftr" idx="11"/>
            <p:custDataLst>
              <p:tags r:id="rId10"/>
            </p:custDataLst>
          </p:nvPr>
        </p:nvSpPr>
        <p:spPr>
          <a:xfrm>
            <a:off x="2898384" y="6356350"/>
            <a:ext cx="7341498" cy="365125"/>
          </a:xfrm>
        </p:spPr>
        <p:txBody>
          <a:bodyPr/>
          <a:lstStyle/>
          <a:p>
            <a:r>
              <a:rPr lang="fr-FR" dirty="0">
                <a:latin typeface="Brandon Grotesque Regular" panose="020B05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Regular" panose="020B0503020203060202" pitchFamily="34" charset="0"/>
              </a:rPr>
              <a:t>LvL</a:t>
            </a:r>
            <a:r>
              <a:rPr lang="fr-FR" dirty="0">
                <a:latin typeface="Brandon Grotesque Regular" panose="020B0503020203060202" pitchFamily="34" charset="0"/>
              </a:rPr>
              <a:t> 1.2 FR V1.2 - </a:t>
            </a:r>
            <a:r>
              <a:rPr lang="en-US" dirty="0">
                <a:latin typeface="Brandon Grotesque Regular" panose="020B0503020203060202" pitchFamily="34" charset="0"/>
              </a:rPr>
              <a:t>Ce travail</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est</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licensé</a:t>
            </a:r>
            <a:r>
              <a:rPr lang="en-US" b="0" dirty="0">
                <a:effectLst/>
                <a:latin typeface="Brandon Grotesque Regular" panose="020B0503020203060202" pitchFamily="34" charset="0"/>
              </a:rPr>
              <a:t> sous </a:t>
            </a:r>
            <a:r>
              <a:rPr lang="en-US" dirty="0">
                <a:latin typeface="Brandon Grotesque Regular" panose="020B0503020203060202" pitchFamily="34" charset="0"/>
                <a:hlinkClick r:id="rId15">
                  <a:extLst>
                    <a:ext uri="{A12FA001-AC4F-418D-AE19-62706E023703}">
                      <ahyp:hlinkClr xmlns:ahyp="http://schemas.microsoft.com/office/drawing/2018/hyperlinkcolor" val="tx"/>
                    </a:ext>
                  </a:extLst>
                </a:hlinkClick>
              </a:rPr>
              <a:t>CC BY-SA</a:t>
            </a:r>
            <a:endParaRPr lang="en-US" dirty="0">
              <a:latin typeface="Brandon Grotesque Regular" panose="020B0503020203060202" pitchFamily="34" charset="0"/>
            </a:endParaRPr>
          </a:p>
        </p:txBody>
      </p:sp>
    </p:spTree>
    <p:extLst>
      <p:ext uri="{BB962C8B-B14F-4D97-AF65-F5344CB8AC3E}">
        <p14:creationId xmlns:p14="http://schemas.microsoft.com/office/powerpoint/2010/main" val="4105452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72CDD-8CDE-4D74-B45C-6AAC46C03620}"/>
              </a:ext>
            </a:extLst>
          </p:cNvPr>
          <p:cNvSpPr>
            <a:spLocks noGrp="1"/>
          </p:cNvSpPr>
          <p:nvPr>
            <p:ph type="title"/>
            <p:custDataLst>
              <p:tags r:id="rId1"/>
            </p:custDataLst>
          </p:nvPr>
        </p:nvSpPr>
        <p:spPr>
          <a:xfrm>
            <a:off x="423349" y="204118"/>
            <a:ext cx="6658155" cy="575154"/>
          </a:xfrm>
        </p:spPr>
        <p:txBody>
          <a:bodyPr>
            <a:noAutofit/>
          </a:bodyPr>
          <a:lstStyle/>
          <a:p>
            <a:r>
              <a:rPr lang="en-GB" sz="2000" u="sng" dirty="0" err="1">
                <a:latin typeface="Brandon Grotesque Bold" panose="020B0803020203060202" pitchFamily="34" charset="0"/>
              </a:rPr>
              <a:t>Accès</a:t>
            </a:r>
            <a:r>
              <a:rPr lang="en-GB" sz="2000" u="sng" dirty="0">
                <a:latin typeface="Brandon Grotesque Bold" panose="020B0803020203060202" pitchFamily="34" charset="0"/>
              </a:rPr>
              <a:t> </a:t>
            </a:r>
            <a:r>
              <a:rPr lang="en-GB" sz="2000" u="sng" dirty="0" err="1">
                <a:latin typeface="Brandon Grotesque Bold" panose="020B0803020203060202" pitchFamily="34" charset="0"/>
              </a:rPr>
              <a:t>universel</a:t>
            </a:r>
            <a:r>
              <a:rPr lang="en-GB" sz="2000" u="sng" dirty="0">
                <a:latin typeface="Brandon Grotesque Bold" panose="020B0803020203060202" pitchFamily="34" charset="0"/>
              </a:rPr>
              <a:t> aux services financiers de base</a:t>
            </a:r>
          </a:p>
        </p:txBody>
      </p:sp>
      <p:sp>
        <p:nvSpPr>
          <p:cNvPr id="3" name="Content Placeholder 2">
            <a:extLst>
              <a:ext uri="{FF2B5EF4-FFF2-40B4-BE49-F238E27FC236}">
                <a16:creationId xmlns:a16="http://schemas.microsoft.com/office/drawing/2014/main" id="{58E1FCC6-0B73-476D-8D8A-45FB7C587D9F}"/>
              </a:ext>
            </a:extLst>
          </p:cNvPr>
          <p:cNvSpPr>
            <a:spLocks noGrp="1"/>
          </p:cNvSpPr>
          <p:nvPr>
            <p:ph idx="1"/>
            <p:custDataLst>
              <p:tags r:id="rId2"/>
            </p:custDataLst>
          </p:nvPr>
        </p:nvSpPr>
        <p:spPr>
          <a:xfrm>
            <a:off x="423349" y="898875"/>
            <a:ext cx="6843330" cy="4519921"/>
          </a:xfrm>
        </p:spPr>
        <p:txBody>
          <a:bodyPr>
            <a:noAutofit/>
          </a:bodyPr>
          <a:lstStyle/>
          <a:p>
            <a:pPr marL="0" indent="0">
              <a:buNone/>
            </a:pPr>
            <a:r>
              <a:rPr lang="en-US" sz="1400" dirty="0">
                <a:latin typeface="Brandon Grotesque Regular" panose="020B0503020203060202" pitchFamily="34" charset="0"/>
              </a:rPr>
              <a:t>« </a:t>
            </a:r>
            <a:r>
              <a:rPr lang="en-GB" sz="1400" dirty="0">
                <a:latin typeface="Brandon Grotesque Regular" panose="020B0503020203060202" pitchFamily="34" charset="0"/>
              </a:rPr>
              <a:t>Une </a:t>
            </a:r>
            <a:r>
              <a:rPr lang="en-GB" sz="1400" dirty="0" err="1">
                <a:latin typeface="Brandon Grotesque Regular" panose="020B0503020203060202" pitchFamily="34" charset="0"/>
              </a:rPr>
              <a:t>banque</a:t>
            </a:r>
            <a:r>
              <a:rPr lang="en-GB" sz="1400" dirty="0">
                <a:latin typeface="Brandon Grotesque Regular" panose="020B0503020203060202" pitchFamily="34" charset="0"/>
              </a:rPr>
              <a:t> </a:t>
            </a:r>
            <a:r>
              <a:rPr lang="en-GB" sz="1400" dirty="0" err="1">
                <a:latin typeface="Brandon Grotesque Regular" panose="020B0503020203060202" pitchFamily="34" charset="0"/>
              </a:rPr>
              <a:t>suisse</a:t>
            </a:r>
            <a:r>
              <a:rPr lang="en-GB" sz="1400" dirty="0">
                <a:latin typeface="Brandon Grotesque Regular" panose="020B0503020203060202" pitchFamily="34" charset="0"/>
              </a:rPr>
              <a:t> dans </a:t>
            </a:r>
            <a:r>
              <a:rPr lang="en-GB" sz="1400" dirty="0" err="1">
                <a:latin typeface="Brandon Grotesque Regular" panose="020B0503020203060202" pitchFamily="34" charset="0"/>
              </a:rPr>
              <a:t>leur</a:t>
            </a:r>
            <a:r>
              <a:rPr lang="en-GB" sz="1400" dirty="0">
                <a:latin typeface="Brandon Grotesque Regular" panose="020B0503020203060202" pitchFamily="34" charset="0"/>
              </a:rPr>
              <a:t> poche</a:t>
            </a:r>
            <a:r>
              <a:rPr lang="en-US" sz="1400" dirty="0">
                <a:latin typeface="Brandon Grotesque Regular" panose="020B0503020203060202" pitchFamily="34" charset="0"/>
              </a:rPr>
              <a:t>» - </a:t>
            </a:r>
            <a:r>
              <a:rPr lang="en-GB" sz="1400" dirty="0">
                <a:latin typeface="Brandon Grotesque Regular" panose="020B0503020203060202" pitchFamily="34" charset="0"/>
              </a:rPr>
              <a:t>Barack Obama</a:t>
            </a:r>
          </a:p>
          <a:p>
            <a:pPr marL="0" indent="0">
              <a:buNone/>
            </a:pPr>
            <a:r>
              <a:rPr lang="fr-FR" sz="1400" dirty="0">
                <a:latin typeface="Brandon Grotesque Regular" panose="020B0503020203060202"/>
              </a:rPr>
              <a:t>Peu importe qui vous êtes, Bitcoin est identique pour tous. Que vous ayez douze ans, que vous soyez président, un manifestant à Hong Kong ou un gilet jaune, tout le monde est à égalité et bénéficie d’un accès au même protocole et aux mêmes outils :</a:t>
            </a:r>
            <a:endParaRPr lang="en-US" sz="1400" dirty="0">
              <a:latin typeface="Brandon Grotesque Regular" panose="020B0503020203060202" pitchFamily="34" charset="0"/>
            </a:endParaRPr>
          </a:p>
          <a:p>
            <a:r>
              <a:rPr lang="en-US" sz="1400" dirty="0" err="1">
                <a:latin typeface="Brandon Grotesque Regular" panose="020B0503020203060202" pitchFamily="34" charset="0"/>
              </a:rPr>
              <a:t>Création</a:t>
            </a:r>
            <a:r>
              <a:rPr lang="en-US" sz="1400" dirty="0">
                <a:latin typeface="Brandon Grotesque Regular" panose="020B0503020203060202" pitchFamily="34" charset="0"/>
              </a:rPr>
              <a:t> de </a:t>
            </a:r>
            <a:r>
              <a:rPr lang="en-US" sz="1400" dirty="0" err="1">
                <a:latin typeface="Brandon Grotesque Regular" panose="020B0503020203060202" pitchFamily="34" charset="0"/>
              </a:rPr>
              <a:t>comptes</a:t>
            </a:r>
            <a:r>
              <a:rPr lang="en-US" sz="1400" dirty="0">
                <a:latin typeface="Brandon Grotesque Regular" panose="020B0503020203060202" pitchFamily="34" charset="0"/>
              </a:rPr>
              <a:t> </a:t>
            </a:r>
            <a:r>
              <a:rPr lang="en-US" sz="1400" dirty="0" err="1">
                <a:latin typeface="Brandon Grotesque Regular" panose="020B0503020203060202" pitchFamily="34" charset="0"/>
              </a:rPr>
              <a:t>gratuits</a:t>
            </a:r>
            <a:r>
              <a:rPr lang="en-US" sz="1400" dirty="0">
                <a:latin typeface="Brandon Grotesque Regular" panose="020B0503020203060202" pitchFamily="34" charset="0"/>
              </a:rPr>
              <a:t> &amp; </a:t>
            </a:r>
            <a:r>
              <a:rPr lang="en-US" sz="1400" dirty="0" err="1">
                <a:latin typeface="Brandon Grotesque Regular" panose="020B0503020203060202" pitchFamily="34" charset="0"/>
              </a:rPr>
              <a:t>illimités</a:t>
            </a:r>
            <a:endParaRPr lang="en-US" sz="1400" dirty="0">
              <a:latin typeface="Brandon Grotesque Regular" panose="020B0503020203060202" pitchFamily="34" charset="0"/>
            </a:endParaRPr>
          </a:p>
          <a:p>
            <a:r>
              <a:rPr lang="en-US" sz="1400" dirty="0" err="1">
                <a:latin typeface="Brandon Grotesque Regular" panose="020B0503020203060202" pitchFamily="34" charset="0"/>
              </a:rPr>
              <a:t>Envoyer</a:t>
            </a:r>
            <a:r>
              <a:rPr lang="en-US" sz="1400" dirty="0">
                <a:latin typeface="Brandon Grotesque Regular" panose="020B0503020203060202" pitchFamily="34" charset="0"/>
              </a:rPr>
              <a:t> de </a:t>
            </a:r>
            <a:r>
              <a:rPr lang="en-US" sz="1400" dirty="0" err="1">
                <a:latin typeface="Brandon Grotesque Regular" panose="020B0503020203060202" pitchFamily="34" charset="0"/>
              </a:rPr>
              <a:t>l’argent</a:t>
            </a:r>
            <a:r>
              <a:rPr lang="en-US" sz="1400" dirty="0">
                <a:latin typeface="Brandon Grotesque Regular" panose="020B0503020203060202" pitchFamily="34" charset="0"/>
              </a:rPr>
              <a:t> </a:t>
            </a:r>
            <a:r>
              <a:rPr lang="en-US" sz="1400" dirty="0" err="1">
                <a:latin typeface="Brandon Grotesque Regular" panose="020B0503020203060202" pitchFamily="34" charset="0"/>
              </a:rPr>
              <a:t>partout</a:t>
            </a:r>
            <a:r>
              <a:rPr lang="en-US" sz="1400" dirty="0">
                <a:latin typeface="Brandon Grotesque Regular" panose="020B0503020203060202" pitchFamily="34" charset="0"/>
              </a:rPr>
              <a:t> &amp; à </a:t>
            </a:r>
            <a:r>
              <a:rPr lang="en-US" sz="1400" dirty="0" err="1">
                <a:latin typeface="Brandon Grotesque Regular" panose="020B0503020203060202" pitchFamily="34" charset="0"/>
              </a:rPr>
              <a:t>n’importe</a:t>
            </a:r>
            <a:r>
              <a:rPr lang="en-US" sz="1400" dirty="0">
                <a:latin typeface="Brandon Grotesque Regular" panose="020B0503020203060202" pitchFamily="34" charset="0"/>
              </a:rPr>
              <a:t> qui</a:t>
            </a:r>
          </a:p>
          <a:p>
            <a:r>
              <a:rPr lang="en-US" sz="1400" dirty="0">
                <a:latin typeface="Brandon Grotesque Regular" panose="020B0503020203060202" pitchFamily="34" charset="0"/>
              </a:rPr>
              <a:t>Pas de pièce </a:t>
            </a:r>
            <a:r>
              <a:rPr lang="en-US" sz="1400" dirty="0" err="1">
                <a:latin typeface="Brandon Grotesque Regular" panose="020B0503020203060202" pitchFamily="34" charset="0"/>
              </a:rPr>
              <a:t>d’identité</a:t>
            </a:r>
            <a:r>
              <a:rPr lang="en-US" sz="1400" dirty="0">
                <a:latin typeface="Brandon Grotesque Regular" panose="020B0503020203060202" pitchFamily="34" charset="0"/>
              </a:rPr>
              <a:t> </a:t>
            </a:r>
            <a:r>
              <a:rPr lang="en-US" sz="1400" dirty="0" err="1">
                <a:latin typeface="Brandon Grotesque Regular" panose="020B0503020203060202" pitchFamily="34" charset="0"/>
              </a:rPr>
              <a:t>ni</a:t>
            </a:r>
            <a:r>
              <a:rPr lang="en-US" sz="1400" dirty="0">
                <a:latin typeface="Brandon Grotesque Regular" panose="020B0503020203060202" pitchFamily="34" charset="0"/>
              </a:rPr>
              <a:t> de </a:t>
            </a:r>
            <a:r>
              <a:rPr lang="en-US" sz="1400" dirty="0" err="1">
                <a:latin typeface="Brandon Grotesque Regular" panose="020B0503020203060202" pitchFamily="34" charset="0"/>
              </a:rPr>
              <a:t>paperasse</a:t>
            </a:r>
            <a:endParaRPr lang="en-US" sz="1400" dirty="0">
              <a:latin typeface="Brandon Grotesque Regular" panose="020B0503020203060202" pitchFamily="34" charset="0"/>
            </a:endParaRPr>
          </a:p>
          <a:p>
            <a:r>
              <a:rPr lang="en-US" sz="1400" dirty="0">
                <a:latin typeface="Brandon Grotesque Regular" panose="020B0503020203060202" pitchFamily="34" charset="0"/>
              </a:rPr>
              <a:t>Accessible à </a:t>
            </a:r>
            <a:r>
              <a:rPr lang="en-US" sz="1400" dirty="0" err="1">
                <a:latin typeface="Brandon Grotesque Regular" panose="020B0503020203060202" pitchFamily="34" charset="0"/>
              </a:rPr>
              <a:t>tous</a:t>
            </a:r>
            <a:r>
              <a:rPr lang="en-US" sz="1400" dirty="0">
                <a:latin typeface="Brandon Grotesque Regular" panose="020B0503020203060202" pitchFamily="34" charset="0"/>
              </a:rPr>
              <a:t> </a:t>
            </a:r>
            <a:r>
              <a:rPr lang="en-US" sz="1400" dirty="0" err="1">
                <a:latin typeface="Brandon Grotesque Regular" panose="020B0503020203060202" pitchFamily="34" charset="0"/>
              </a:rPr>
              <a:t>indépendamment</a:t>
            </a:r>
            <a:r>
              <a:rPr lang="en-US" sz="1400" dirty="0">
                <a:latin typeface="Brandon Grotesque Regular" panose="020B0503020203060202" pitchFamily="34" charset="0"/>
              </a:rPr>
              <a:t> de </a:t>
            </a:r>
            <a:r>
              <a:rPr lang="en-US" sz="1400" dirty="0" err="1">
                <a:latin typeface="Brandon Grotesque Regular" panose="020B0503020203060202" pitchFamily="34" charset="0"/>
              </a:rPr>
              <a:t>l’âge</a:t>
            </a:r>
            <a:r>
              <a:rPr lang="en-US" sz="1400" dirty="0">
                <a:latin typeface="Brandon Grotesque Regular" panose="020B0503020203060202" pitchFamily="34" charset="0"/>
              </a:rPr>
              <a:t>, du genre, de la religion, du pays </a:t>
            </a:r>
            <a:r>
              <a:rPr lang="en-US" sz="1400" dirty="0" err="1">
                <a:latin typeface="Brandon Grotesque Regular" panose="020B0503020203060202" pitchFamily="34" charset="0"/>
              </a:rPr>
              <a:t>ou</a:t>
            </a:r>
            <a:r>
              <a:rPr lang="en-US" sz="1400" dirty="0">
                <a:latin typeface="Brandon Grotesque Regular" panose="020B0503020203060202" pitchFamily="34" charset="0"/>
              </a:rPr>
              <a:t> des </a:t>
            </a:r>
            <a:r>
              <a:rPr lang="en-US" sz="1400" dirty="0" err="1">
                <a:latin typeface="Brandon Grotesque Regular" panose="020B0503020203060202" pitchFamily="34" charset="0"/>
              </a:rPr>
              <a:t>revenus</a:t>
            </a:r>
            <a:endParaRPr lang="en-US" sz="1400" dirty="0">
              <a:latin typeface="Brandon Grotesque Regular" panose="020B0503020203060202" pitchFamily="34" charset="0"/>
            </a:endParaRPr>
          </a:p>
          <a:p>
            <a:r>
              <a:rPr lang="en-US" sz="1400" dirty="0" err="1">
                <a:latin typeface="Brandon Grotesque Regular" panose="020B0503020203060202" pitchFamily="34" charset="0"/>
              </a:rPr>
              <a:t>Privé</a:t>
            </a:r>
            <a:r>
              <a:rPr lang="en-US" sz="1400" dirty="0">
                <a:latin typeface="Brandon Grotesque Regular" panose="020B0503020203060202" pitchFamily="34" charset="0"/>
              </a:rPr>
              <a:t> &amp; public  à </a:t>
            </a:r>
            <a:r>
              <a:rPr lang="en-US" sz="1400" dirty="0" err="1">
                <a:latin typeface="Brandon Grotesque Regular" panose="020B0503020203060202" pitchFamily="34" charset="0"/>
              </a:rPr>
              <a:t>volonté</a:t>
            </a:r>
            <a:endParaRPr lang="en-US" sz="1400" dirty="0">
              <a:latin typeface="Brandon Grotesque Regular" panose="020B0503020203060202" pitchFamily="34" charset="0"/>
            </a:endParaRPr>
          </a:p>
          <a:p>
            <a:r>
              <a:rPr lang="en-US" sz="1400" dirty="0">
                <a:latin typeface="Brandon Grotesque Regular" panose="020B0503020203060202" pitchFamily="34" charset="0"/>
              </a:rPr>
              <a:t>Pas </a:t>
            </a:r>
            <a:r>
              <a:rPr lang="en-US" sz="1400" dirty="0" err="1">
                <a:latin typeface="Brandon Grotesque Regular" panose="020B0503020203060202" pitchFamily="34" charset="0"/>
              </a:rPr>
              <a:t>d’intermédiaire</a:t>
            </a:r>
            <a:r>
              <a:rPr lang="en-US" sz="1400" dirty="0">
                <a:latin typeface="Brandon Grotesque Regular" panose="020B0503020203060202" pitchFamily="34" charset="0"/>
              </a:rPr>
              <a:t> </a:t>
            </a:r>
            <a:r>
              <a:rPr lang="en-US" sz="1400" dirty="0" err="1">
                <a:latin typeface="Brandon Grotesque Regular" panose="020B0503020203060202" pitchFamily="34" charset="0"/>
              </a:rPr>
              <a:t>ou</a:t>
            </a:r>
            <a:r>
              <a:rPr lang="en-US" sz="1400" dirty="0">
                <a:latin typeface="Brandon Grotesque Regular" panose="020B0503020203060202" pitchFamily="34" charset="0"/>
              </a:rPr>
              <a:t> de frais </a:t>
            </a:r>
            <a:r>
              <a:rPr lang="en-US" sz="1400" dirty="0" err="1">
                <a:latin typeface="Brandon Grotesque Regular" panose="020B0503020203060202" pitchFamily="34" charset="0"/>
              </a:rPr>
              <a:t>cachés</a:t>
            </a:r>
            <a:r>
              <a:rPr lang="en-US" sz="1400" dirty="0">
                <a:latin typeface="Brandon Grotesque Regular" panose="020B0503020203060202" pitchFamily="34" charset="0"/>
              </a:rPr>
              <a:t> </a:t>
            </a:r>
          </a:p>
          <a:p>
            <a:r>
              <a:rPr lang="en-US" sz="1400" dirty="0" err="1">
                <a:latin typeface="Brandon Grotesque Regular" panose="020B0503020203060202" pitchFamily="34" charset="0"/>
              </a:rPr>
              <a:t>Natif</a:t>
            </a:r>
            <a:r>
              <a:rPr lang="en-US" sz="1400" dirty="0">
                <a:latin typeface="Brandon Grotesque Regular" panose="020B0503020203060202" pitchFamily="34" charset="0"/>
              </a:rPr>
              <a:t> </a:t>
            </a:r>
            <a:r>
              <a:rPr lang="en-US" sz="1400" dirty="0" err="1">
                <a:latin typeface="Brandon Grotesque Regular" panose="020B0503020203060202" pitchFamily="34" charset="0"/>
              </a:rPr>
              <a:t>d’internet</a:t>
            </a:r>
            <a:endParaRPr lang="en-US" sz="1400" dirty="0">
              <a:latin typeface="Brandon Grotesque Regular" panose="020B0503020203060202" pitchFamily="34" charset="0"/>
            </a:endParaRPr>
          </a:p>
          <a:p>
            <a:pPr marL="0" indent="0">
              <a:buNone/>
            </a:pPr>
            <a:endParaRPr lang="en-US" sz="1400" dirty="0">
              <a:latin typeface="Brandon Grotesque Regular" panose="020B0503020203060202" pitchFamily="34" charset="0"/>
            </a:endParaRPr>
          </a:p>
          <a:p>
            <a:pPr marL="0" indent="0">
              <a:buNone/>
            </a:pPr>
            <a:r>
              <a:rPr lang="en-US" sz="1400" dirty="0">
                <a:latin typeface="Brandon Grotesque Regular" panose="020B0503020203060202" pitchFamily="34" charset="0"/>
              </a:rPr>
              <a:t>Bitcoin </a:t>
            </a:r>
            <a:r>
              <a:rPr lang="en-US" sz="1400" dirty="0" err="1">
                <a:latin typeface="Brandon Grotesque Regular" panose="020B0503020203060202" pitchFamily="34" charset="0"/>
              </a:rPr>
              <a:t>est</a:t>
            </a:r>
            <a:r>
              <a:rPr lang="en-US" sz="1400" dirty="0">
                <a:latin typeface="Brandon Grotesque Regular" panose="020B0503020203060202" pitchFamily="34" charset="0"/>
              </a:rPr>
              <a:t> la </a:t>
            </a:r>
            <a:r>
              <a:rPr lang="en-US" sz="1400" dirty="0" err="1">
                <a:latin typeface="Brandon Grotesque Regular" panose="020B0503020203060202" pitchFamily="34" charset="0"/>
              </a:rPr>
              <a:t>monnaie</a:t>
            </a:r>
            <a:r>
              <a:rPr lang="en-US" sz="1400" dirty="0">
                <a:latin typeface="Brandon Grotesque Regular" panose="020B0503020203060202" pitchFamily="34" charset="0"/>
              </a:rPr>
              <a:t> du </a:t>
            </a:r>
            <a:r>
              <a:rPr lang="en-US" sz="1400" dirty="0" err="1">
                <a:latin typeface="Brandon Grotesque Regular" panose="020B0503020203060202" pitchFamily="34" charset="0"/>
              </a:rPr>
              <a:t>peuple</a:t>
            </a:r>
            <a:r>
              <a:rPr lang="en-US" sz="1400" dirty="0">
                <a:latin typeface="Brandon Grotesque Regular" panose="020B0503020203060202" pitchFamily="34" charset="0"/>
              </a:rPr>
              <a:t>. </a:t>
            </a:r>
          </a:p>
          <a:p>
            <a:endParaRPr lang="en-US" sz="1400" dirty="0">
              <a:latin typeface="Brandon Grotesque Regular" panose="020B0503020203060202" pitchFamily="34" charset="0"/>
              <a:hlinkClick r:id="rId10"/>
            </a:endParaRPr>
          </a:p>
          <a:p>
            <a:pPr marL="0" indent="0">
              <a:buNone/>
            </a:pPr>
            <a:endParaRPr lang="en-US" sz="1400" dirty="0">
              <a:latin typeface="Brandon Grotesque Regular" panose="020B0503020203060202" pitchFamily="34" charset="0"/>
            </a:endParaRPr>
          </a:p>
        </p:txBody>
      </p:sp>
      <p:pic>
        <p:nvPicPr>
          <p:cNvPr id="5" name="Image 4">
            <a:extLst>
              <a:ext uri="{FF2B5EF4-FFF2-40B4-BE49-F238E27FC236}">
                <a16:creationId xmlns:a16="http://schemas.microsoft.com/office/drawing/2014/main" id="{512F76CE-6F03-49EF-BEB0-747352280B5E}"/>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7848013" y="620096"/>
            <a:ext cx="3733441" cy="2538740"/>
          </a:xfrm>
          <a:prstGeom prst="rect">
            <a:avLst/>
          </a:prstGeom>
        </p:spPr>
        <p:style>
          <a:lnRef idx="2">
            <a:schemeClr val="dk1"/>
          </a:lnRef>
          <a:fillRef idx="1">
            <a:schemeClr val="lt1"/>
          </a:fillRef>
          <a:effectRef idx="0">
            <a:schemeClr val="dk1"/>
          </a:effectRef>
          <a:fontRef idx="minor">
            <a:schemeClr val="dk1"/>
          </a:fontRef>
        </p:style>
      </p:pic>
      <p:pic>
        <p:nvPicPr>
          <p:cNvPr id="7" name="Image 6">
            <a:extLst>
              <a:ext uri="{FF2B5EF4-FFF2-40B4-BE49-F238E27FC236}">
                <a16:creationId xmlns:a16="http://schemas.microsoft.com/office/drawing/2014/main" id="{8B057F15-EB6D-4475-AAF0-BF4302D44AD0}"/>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4209443" y="3895045"/>
            <a:ext cx="2948973" cy="1966646"/>
          </a:xfrm>
          <a:prstGeom prst="rect">
            <a:avLst/>
          </a:prstGeom>
        </p:spPr>
        <p:style>
          <a:lnRef idx="2">
            <a:schemeClr val="dk1"/>
          </a:lnRef>
          <a:fillRef idx="1">
            <a:schemeClr val="lt1"/>
          </a:fillRef>
          <a:effectRef idx="0">
            <a:schemeClr val="dk1"/>
          </a:effectRef>
          <a:fontRef idx="minor">
            <a:schemeClr val="dk1"/>
          </a:fontRef>
        </p:style>
      </p:pic>
      <p:sp>
        <p:nvSpPr>
          <p:cNvPr id="8" name="ZoneTexte 7">
            <a:extLst>
              <a:ext uri="{FF2B5EF4-FFF2-40B4-BE49-F238E27FC236}">
                <a16:creationId xmlns:a16="http://schemas.microsoft.com/office/drawing/2014/main" id="{861126E4-14F3-4252-B807-9824F6836D55}"/>
              </a:ext>
            </a:extLst>
          </p:cNvPr>
          <p:cNvSpPr txBox="1"/>
          <p:nvPr>
            <p:custDataLst>
              <p:tags r:id="rId5"/>
            </p:custDataLst>
          </p:nvPr>
        </p:nvSpPr>
        <p:spPr>
          <a:xfrm>
            <a:off x="7771614" y="3479801"/>
            <a:ext cx="4069404" cy="2381890"/>
          </a:xfrm>
          <a:prstGeom prst="rect">
            <a:avLst/>
          </a:prstGeom>
          <a:ln>
            <a:solidFill>
              <a:schemeClr val="tx1"/>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defPPr>
              <a:defRPr lang="fr-FR"/>
            </a:defPPr>
            <a:lvl1pPr algn="ctr">
              <a:buClr>
                <a:srgbClr val="000000"/>
              </a:buClr>
              <a:defRPr sz="1400" b="1" u="sng">
                <a:solidFill>
                  <a:schemeClr val="dk1"/>
                </a:solidFill>
                <a:latin typeface="Brandon Grotesque Regular" panose="020B0503020203060202" pitchFamily="34" charset="0"/>
                <a:cs typeface="Calibri"/>
              </a:defRPr>
            </a:lvl1pPr>
          </a:lstStyle>
          <a:p>
            <a:r>
              <a:rPr lang="en-US" dirty="0"/>
              <a:t>Question </a:t>
            </a:r>
            <a:r>
              <a:rPr lang="en-US" dirty="0" err="1"/>
              <a:t>philosophique</a:t>
            </a:r>
            <a:r>
              <a:rPr lang="en-US" dirty="0"/>
              <a:t>:</a:t>
            </a:r>
          </a:p>
          <a:p>
            <a:pPr algn="l"/>
            <a:endParaRPr lang="en-US" b="0" u="none" dirty="0"/>
          </a:p>
          <a:p>
            <a:pPr algn="l"/>
            <a:r>
              <a:rPr lang="en-US" b="0" u="none" dirty="0"/>
              <a:t>2 </a:t>
            </a:r>
            <a:r>
              <a:rPr lang="en-US" b="0" u="none" dirty="0" err="1"/>
              <a:t>idéologies</a:t>
            </a:r>
            <a:r>
              <a:rPr lang="en-US" b="0" u="none" dirty="0"/>
              <a:t> </a:t>
            </a:r>
            <a:r>
              <a:rPr lang="en-US" b="0" u="none" dirty="0" err="1"/>
              <a:t>s’affrontent</a:t>
            </a:r>
            <a:r>
              <a:rPr lang="en-US" b="0" u="none" dirty="0"/>
              <a:t> </a:t>
            </a:r>
            <a:r>
              <a:rPr lang="en-US" b="0" u="none" dirty="0" err="1"/>
              <a:t>en</a:t>
            </a:r>
            <a:r>
              <a:rPr lang="en-US" b="0" u="none" dirty="0"/>
              <a:t> crypto :</a:t>
            </a:r>
          </a:p>
          <a:p>
            <a:pPr algn="l"/>
            <a:endParaRPr lang="en-US" b="0" u="none" dirty="0"/>
          </a:p>
          <a:p>
            <a:pPr algn="l"/>
            <a:r>
              <a:rPr lang="en-US" b="0" u="none" dirty="0"/>
              <a:t>“</a:t>
            </a:r>
            <a:r>
              <a:rPr lang="en-US" b="0" u="none" dirty="0" err="1"/>
              <a:t>Voulez-vous</a:t>
            </a:r>
            <a:r>
              <a:rPr lang="en-US" b="0" u="none" dirty="0"/>
              <a:t> faire </a:t>
            </a:r>
            <a:r>
              <a:rPr lang="en-US" b="0" u="none" dirty="0" err="1"/>
              <a:t>entrer</a:t>
            </a:r>
            <a:r>
              <a:rPr lang="en-US" b="0" u="none" dirty="0"/>
              <a:t> dans le </a:t>
            </a:r>
            <a:r>
              <a:rPr lang="en-US" b="0" u="none" dirty="0" err="1"/>
              <a:t>système</a:t>
            </a:r>
            <a:r>
              <a:rPr lang="en-US" b="0" u="none" dirty="0"/>
              <a:t> </a:t>
            </a:r>
            <a:r>
              <a:rPr lang="en-US" b="0" u="none" dirty="0" err="1"/>
              <a:t>bancaire</a:t>
            </a:r>
            <a:r>
              <a:rPr lang="en-US" b="0" u="none" dirty="0"/>
              <a:t> les milliards de gens qui </a:t>
            </a:r>
            <a:r>
              <a:rPr lang="en-US" b="0" u="none" dirty="0" err="1"/>
              <a:t>n’y</a:t>
            </a:r>
            <a:r>
              <a:rPr lang="en-US" b="0" u="none" dirty="0"/>
              <a:t> </a:t>
            </a:r>
            <a:r>
              <a:rPr lang="en-US" b="0" u="none" dirty="0" err="1"/>
              <a:t>sont</a:t>
            </a:r>
            <a:r>
              <a:rPr lang="en-US" b="0" u="none" dirty="0"/>
              <a:t> pas? </a:t>
            </a:r>
            <a:r>
              <a:rPr lang="en-US" b="0" u="none" dirty="0" err="1"/>
              <a:t>Ou</a:t>
            </a:r>
            <a:r>
              <a:rPr lang="en-US" b="0" u="none" dirty="0"/>
              <a:t> </a:t>
            </a:r>
            <a:r>
              <a:rPr lang="en-US" b="0" u="none" dirty="0" err="1"/>
              <a:t>voulez-vous</a:t>
            </a:r>
            <a:r>
              <a:rPr lang="en-US" b="0" u="none" dirty="0"/>
              <a:t> </a:t>
            </a:r>
            <a:r>
              <a:rPr lang="en-US" b="0" u="none" dirty="0" err="1"/>
              <a:t>en</a:t>
            </a:r>
            <a:r>
              <a:rPr lang="en-US" b="0" u="none" dirty="0"/>
              <a:t> faire </a:t>
            </a:r>
            <a:r>
              <a:rPr lang="en-US" b="0" u="none" dirty="0" err="1"/>
              <a:t>sortir</a:t>
            </a:r>
            <a:r>
              <a:rPr lang="en-US" b="0" u="none" dirty="0"/>
              <a:t> les milliards de gens qui y </a:t>
            </a:r>
            <a:r>
              <a:rPr lang="en-US" b="0" u="none" dirty="0" err="1"/>
              <a:t>sont</a:t>
            </a:r>
            <a:r>
              <a:rPr lang="en-US" b="0" u="none" dirty="0"/>
              <a:t> ?”</a:t>
            </a:r>
          </a:p>
          <a:p>
            <a:pPr algn="l"/>
            <a:endParaRPr lang="en-US" b="0" u="none" dirty="0"/>
          </a:p>
          <a:p>
            <a:pPr algn="l"/>
            <a:r>
              <a:rPr lang="en-US" b="0" u="none" dirty="0"/>
              <a:t>Je </a:t>
            </a:r>
            <a:r>
              <a:rPr lang="en-US" b="0" u="none" dirty="0" err="1"/>
              <a:t>vous</a:t>
            </a:r>
            <a:r>
              <a:rPr lang="en-US" b="0" u="none" dirty="0"/>
              <a:t> laisse </a:t>
            </a:r>
            <a:r>
              <a:rPr lang="en-US" b="0" u="none" dirty="0" err="1"/>
              <a:t>cogiter</a:t>
            </a:r>
            <a:r>
              <a:rPr lang="en-US" b="0" u="none" dirty="0"/>
              <a:t>, et nous y </a:t>
            </a:r>
            <a:r>
              <a:rPr lang="en-US" b="0" u="none" dirty="0" err="1"/>
              <a:t>reviendrons</a:t>
            </a:r>
            <a:r>
              <a:rPr lang="en-US" b="0" u="none" dirty="0"/>
              <a:t> plus tard.</a:t>
            </a:r>
          </a:p>
        </p:txBody>
      </p:sp>
      <p:sp>
        <p:nvSpPr>
          <p:cNvPr id="4" name="Date Placeholder 3"/>
          <p:cNvSpPr>
            <a:spLocks noGrp="1"/>
          </p:cNvSpPr>
          <p:nvPr>
            <p:ph type="dt" sz="half" idx="10"/>
            <p:custDataLst>
              <p:tags r:id="rId6"/>
            </p:custDataLst>
          </p:nvPr>
        </p:nvSpPr>
        <p:spPr/>
        <p:txBody>
          <a:bodyPr/>
          <a:lstStyle/>
          <a:p>
            <a:fld id="{E97D9752-2F70-44D9-9092-3A2EB913EF2D}" type="datetime1">
              <a:rPr lang="fr-FR" smtClean="0"/>
              <a:t>14/08/2020</a:t>
            </a:fld>
            <a:endParaRPr lang="fr-FR"/>
          </a:p>
        </p:txBody>
      </p:sp>
      <p:sp>
        <p:nvSpPr>
          <p:cNvPr id="9" name="Slide Number Placeholder 8"/>
          <p:cNvSpPr>
            <a:spLocks noGrp="1"/>
          </p:cNvSpPr>
          <p:nvPr>
            <p:ph type="sldNum" sz="quarter" idx="12"/>
            <p:custDataLst>
              <p:tags r:id="rId7"/>
            </p:custDataLst>
          </p:nvPr>
        </p:nvSpPr>
        <p:spPr/>
        <p:txBody>
          <a:bodyPr/>
          <a:lstStyle/>
          <a:p>
            <a:fld id="{6187F528-28A7-479E-BE96-8D25270AF67C}" type="slidenum">
              <a:rPr lang="fr-FR" smtClean="0"/>
              <a:t>3</a:t>
            </a:fld>
            <a:endParaRPr lang="fr-FR"/>
          </a:p>
        </p:txBody>
      </p:sp>
      <p:sp>
        <p:nvSpPr>
          <p:cNvPr id="10" name="Espace réservé du pied de page 1">
            <a:extLst>
              <a:ext uri="{FF2B5EF4-FFF2-40B4-BE49-F238E27FC236}">
                <a16:creationId xmlns:a16="http://schemas.microsoft.com/office/drawing/2014/main" id="{63A5BAAD-D930-4841-86E6-F2A49773FEC9}"/>
              </a:ext>
            </a:extLst>
          </p:cNvPr>
          <p:cNvSpPr>
            <a:spLocks noGrp="1"/>
          </p:cNvSpPr>
          <p:nvPr>
            <p:ph type="ftr" idx="11"/>
            <p:custDataLst>
              <p:tags r:id="rId8"/>
            </p:custDataLst>
          </p:nvPr>
        </p:nvSpPr>
        <p:spPr>
          <a:xfrm>
            <a:off x="2898384" y="6356350"/>
            <a:ext cx="7341498" cy="365125"/>
          </a:xfrm>
        </p:spPr>
        <p:txBody>
          <a:bodyPr/>
          <a:lstStyle/>
          <a:p>
            <a:r>
              <a:rPr lang="fr-FR" dirty="0">
                <a:latin typeface="Brandon Grotesque Regular" panose="020B05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Regular" panose="020B0503020203060202" pitchFamily="34" charset="0"/>
              </a:rPr>
              <a:t>LvL</a:t>
            </a:r>
            <a:r>
              <a:rPr lang="fr-FR" dirty="0">
                <a:latin typeface="Brandon Grotesque Regular" panose="020B0503020203060202" pitchFamily="34" charset="0"/>
              </a:rPr>
              <a:t> 1.2 FR V1.2 - </a:t>
            </a:r>
            <a:r>
              <a:rPr lang="en-US" dirty="0">
                <a:latin typeface="Brandon Grotesque Regular" panose="020B0503020203060202" pitchFamily="34" charset="0"/>
              </a:rPr>
              <a:t>Ce travail</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est</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licensé</a:t>
            </a:r>
            <a:r>
              <a:rPr lang="en-US" b="0" dirty="0">
                <a:effectLst/>
                <a:latin typeface="Brandon Grotesque Regular" panose="020B0503020203060202" pitchFamily="34" charset="0"/>
              </a:rPr>
              <a:t> sous </a:t>
            </a:r>
            <a:r>
              <a:rPr lang="en-US" dirty="0">
                <a:latin typeface="Brandon Grotesque Regular" panose="020B0503020203060202" pitchFamily="34" charset="0"/>
                <a:hlinkClick r:id="rId13">
                  <a:extLst>
                    <a:ext uri="{A12FA001-AC4F-418D-AE19-62706E023703}">
                      <ahyp:hlinkClr xmlns:ahyp="http://schemas.microsoft.com/office/drawing/2018/hyperlinkcolor" val="tx"/>
                    </a:ext>
                  </a:extLst>
                </a:hlinkClick>
              </a:rPr>
              <a:t>CC BY-SA</a:t>
            </a:r>
            <a:endParaRPr lang="en-US" dirty="0">
              <a:latin typeface="Brandon Grotesque Regular" panose="020B0503020203060202" pitchFamily="34" charset="0"/>
            </a:endParaRPr>
          </a:p>
        </p:txBody>
      </p:sp>
    </p:spTree>
    <p:extLst>
      <p:ext uri="{BB962C8B-B14F-4D97-AF65-F5344CB8AC3E}">
        <p14:creationId xmlns:p14="http://schemas.microsoft.com/office/powerpoint/2010/main" val="265001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D1B91E2-96A7-4061-833B-F620AE2598B3}"/>
              </a:ext>
            </a:extLst>
          </p:cNvPr>
          <p:cNvSpPr>
            <a:spLocks noGrp="1"/>
          </p:cNvSpPr>
          <p:nvPr>
            <p:ph type="dt" sz="half" idx="10"/>
            <p:custDataLst>
              <p:tags r:id="rId1"/>
            </p:custDataLst>
          </p:nvPr>
        </p:nvSpPr>
        <p:spPr/>
        <p:txBody>
          <a:bodyPr/>
          <a:lstStyle/>
          <a:p>
            <a:fld id="{334FDE75-F0DD-46C7-BD9C-B1D1E5F09F99}" type="datetime1">
              <a:rPr lang="fr-FR" smtClean="0"/>
              <a:t>14/08/2020</a:t>
            </a:fld>
            <a:endParaRPr lang="fr-FR" dirty="0"/>
          </a:p>
        </p:txBody>
      </p:sp>
      <p:sp>
        <p:nvSpPr>
          <p:cNvPr id="6" name="Slide Number Placeholder 5">
            <a:extLst>
              <a:ext uri="{FF2B5EF4-FFF2-40B4-BE49-F238E27FC236}">
                <a16:creationId xmlns:a16="http://schemas.microsoft.com/office/drawing/2014/main" id="{7275D00A-25AF-4284-A3F6-ED95C134F53C}"/>
              </a:ext>
            </a:extLst>
          </p:cNvPr>
          <p:cNvSpPr>
            <a:spLocks noGrp="1"/>
          </p:cNvSpPr>
          <p:nvPr>
            <p:ph type="sldNum" sz="quarter" idx="12"/>
            <p:custDataLst>
              <p:tags r:id="rId2"/>
            </p:custDataLst>
          </p:nvPr>
        </p:nvSpPr>
        <p:spPr/>
        <p:txBody>
          <a:bodyPr/>
          <a:lstStyle/>
          <a:p>
            <a:fld id="{6187F528-28A7-479E-BE96-8D25270AF67C}" type="slidenum">
              <a:rPr lang="fr-FR" smtClean="0"/>
              <a:t>4</a:t>
            </a:fld>
            <a:endParaRPr lang="fr-FR"/>
          </a:p>
        </p:txBody>
      </p:sp>
      <p:sp>
        <p:nvSpPr>
          <p:cNvPr id="13" name="Title 1">
            <a:extLst>
              <a:ext uri="{FF2B5EF4-FFF2-40B4-BE49-F238E27FC236}">
                <a16:creationId xmlns:a16="http://schemas.microsoft.com/office/drawing/2014/main" id="{F053DB98-E52F-4E9C-8106-DB77CFD774AA}"/>
              </a:ext>
            </a:extLst>
          </p:cNvPr>
          <p:cNvSpPr>
            <a:spLocks noGrp="1"/>
          </p:cNvSpPr>
          <p:nvPr>
            <p:ph type="title"/>
            <p:custDataLst>
              <p:tags r:id="rId3"/>
            </p:custDataLst>
          </p:nvPr>
        </p:nvSpPr>
        <p:spPr>
          <a:xfrm>
            <a:off x="431162" y="-28565"/>
            <a:ext cx="4228443" cy="1170263"/>
          </a:xfrm>
        </p:spPr>
        <p:txBody>
          <a:bodyPr vert="horz" lIns="91440" tIns="45720" rIns="91440" bIns="45720" rtlCol="0" anchor="ctr">
            <a:noAutofit/>
          </a:bodyPr>
          <a:lstStyle/>
          <a:p>
            <a:r>
              <a:rPr lang="en-US" sz="2000" u="sng" dirty="0">
                <a:latin typeface="Brandon Grotesque Bold" panose="020B0803020203060202" pitchFamily="34" charset="0"/>
              </a:rPr>
              <a:t>Bitcoin </a:t>
            </a:r>
            <a:r>
              <a:rPr lang="en-US" sz="2000" u="sng" dirty="0" err="1">
                <a:latin typeface="Brandon Grotesque Bold" panose="020B0803020203060202" pitchFamily="34" charset="0"/>
              </a:rPr>
              <a:t>est</a:t>
            </a:r>
            <a:r>
              <a:rPr lang="en-US" sz="2000" u="sng" dirty="0">
                <a:latin typeface="Brandon Grotesque Bold" panose="020B0803020203060202" pitchFamily="34" charset="0"/>
              </a:rPr>
              <a:t> pout tout le monde</a:t>
            </a:r>
          </a:p>
        </p:txBody>
      </p:sp>
      <p:sp>
        <p:nvSpPr>
          <p:cNvPr id="16" name="TextBox 15">
            <a:extLst>
              <a:ext uri="{FF2B5EF4-FFF2-40B4-BE49-F238E27FC236}">
                <a16:creationId xmlns:a16="http://schemas.microsoft.com/office/drawing/2014/main" id="{F1953696-D34C-412B-8ADE-A84ACF0A2BC2}"/>
              </a:ext>
            </a:extLst>
          </p:cNvPr>
          <p:cNvSpPr txBox="1"/>
          <p:nvPr>
            <p:custDataLst>
              <p:tags r:id="rId4"/>
            </p:custDataLst>
          </p:nvPr>
        </p:nvSpPr>
        <p:spPr>
          <a:xfrm>
            <a:off x="5094657" y="456762"/>
            <a:ext cx="6259143" cy="2031325"/>
          </a:xfrm>
          <a:prstGeom prst="rect">
            <a:avLst/>
          </a:prstGeom>
          <a:noFill/>
        </p:spPr>
        <p:txBody>
          <a:bodyPr wrap="square" rtlCol="0">
            <a:spAutoFit/>
          </a:bodyPr>
          <a:lstStyle/>
          <a:p>
            <a:r>
              <a:rPr lang="en-US" sz="1400" dirty="0">
                <a:latin typeface="Brandon Grotesque Regular" panose="020B0503020203060202" pitchFamily="34" charset="0"/>
              </a:rPr>
              <a:t>Si </a:t>
            </a:r>
            <a:r>
              <a:rPr lang="en-US" sz="1400" dirty="0" err="1">
                <a:latin typeface="Brandon Grotesque Regular" panose="020B0503020203060202" pitchFamily="34" charset="0"/>
              </a:rPr>
              <a:t>vous</a:t>
            </a:r>
            <a:r>
              <a:rPr lang="en-US" sz="1400" dirty="0">
                <a:latin typeface="Brandon Grotesque Regular" panose="020B0503020203060202" pitchFamily="34" charset="0"/>
              </a:rPr>
              <a:t> </a:t>
            </a:r>
            <a:r>
              <a:rPr lang="en-US" sz="1400" dirty="0" err="1">
                <a:latin typeface="Brandon Grotesque Regular" panose="020B0503020203060202" pitchFamily="34" charset="0"/>
              </a:rPr>
              <a:t>êtes</a:t>
            </a:r>
            <a:r>
              <a:rPr lang="en-US" sz="1400" dirty="0">
                <a:latin typeface="Brandon Grotesque Regular" panose="020B0503020203060202" pitchFamily="34" charset="0"/>
              </a:rPr>
              <a:t> nouveaux dans le milieu du Bitcoin: </a:t>
            </a:r>
          </a:p>
          <a:p>
            <a:endParaRPr lang="en-US" sz="1400" dirty="0">
              <a:latin typeface="Brandon Grotesque Regular" panose="020B0503020203060202" pitchFamily="34" charset="0"/>
            </a:endParaRPr>
          </a:p>
          <a:p>
            <a:pPr marL="285750" indent="-285750">
              <a:buFont typeface="Arial" panose="020B0604020202020204" pitchFamily="34" charset="0"/>
              <a:buChar char="•"/>
            </a:pPr>
            <a:r>
              <a:rPr lang="en-US" sz="1400" dirty="0">
                <a:latin typeface="Brandon Grotesque Regular" panose="020B0503020203060202" pitchFamily="34" charset="0"/>
              </a:rPr>
              <a:t>Andreas Antonopoulos </a:t>
            </a:r>
            <a:r>
              <a:rPr lang="en-US" sz="1400" dirty="0" err="1">
                <a:latin typeface="Brandon Grotesque Regular" panose="020B0503020203060202" pitchFamily="34" charset="0"/>
              </a:rPr>
              <a:t>est</a:t>
            </a:r>
            <a:r>
              <a:rPr lang="en-US" sz="1400" dirty="0">
                <a:latin typeface="Brandon Grotesque Regular" panose="020B0503020203060202" pitchFamily="34" charset="0"/>
              </a:rPr>
              <a:t> un </a:t>
            </a:r>
            <a:r>
              <a:rPr lang="en-US" sz="1400" dirty="0" err="1">
                <a:latin typeface="Brandon Grotesque Regular" panose="020B0503020203060202" pitchFamily="34" charset="0"/>
              </a:rPr>
              <a:t>éducateur</a:t>
            </a:r>
            <a:r>
              <a:rPr lang="en-US" sz="1400" dirty="0">
                <a:latin typeface="Brandon Grotesque Regular" panose="020B0503020203060202" pitchFamily="34" charset="0"/>
              </a:rPr>
              <a:t> bitcoin. Il </a:t>
            </a:r>
            <a:r>
              <a:rPr lang="en-US" sz="1400" dirty="0" err="1">
                <a:latin typeface="Brandon Grotesque Regular" panose="020B0503020203060202" pitchFamily="34" charset="0"/>
              </a:rPr>
              <a:t>vous</a:t>
            </a:r>
            <a:r>
              <a:rPr lang="en-US" sz="1400" dirty="0">
                <a:latin typeface="Brandon Grotesque Regular" panose="020B0503020203060202" pitchFamily="34" charset="0"/>
              </a:rPr>
              <a:t> </a:t>
            </a:r>
            <a:r>
              <a:rPr lang="en-US" sz="1400" dirty="0" err="1">
                <a:latin typeface="Brandon Grotesque Regular" panose="020B0503020203060202" pitchFamily="34" charset="0"/>
              </a:rPr>
              <a:t>offre</a:t>
            </a:r>
            <a:r>
              <a:rPr lang="en-US" sz="1400" dirty="0">
                <a:latin typeface="Brandon Grotesque Regular" panose="020B0503020203060202" pitchFamily="34" charset="0"/>
              </a:rPr>
              <a:t> </a:t>
            </a:r>
            <a:r>
              <a:rPr lang="en-US" sz="1400" dirty="0" err="1">
                <a:latin typeface="Brandon Grotesque Regular" panose="020B0503020203060202" pitchFamily="34" charset="0"/>
              </a:rPr>
              <a:t>une</a:t>
            </a:r>
            <a:r>
              <a:rPr lang="en-US" sz="1400" dirty="0">
                <a:latin typeface="Brandon Grotesque Regular" panose="020B0503020203060202" pitchFamily="34" charset="0"/>
              </a:rPr>
              <a:t> </a:t>
            </a:r>
            <a:r>
              <a:rPr lang="en-US" sz="1400" dirty="0" err="1">
                <a:latin typeface="Brandon Grotesque Regular" panose="020B0503020203060202" pitchFamily="34" charset="0"/>
              </a:rPr>
              <a:t>très</a:t>
            </a:r>
            <a:r>
              <a:rPr lang="en-US" sz="1400" dirty="0">
                <a:latin typeface="Brandon Grotesque Regular" panose="020B0503020203060202" pitchFamily="34" charset="0"/>
              </a:rPr>
              <a:t> bonne vision </a:t>
            </a:r>
            <a:r>
              <a:rPr lang="en-US" sz="1400" dirty="0" err="1">
                <a:latin typeface="Brandon Grotesque Regular" panose="020B0503020203060202" pitchFamily="34" charset="0"/>
              </a:rPr>
              <a:t>d’ensemble</a:t>
            </a:r>
            <a:r>
              <a:rPr lang="en-US" sz="1400" dirty="0">
                <a:latin typeface="Brandon Grotesque Regular" panose="020B0503020203060202" pitchFamily="34" charset="0"/>
              </a:rPr>
              <a:t> de </a:t>
            </a:r>
            <a:r>
              <a:rPr lang="en-US" sz="1400" dirty="0" err="1">
                <a:latin typeface="Brandon Grotesque Regular" panose="020B0503020203060202" pitchFamily="34" charset="0"/>
              </a:rPr>
              <a:t>ce</a:t>
            </a:r>
            <a:r>
              <a:rPr lang="en-US" sz="1400" dirty="0">
                <a:latin typeface="Brandon Grotesque Regular" panose="020B0503020203060202" pitchFamily="34" charset="0"/>
              </a:rPr>
              <a:t> </a:t>
            </a:r>
            <a:r>
              <a:rPr lang="en-US" sz="1400" dirty="0" err="1">
                <a:latin typeface="Brandon Grotesque Regular" panose="020B0503020203060202" pitchFamily="34" charset="0"/>
              </a:rPr>
              <a:t>qu’est</a:t>
            </a:r>
            <a:r>
              <a:rPr lang="en-US" sz="1400" dirty="0">
                <a:latin typeface="Brandon Grotesque Regular" panose="020B0503020203060202" pitchFamily="34" charset="0"/>
              </a:rPr>
              <a:t> le Bitcoin. Je </a:t>
            </a:r>
            <a:r>
              <a:rPr lang="en-US" sz="1400" dirty="0" err="1">
                <a:latin typeface="Brandon Grotesque Regular" panose="020B0503020203060202" pitchFamily="34" charset="0"/>
              </a:rPr>
              <a:t>recommande</a:t>
            </a:r>
            <a:r>
              <a:rPr lang="en-US" sz="1400" dirty="0">
                <a:latin typeface="Brandon Grotesque Regular" panose="020B0503020203060202" pitchFamily="34" charset="0"/>
              </a:rPr>
              <a:t> </a:t>
            </a:r>
            <a:r>
              <a:rPr lang="en-US" sz="1400" dirty="0" err="1">
                <a:latin typeface="Brandon Grotesque Regular" panose="020B0503020203060202" pitchFamily="34" charset="0"/>
              </a:rPr>
              <a:t>fortement</a:t>
            </a:r>
            <a:r>
              <a:rPr lang="en-US" sz="1400" dirty="0">
                <a:latin typeface="Brandon Grotesque Regular" panose="020B0503020203060202" pitchFamily="34" charset="0"/>
              </a:rPr>
              <a:t> </a:t>
            </a:r>
            <a:r>
              <a:rPr lang="en-US" sz="1400" dirty="0" err="1">
                <a:latin typeface="Brandon Grotesque Regular" panose="020B0503020203060202" pitchFamily="34" charset="0"/>
              </a:rPr>
              <a:t>ses</a:t>
            </a:r>
            <a:r>
              <a:rPr lang="en-US" sz="1400" dirty="0">
                <a:latin typeface="Brandon Grotesque Regular" panose="020B0503020203060202" pitchFamily="34" charset="0"/>
              </a:rPr>
              <a:t> livres “</a:t>
            </a:r>
            <a:r>
              <a:rPr lang="en-US" sz="1400" dirty="0" err="1">
                <a:latin typeface="Brandon Grotesque Regular" panose="020B0503020203060202" pitchFamily="34" charset="0"/>
              </a:rPr>
              <a:t>L’argent</a:t>
            </a:r>
            <a:r>
              <a:rPr lang="en-US" sz="1400" dirty="0">
                <a:latin typeface="Brandon Grotesque Regular" panose="020B0503020203060202" pitchFamily="34" charset="0"/>
              </a:rPr>
              <a:t> de Internet 1 &amp; 2 “</a:t>
            </a:r>
          </a:p>
          <a:p>
            <a:pPr marL="285750" indent="-285750">
              <a:buFont typeface="Arial" panose="020B0604020202020204" pitchFamily="34" charset="0"/>
              <a:buChar char="•"/>
            </a:pPr>
            <a:endParaRPr lang="en-US" sz="1400" dirty="0">
              <a:latin typeface="Brandon Grotesque Regular" panose="020B0503020203060202" pitchFamily="34" charset="0"/>
            </a:endParaRPr>
          </a:p>
          <a:p>
            <a:pPr marL="285750" indent="-285750">
              <a:buFont typeface="Arial" panose="020B0604020202020204" pitchFamily="34" charset="0"/>
              <a:buChar char="•"/>
            </a:pPr>
            <a:r>
              <a:rPr lang="en-US" sz="1400" dirty="0">
                <a:latin typeface="Brandon Grotesque Regular" panose="020B0503020203060202" pitchFamily="34" charset="0"/>
              </a:rPr>
              <a:t>Si </a:t>
            </a:r>
            <a:r>
              <a:rPr lang="en-US" sz="1400" dirty="0" err="1">
                <a:latin typeface="Brandon Grotesque Regular" panose="020B0503020203060202" pitchFamily="34" charset="0"/>
              </a:rPr>
              <a:t>l’anglais</a:t>
            </a:r>
            <a:r>
              <a:rPr lang="en-US" sz="1400" dirty="0">
                <a:latin typeface="Brandon Grotesque Regular" panose="020B0503020203060202" pitchFamily="34" charset="0"/>
              </a:rPr>
              <a:t> </a:t>
            </a:r>
            <a:r>
              <a:rPr lang="en-US" sz="1400" dirty="0" err="1">
                <a:latin typeface="Brandon Grotesque Regular" panose="020B0503020203060202" pitchFamily="34" charset="0"/>
              </a:rPr>
              <a:t>est</a:t>
            </a:r>
            <a:r>
              <a:rPr lang="en-US" sz="1400" dirty="0">
                <a:latin typeface="Brandon Grotesque Regular" panose="020B0503020203060202" pitchFamily="34" charset="0"/>
              </a:rPr>
              <a:t> </a:t>
            </a:r>
            <a:r>
              <a:rPr lang="en-US" sz="1400" dirty="0" err="1">
                <a:latin typeface="Brandon Grotesque Regular" panose="020B0503020203060202" pitchFamily="34" charset="0"/>
              </a:rPr>
              <a:t>votre</a:t>
            </a:r>
            <a:r>
              <a:rPr lang="en-US" sz="1400" dirty="0">
                <a:latin typeface="Brandon Grotesque Regular" panose="020B0503020203060202" pitchFamily="34" charset="0"/>
              </a:rPr>
              <a:t> fort, </a:t>
            </a:r>
            <a:r>
              <a:rPr lang="en-US" sz="1400" dirty="0" err="1">
                <a:latin typeface="Brandon Grotesque Regular" panose="020B0503020203060202" pitchFamily="34" charset="0"/>
              </a:rPr>
              <a:t>cette</a:t>
            </a:r>
            <a:r>
              <a:rPr lang="en-US" sz="1400" dirty="0">
                <a:latin typeface="Brandon Grotesque Regular" panose="020B0503020203060202" pitchFamily="34" charset="0"/>
              </a:rPr>
              <a:t> explication </a:t>
            </a:r>
            <a:r>
              <a:rPr lang="en-US" sz="1400" dirty="0" err="1">
                <a:latin typeface="Brandon Grotesque Regular" panose="020B0503020203060202" pitchFamily="34" charset="0"/>
              </a:rPr>
              <a:t>en</a:t>
            </a:r>
            <a:r>
              <a:rPr lang="en-US" sz="1400" dirty="0">
                <a:latin typeface="Brandon Grotesque Regular" panose="020B0503020203060202" pitchFamily="34" charset="0"/>
              </a:rPr>
              <a:t> 3 minutes de Bitcoin </a:t>
            </a:r>
            <a:r>
              <a:rPr lang="en-US" sz="1400" dirty="0" err="1">
                <a:latin typeface="Brandon Grotesque Regular" panose="020B0503020203060202" pitchFamily="34" charset="0"/>
              </a:rPr>
              <a:t>est</a:t>
            </a:r>
            <a:r>
              <a:rPr lang="en-US" sz="1400" dirty="0">
                <a:latin typeface="Brandon Grotesque Regular" panose="020B0503020203060202" pitchFamily="34" charset="0"/>
              </a:rPr>
              <a:t> </a:t>
            </a:r>
            <a:r>
              <a:rPr lang="en-US" sz="1400" dirty="0" err="1">
                <a:latin typeface="Brandon Grotesque Regular" panose="020B0503020203060202" pitchFamily="34" charset="0"/>
              </a:rPr>
              <a:t>très</a:t>
            </a:r>
            <a:r>
              <a:rPr lang="en-US" sz="1400" dirty="0">
                <a:latin typeface="Brandon Grotesque Regular" panose="020B0503020203060202" pitchFamily="34" charset="0"/>
              </a:rPr>
              <a:t> bonne. </a:t>
            </a:r>
          </a:p>
          <a:p>
            <a:pPr marL="285750" indent="-285750">
              <a:buFont typeface="Arial" panose="020B0604020202020204" pitchFamily="34" charset="0"/>
              <a:buChar char="•"/>
            </a:pPr>
            <a:endParaRPr lang="en-US" sz="1400" dirty="0">
              <a:latin typeface="Brandon Grotesque Regular" panose="020B0503020203060202" pitchFamily="34" charset="0"/>
            </a:endParaRPr>
          </a:p>
          <a:p>
            <a:pPr marL="285750" indent="-285750">
              <a:buFont typeface="Arial" panose="020B0604020202020204" pitchFamily="34" charset="0"/>
              <a:buChar char="•"/>
            </a:pPr>
            <a:r>
              <a:rPr lang="en-US" sz="1400" dirty="0" err="1">
                <a:latin typeface="Brandon Grotesque Regular" panose="020B0503020203060202" pitchFamily="34" charset="0"/>
              </a:rPr>
              <a:t>Sinon</a:t>
            </a:r>
            <a:r>
              <a:rPr lang="en-US" sz="1400" dirty="0">
                <a:latin typeface="Brandon Grotesque Regular" panose="020B0503020203060202" pitchFamily="34" charset="0"/>
              </a:rPr>
              <a:t>, ma </a:t>
            </a:r>
            <a:r>
              <a:rPr lang="en-US" sz="1400" dirty="0" err="1">
                <a:latin typeface="Brandon Grotesque Regular" panose="020B0503020203060202" pitchFamily="34" charset="0"/>
              </a:rPr>
              <a:t>classe</a:t>
            </a:r>
            <a:r>
              <a:rPr lang="en-US" sz="1400" dirty="0">
                <a:latin typeface="Brandon Grotesque Regular" panose="020B0503020203060202" pitchFamily="34" charset="0"/>
              </a:rPr>
              <a:t> </a:t>
            </a:r>
            <a:r>
              <a:rPr lang="en-US" sz="1400" dirty="0" err="1">
                <a:latin typeface="Brandon Grotesque Regular" panose="020B0503020203060202" pitchFamily="34" charset="0"/>
              </a:rPr>
              <a:t>précédente</a:t>
            </a:r>
            <a:r>
              <a:rPr lang="en-US" sz="1400" dirty="0">
                <a:latin typeface="Brandon Grotesque Regular" panose="020B0503020203060202" pitchFamily="34" charset="0"/>
              </a:rPr>
              <a:t> “</a:t>
            </a:r>
            <a:r>
              <a:rPr lang="en-US" sz="1400" dirty="0" err="1">
                <a:latin typeface="Brandon Grotesque Regular" panose="020B0503020203060202" pitchFamily="34" charset="0"/>
              </a:rPr>
              <a:t>Qu’est</a:t>
            </a:r>
            <a:r>
              <a:rPr lang="en-US" sz="1400" dirty="0">
                <a:latin typeface="Brandon Grotesque Regular" panose="020B0503020203060202" pitchFamily="34" charset="0"/>
              </a:rPr>
              <a:t> </a:t>
            </a:r>
            <a:r>
              <a:rPr lang="en-US" sz="1400" dirty="0" err="1">
                <a:latin typeface="Brandon Grotesque Regular" panose="020B0503020203060202" pitchFamily="34" charset="0"/>
              </a:rPr>
              <a:t>ce</a:t>
            </a:r>
            <a:r>
              <a:rPr lang="en-US" sz="1400" dirty="0">
                <a:latin typeface="Brandon Grotesque Regular" panose="020B0503020203060202" pitchFamily="34" charset="0"/>
              </a:rPr>
              <a:t> que le Bitcoin” </a:t>
            </a:r>
            <a:r>
              <a:rPr lang="en-US" sz="1400" dirty="0" err="1">
                <a:latin typeface="Brandon Grotesque Regular" panose="020B0503020203060202" pitchFamily="34" charset="0"/>
              </a:rPr>
              <a:t>est</a:t>
            </a:r>
            <a:r>
              <a:rPr lang="en-US" sz="1400" dirty="0">
                <a:latin typeface="Brandon Grotesque Regular" panose="020B0503020203060202" pitchFamily="34" charset="0"/>
              </a:rPr>
              <a:t> </a:t>
            </a:r>
            <a:r>
              <a:rPr lang="en-US" sz="1400" dirty="0" err="1">
                <a:latin typeface="Brandon Grotesque Regular" panose="020B0503020203060202" pitchFamily="34" charset="0"/>
              </a:rPr>
              <a:t>aussi</a:t>
            </a:r>
            <a:r>
              <a:rPr lang="en-US" sz="1400" dirty="0">
                <a:latin typeface="Brandon Grotesque Regular" panose="020B0503020203060202" pitchFamily="34" charset="0"/>
              </a:rPr>
              <a:t> disponible. </a:t>
            </a:r>
          </a:p>
        </p:txBody>
      </p:sp>
      <p:sp>
        <p:nvSpPr>
          <p:cNvPr id="14" name="Espace réservé du pied de page 1">
            <a:extLst>
              <a:ext uri="{FF2B5EF4-FFF2-40B4-BE49-F238E27FC236}">
                <a16:creationId xmlns:a16="http://schemas.microsoft.com/office/drawing/2014/main" id="{D7B83108-04E1-4549-9DCA-08DA1EB31EB4}"/>
              </a:ext>
            </a:extLst>
          </p:cNvPr>
          <p:cNvSpPr>
            <a:spLocks noGrp="1"/>
          </p:cNvSpPr>
          <p:nvPr>
            <p:ph type="ftr" idx="11"/>
            <p:custDataLst>
              <p:tags r:id="rId5"/>
            </p:custDataLst>
          </p:nvPr>
        </p:nvSpPr>
        <p:spPr>
          <a:xfrm>
            <a:off x="2898384" y="6356350"/>
            <a:ext cx="7341498" cy="365125"/>
          </a:xfrm>
        </p:spPr>
        <p:txBody>
          <a:bodyPr/>
          <a:lstStyle/>
          <a:p>
            <a:r>
              <a:rPr lang="fr-FR" dirty="0">
                <a:latin typeface="Brandon Grotesque Regular" panose="020B05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Regular" panose="020B0503020203060202" pitchFamily="34" charset="0"/>
              </a:rPr>
              <a:t>LvL</a:t>
            </a:r>
            <a:r>
              <a:rPr lang="fr-FR" dirty="0">
                <a:latin typeface="Brandon Grotesque Regular" panose="020B0503020203060202" pitchFamily="34" charset="0"/>
              </a:rPr>
              <a:t> 1.2 FR V1.2 - </a:t>
            </a:r>
            <a:r>
              <a:rPr lang="en-US" dirty="0">
                <a:latin typeface="Brandon Grotesque Regular" panose="020B0503020203060202" pitchFamily="34" charset="0"/>
              </a:rPr>
              <a:t>Ce travail</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est</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licensé</a:t>
            </a:r>
            <a:r>
              <a:rPr lang="en-US" b="0" dirty="0">
                <a:effectLst/>
                <a:latin typeface="Brandon Grotesque Regular" panose="020B0503020203060202" pitchFamily="34" charset="0"/>
              </a:rPr>
              <a:t> sous </a:t>
            </a:r>
            <a:r>
              <a:rPr lang="en-US" dirty="0">
                <a:latin typeface="Brandon Grotesque Regular" panose="020B0503020203060202" pitchFamily="34" charset="0"/>
                <a:hlinkClick r:id="rId12">
                  <a:extLst>
                    <a:ext uri="{A12FA001-AC4F-418D-AE19-62706E023703}">
                      <ahyp:hlinkClr xmlns:ahyp="http://schemas.microsoft.com/office/drawing/2018/hyperlinkcolor" val="tx"/>
                    </a:ext>
                  </a:extLst>
                </a:hlinkClick>
              </a:rPr>
              <a:t>CC BY-SA</a:t>
            </a:r>
            <a:endParaRPr lang="en-US" dirty="0">
              <a:latin typeface="Brandon Grotesque Regular" panose="020B0503020203060202" pitchFamily="34" charset="0"/>
            </a:endParaRPr>
          </a:p>
        </p:txBody>
      </p:sp>
      <p:pic>
        <p:nvPicPr>
          <p:cNvPr id="12" name="Picture 11">
            <a:hlinkClick r:id="rId13"/>
            <a:extLst>
              <a:ext uri="{FF2B5EF4-FFF2-40B4-BE49-F238E27FC236}">
                <a16:creationId xmlns:a16="http://schemas.microsoft.com/office/drawing/2014/main" id="{2B86D0A8-6D7B-4B9D-AD33-BEDE8C04BEA3}"/>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Lst>
          </a:blip>
          <a:srcRect/>
          <a:stretch/>
        </p:blipFill>
        <p:spPr>
          <a:xfrm>
            <a:off x="1002555" y="4747006"/>
            <a:ext cx="2760398" cy="1534345"/>
          </a:xfrm>
          <a:prstGeom prst="rect">
            <a:avLst/>
          </a:prstGeom>
          <a:ln w="12700"/>
        </p:spPr>
        <p:style>
          <a:lnRef idx="2">
            <a:schemeClr val="dk1"/>
          </a:lnRef>
          <a:fillRef idx="1">
            <a:schemeClr val="lt1"/>
          </a:fillRef>
          <a:effectRef idx="0">
            <a:schemeClr val="dk1"/>
          </a:effectRef>
          <a:fontRef idx="minor">
            <a:schemeClr val="dk1"/>
          </a:fontRef>
        </p:style>
      </p:pic>
      <p:pic>
        <p:nvPicPr>
          <p:cNvPr id="17" name="Picture 16">
            <a:hlinkClick r:id="rId15"/>
            <a:extLst>
              <a:ext uri="{FF2B5EF4-FFF2-40B4-BE49-F238E27FC236}">
                <a16:creationId xmlns:a16="http://schemas.microsoft.com/office/drawing/2014/main" id="{5501B37E-6A17-45A6-9794-92EC22533DAA}"/>
              </a:ext>
            </a:extLst>
          </p:cNvPr>
          <p:cNvPicPr>
            <a:picLocks noChangeAspect="1"/>
          </p:cNvPicPr>
          <p:nvPr>
            <p:custDataLst>
              <p:tags r:id="rId7"/>
            </p:custDataLst>
          </p:nvPr>
        </p:nvPicPr>
        <p:blipFill rotWithShape="1">
          <a:blip r:embed="rId16">
            <a:extLst>
              <a:ext uri="{28A0092B-C50C-407E-A947-70E740481C1C}">
                <a14:useLocalDpi xmlns:a14="http://schemas.microsoft.com/office/drawing/2010/main" val="0"/>
              </a:ext>
            </a:extLst>
          </a:blip>
          <a:srcRect t="10371" b="16051"/>
          <a:stretch/>
        </p:blipFill>
        <p:spPr>
          <a:xfrm>
            <a:off x="7251465" y="2814483"/>
            <a:ext cx="1500257" cy="1690664"/>
          </a:xfrm>
          <a:prstGeom prst="rect">
            <a:avLst/>
          </a:prstGeom>
        </p:spPr>
      </p:pic>
      <p:pic>
        <p:nvPicPr>
          <p:cNvPr id="18" name="Picture 17">
            <a:hlinkClick r:id="rId15"/>
            <a:extLst>
              <a:ext uri="{FF2B5EF4-FFF2-40B4-BE49-F238E27FC236}">
                <a16:creationId xmlns:a16="http://schemas.microsoft.com/office/drawing/2014/main" id="{5DE92BFE-1C06-4BB9-BA23-1A5C84B5D170}"/>
              </a:ext>
            </a:extLst>
          </p:cNvPr>
          <p:cNvPicPr>
            <a:picLocks noChangeAspect="1"/>
          </p:cNvPicPr>
          <p:nvPr>
            <p:custDataLst>
              <p:tags r:id="rId8"/>
            </p:custDataLst>
          </p:nvPr>
        </p:nvPicPr>
        <p:blipFill rotWithShape="1">
          <a:blip r:embed="rId17"/>
          <a:srcRect l="12010"/>
          <a:stretch/>
        </p:blipFill>
        <p:spPr>
          <a:xfrm>
            <a:off x="6160655" y="4434678"/>
            <a:ext cx="4263860" cy="1624879"/>
          </a:xfrm>
          <a:prstGeom prst="rect">
            <a:avLst/>
          </a:prstGeom>
        </p:spPr>
        <p:style>
          <a:lnRef idx="2">
            <a:schemeClr val="dk1"/>
          </a:lnRef>
          <a:fillRef idx="1">
            <a:schemeClr val="lt1"/>
          </a:fillRef>
          <a:effectRef idx="0">
            <a:schemeClr val="dk1"/>
          </a:effectRef>
          <a:fontRef idx="minor">
            <a:schemeClr val="dk1"/>
          </a:fontRef>
        </p:style>
      </p:pic>
      <p:pic>
        <p:nvPicPr>
          <p:cNvPr id="19" name="Picture 18">
            <a:hlinkClick r:id="rId18"/>
            <a:extLst>
              <a:ext uri="{FF2B5EF4-FFF2-40B4-BE49-F238E27FC236}">
                <a16:creationId xmlns:a16="http://schemas.microsoft.com/office/drawing/2014/main" id="{7B60C36D-C9CE-46DF-ABBE-2738C771320E}"/>
              </a:ext>
            </a:extLst>
          </p:cNvPr>
          <p:cNvPicPr>
            <a:picLocks noChangeAspect="1"/>
          </p:cNvPicPr>
          <p:nvPr>
            <p:custDataLst>
              <p:tags r:id="rId9"/>
            </p:custDataLst>
          </p:nvPr>
        </p:nvPicPr>
        <p:blipFill>
          <a:blip r:embed="rId19"/>
          <a:stretch>
            <a:fillRect/>
          </a:stretch>
        </p:blipFill>
        <p:spPr>
          <a:xfrm>
            <a:off x="949264" y="862810"/>
            <a:ext cx="2802143" cy="1741873"/>
          </a:xfrm>
          <a:prstGeom prst="rect">
            <a:avLst/>
          </a:prstGeom>
        </p:spPr>
        <p:style>
          <a:lnRef idx="2">
            <a:schemeClr val="dk1"/>
          </a:lnRef>
          <a:fillRef idx="1">
            <a:schemeClr val="lt1"/>
          </a:fillRef>
          <a:effectRef idx="0">
            <a:schemeClr val="dk1"/>
          </a:effectRef>
          <a:fontRef idx="minor">
            <a:schemeClr val="dk1"/>
          </a:fontRef>
        </p:style>
      </p:pic>
      <p:pic>
        <p:nvPicPr>
          <p:cNvPr id="21" name="Picture 20">
            <a:hlinkClick r:id="rId20"/>
            <a:extLst>
              <a:ext uri="{FF2B5EF4-FFF2-40B4-BE49-F238E27FC236}">
                <a16:creationId xmlns:a16="http://schemas.microsoft.com/office/drawing/2014/main" id="{0E8CBFE5-71AA-44B3-8675-1A2AF9F21557}"/>
              </a:ext>
            </a:extLst>
          </p:cNvPr>
          <p:cNvPicPr>
            <a:picLocks noChangeAspect="1"/>
          </p:cNvPicPr>
          <p:nvPr>
            <p:custDataLst>
              <p:tags r:id="rId10"/>
            </p:custDataLst>
          </p:nvPr>
        </p:nvPicPr>
        <p:blipFill>
          <a:blip r:embed="rId21"/>
          <a:stretch>
            <a:fillRect/>
          </a:stretch>
        </p:blipFill>
        <p:spPr>
          <a:xfrm>
            <a:off x="972356" y="2806549"/>
            <a:ext cx="2790597" cy="168280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83697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C6E57-160D-444A-B789-3379A7C46555}"/>
              </a:ext>
            </a:extLst>
          </p:cNvPr>
          <p:cNvSpPr>
            <a:spLocks noGrp="1"/>
          </p:cNvSpPr>
          <p:nvPr>
            <p:ph type="title"/>
            <p:custDataLst>
              <p:tags r:id="rId1"/>
            </p:custDataLst>
          </p:nvPr>
        </p:nvSpPr>
        <p:spPr>
          <a:xfrm>
            <a:off x="460990" y="234485"/>
            <a:ext cx="5521260" cy="540483"/>
          </a:xfrm>
        </p:spPr>
        <p:txBody>
          <a:bodyPr>
            <a:noAutofit/>
          </a:bodyPr>
          <a:lstStyle/>
          <a:p>
            <a:r>
              <a:rPr lang="en-US" sz="2000" u="sng" dirty="0">
                <a:latin typeface="Brandon Grotesque Bold" panose="020B0803020203060202" pitchFamily="34" charset="0"/>
              </a:rPr>
              <a:t>Quitter </a:t>
            </a:r>
            <a:r>
              <a:rPr lang="en-US" sz="2000" u="sng" dirty="0" err="1">
                <a:latin typeface="Brandon Grotesque Bold" panose="020B0803020203060202" pitchFamily="34" charset="0"/>
              </a:rPr>
              <a:t>une</a:t>
            </a:r>
            <a:r>
              <a:rPr lang="en-US" sz="2000" u="sng" dirty="0">
                <a:latin typeface="Brandon Grotesque Bold" panose="020B0803020203060202" pitchFamily="34" charset="0"/>
              </a:rPr>
              <a:t> </a:t>
            </a:r>
            <a:r>
              <a:rPr lang="en-US" sz="2000" u="sng" dirty="0" err="1">
                <a:latin typeface="Brandon Grotesque Bold" panose="020B0803020203060202" pitchFamily="34" charset="0"/>
              </a:rPr>
              <a:t>économie</a:t>
            </a:r>
            <a:r>
              <a:rPr lang="en-US" sz="2000" u="sng" dirty="0">
                <a:latin typeface="Brandon Grotesque Bold" panose="020B0803020203060202" pitchFamily="34" charset="0"/>
              </a:rPr>
              <a:t> </a:t>
            </a:r>
            <a:r>
              <a:rPr lang="en-US" sz="2000" u="sng" dirty="0" err="1">
                <a:latin typeface="Brandon Grotesque Bold" panose="020B0803020203060202" pitchFamily="34" charset="0"/>
              </a:rPr>
              <a:t>mourante</a:t>
            </a:r>
            <a:r>
              <a:rPr lang="en-US" sz="2000" u="sng" dirty="0">
                <a:latin typeface="Brandon Grotesque Bold" panose="020B0803020203060202" pitchFamily="34" charset="0"/>
              </a:rPr>
              <a:t> ( hyperinflation, </a:t>
            </a:r>
            <a:r>
              <a:rPr lang="en-US" sz="2000" u="sng" dirty="0" err="1">
                <a:latin typeface="Brandon Grotesque Bold" panose="020B0803020203060202" pitchFamily="34" charset="0"/>
              </a:rPr>
              <a:t>risque</a:t>
            </a:r>
            <a:r>
              <a:rPr lang="en-US" sz="2000" u="sng" dirty="0">
                <a:latin typeface="Brandon Grotesque Bold" panose="020B0803020203060202" pitchFamily="34" charset="0"/>
              </a:rPr>
              <a:t> </a:t>
            </a:r>
            <a:r>
              <a:rPr lang="en-US" sz="2000" u="sng" dirty="0" err="1">
                <a:latin typeface="Brandon Grotesque Bold" panose="020B0803020203060202" pitchFamily="34" charset="0"/>
              </a:rPr>
              <a:t>d’endettement</a:t>
            </a:r>
            <a:r>
              <a:rPr lang="en-US" sz="2000" u="sng" dirty="0">
                <a:latin typeface="Brandon Grotesque Bold" panose="020B0803020203060202" pitchFamily="34" charset="0"/>
              </a:rPr>
              <a:t> &amp; </a:t>
            </a:r>
            <a:r>
              <a:rPr lang="en-US" sz="2000" u="sng" dirty="0" err="1">
                <a:latin typeface="Brandon Grotesque Bold" panose="020B0803020203060202" pitchFamily="34" charset="0"/>
              </a:rPr>
              <a:t>dévaluation</a:t>
            </a:r>
            <a:r>
              <a:rPr lang="en-US" sz="2000" u="sng" dirty="0">
                <a:latin typeface="Brandon Grotesque Bold" panose="020B0803020203060202" pitchFamily="34" charset="0"/>
              </a:rPr>
              <a:t> de la </a:t>
            </a:r>
            <a:r>
              <a:rPr lang="en-US" sz="2000" u="sng" dirty="0" err="1">
                <a:latin typeface="Brandon Grotesque Bold" panose="020B0803020203060202" pitchFamily="34" charset="0"/>
              </a:rPr>
              <a:t>monnaie</a:t>
            </a:r>
            <a:r>
              <a:rPr lang="en-US" sz="2000" u="sng" dirty="0">
                <a:latin typeface="Brandon Grotesque Bold" panose="020B0803020203060202" pitchFamily="34" charset="0"/>
              </a:rPr>
              <a:t>)</a:t>
            </a:r>
          </a:p>
        </p:txBody>
      </p:sp>
      <p:sp>
        <p:nvSpPr>
          <p:cNvPr id="4" name="TextBox 3">
            <a:extLst>
              <a:ext uri="{FF2B5EF4-FFF2-40B4-BE49-F238E27FC236}">
                <a16:creationId xmlns:a16="http://schemas.microsoft.com/office/drawing/2014/main" id="{D44A31AE-C5A9-41B6-BFE8-762C1DA77C35}"/>
              </a:ext>
            </a:extLst>
          </p:cNvPr>
          <p:cNvSpPr txBox="1"/>
          <p:nvPr>
            <p:custDataLst>
              <p:tags r:id="rId2"/>
            </p:custDataLst>
          </p:nvPr>
        </p:nvSpPr>
        <p:spPr>
          <a:xfrm>
            <a:off x="443122" y="1085987"/>
            <a:ext cx="5930038" cy="1815882"/>
          </a:xfrm>
          <a:prstGeom prst="rect">
            <a:avLst/>
          </a:prstGeom>
          <a:noFill/>
        </p:spPr>
        <p:txBody>
          <a:bodyPr wrap="square" rtlCol="0">
            <a:spAutoFit/>
          </a:bodyPr>
          <a:lstStyle/>
          <a:p>
            <a:r>
              <a:rPr lang="fr-FR" sz="1400" dirty="0">
                <a:latin typeface="Brandon Grotesque Regular" panose="020B0503020203060202"/>
              </a:rPr>
              <a:t>Des milliards de gens vivent sous le joug d’une mauvaise politique monétaire qui cause des sérieuses crises financières sur le long terme. De telles crises sont arrivées des centaines de fois dans notre histoire et continueront à se produire tant que la valeur de l’argent et du temps seront manipulés. </a:t>
            </a:r>
            <a:endParaRPr lang="en-US" sz="1400" dirty="0">
              <a:latin typeface="Brandon Grotesque Regular" panose="020B0503020203060202" pitchFamily="34" charset="0"/>
            </a:endParaRPr>
          </a:p>
          <a:p>
            <a:endParaRPr lang="en-US" sz="1400" dirty="0">
              <a:latin typeface="Brandon Grotesque Regular" panose="020B0503020203060202" pitchFamily="34" charset="0"/>
            </a:endParaRPr>
          </a:p>
          <a:p>
            <a:pPr marL="285750" indent="-285750">
              <a:buFontTx/>
              <a:buChar char="-"/>
            </a:pPr>
            <a:r>
              <a:rPr lang="en-US" sz="1400" dirty="0">
                <a:latin typeface="Brandon Grotesque Regular" panose="020B0503020203060202" pitchFamily="34" charset="0"/>
              </a:rPr>
              <a:t>Hyper inflation</a:t>
            </a:r>
          </a:p>
          <a:p>
            <a:pPr marL="285750" indent="-285750">
              <a:buFontTx/>
              <a:buChar char="-"/>
            </a:pPr>
            <a:r>
              <a:rPr lang="en-US" sz="1400" dirty="0" err="1">
                <a:latin typeface="Brandon Grotesque Regular" panose="020B0503020203060202" pitchFamily="34" charset="0"/>
              </a:rPr>
              <a:t>Contrôle</a:t>
            </a:r>
            <a:r>
              <a:rPr lang="en-US" sz="1400" dirty="0">
                <a:latin typeface="Brandon Grotesque Regular" panose="020B0503020203060202" pitchFamily="34" charset="0"/>
              </a:rPr>
              <a:t> </a:t>
            </a:r>
            <a:r>
              <a:rPr lang="en-US" sz="1400" dirty="0" err="1">
                <a:latin typeface="Brandon Grotesque Regular" panose="020B0503020203060202" pitchFamily="34" charset="0"/>
              </a:rPr>
              <a:t>monétaire</a:t>
            </a:r>
            <a:endParaRPr lang="en-US" sz="1400" dirty="0">
              <a:latin typeface="Brandon Grotesque Regular" panose="020B0503020203060202" pitchFamily="34" charset="0"/>
            </a:endParaRPr>
          </a:p>
          <a:p>
            <a:pPr marL="285750" indent="-285750">
              <a:buFontTx/>
              <a:buChar char="-"/>
            </a:pPr>
            <a:r>
              <a:rPr lang="en-US" sz="1400" dirty="0" err="1">
                <a:latin typeface="Brandon Grotesque Regular" panose="020B0503020203060202" pitchFamily="34" charset="0"/>
              </a:rPr>
              <a:t>Dévaluation</a:t>
            </a:r>
            <a:r>
              <a:rPr lang="en-US" sz="1400" dirty="0">
                <a:latin typeface="Brandon Grotesque Regular" panose="020B0503020203060202" pitchFamily="34" charset="0"/>
              </a:rPr>
              <a:t> de la </a:t>
            </a:r>
            <a:r>
              <a:rPr lang="en-US" sz="1400" dirty="0" err="1">
                <a:latin typeface="Brandon Grotesque Regular" panose="020B0503020203060202" pitchFamily="34" charset="0"/>
              </a:rPr>
              <a:t>monnaie</a:t>
            </a:r>
            <a:endParaRPr lang="en-US" sz="1400" dirty="0">
              <a:latin typeface="Brandon Grotesque Regular" panose="020B0503020203060202" pitchFamily="34" charset="0"/>
            </a:endParaRPr>
          </a:p>
        </p:txBody>
      </p:sp>
      <p:pic>
        <p:nvPicPr>
          <p:cNvPr id="6" name="Image 5">
            <a:extLst>
              <a:ext uri="{FF2B5EF4-FFF2-40B4-BE49-F238E27FC236}">
                <a16:creationId xmlns:a16="http://schemas.microsoft.com/office/drawing/2014/main" id="{9345E20B-77BF-4C09-B9CC-D5D3735F56ED}"/>
              </a:ext>
            </a:extLst>
          </p:cNvPr>
          <p:cNvPicPr>
            <a:picLocks noChangeAspect="1"/>
          </p:cNvPicPr>
          <p:nvPr>
            <p:custDataLst>
              <p:tags r:id="rId3"/>
            </p:custDataLst>
          </p:nvPr>
        </p:nvPicPr>
        <p:blipFill>
          <a:blip r:embed="rId21">
            <a:extLst>
              <a:ext uri="{28A0092B-C50C-407E-A947-70E740481C1C}">
                <a14:useLocalDpi xmlns:a14="http://schemas.microsoft.com/office/drawing/2010/main" val="0"/>
              </a:ext>
            </a:extLst>
          </a:blip>
          <a:stretch>
            <a:fillRect/>
          </a:stretch>
        </p:blipFill>
        <p:spPr>
          <a:xfrm>
            <a:off x="8861109" y="276617"/>
            <a:ext cx="2675982" cy="1262256"/>
          </a:xfrm>
          <a:prstGeom prst="rect">
            <a:avLst/>
          </a:prstGeom>
        </p:spPr>
        <p:style>
          <a:lnRef idx="2">
            <a:schemeClr val="dk1"/>
          </a:lnRef>
          <a:fillRef idx="1">
            <a:schemeClr val="lt1"/>
          </a:fillRef>
          <a:effectRef idx="0">
            <a:schemeClr val="dk1"/>
          </a:effectRef>
          <a:fontRef idx="minor">
            <a:schemeClr val="dk1"/>
          </a:fontRef>
        </p:style>
      </p:pic>
      <p:pic>
        <p:nvPicPr>
          <p:cNvPr id="8" name="Image 7">
            <a:extLst>
              <a:ext uri="{FF2B5EF4-FFF2-40B4-BE49-F238E27FC236}">
                <a16:creationId xmlns:a16="http://schemas.microsoft.com/office/drawing/2014/main" id="{8F8BDCF1-34DF-4AF8-A952-CBF0C97C5CD8}"/>
              </a:ext>
            </a:extLst>
          </p:cNvPr>
          <p:cNvPicPr>
            <a:picLocks noChangeAspect="1"/>
          </p:cNvPicPr>
          <p:nvPr>
            <p:custDataLst>
              <p:tags r:id="rId4"/>
            </p:custDataLst>
          </p:nvPr>
        </p:nvPicPr>
        <p:blipFill>
          <a:blip r:embed="rId22">
            <a:extLst>
              <a:ext uri="{28A0092B-C50C-407E-A947-70E740481C1C}">
                <a14:useLocalDpi xmlns:a14="http://schemas.microsoft.com/office/drawing/2010/main" val="0"/>
              </a:ext>
            </a:extLst>
          </a:blip>
          <a:stretch>
            <a:fillRect/>
          </a:stretch>
        </p:blipFill>
        <p:spPr>
          <a:xfrm>
            <a:off x="10347363" y="1538873"/>
            <a:ext cx="1189728" cy="1724082"/>
          </a:xfrm>
          <a:prstGeom prst="rect">
            <a:avLst/>
          </a:prstGeom>
        </p:spPr>
      </p:pic>
      <p:pic>
        <p:nvPicPr>
          <p:cNvPr id="10" name="Image 9">
            <a:extLst>
              <a:ext uri="{FF2B5EF4-FFF2-40B4-BE49-F238E27FC236}">
                <a16:creationId xmlns:a16="http://schemas.microsoft.com/office/drawing/2014/main" id="{6532B92A-1ED7-436D-A030-6929513A7F3A}"/>
              </a:ext>
            </a:extLst>
          </p:cNvPr>
          <p:cNvPicPr>
            <a:picLocks noChangeAspect="1"/>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a:xfrm>
            <a:off x="8861109" y="1538873"/>
            <a:ext cx="1477785" cy="1724082"/>
          </a:xfrm>
          <a:prstGeom prst="rect">
            <a:avLst/>
          </a:prstGeom>
          <a:ln>
            <a:solidFill>
              <a:schemeClr val="tx1"/>
            </a:solidFill>
          </a:ln>
        </p:spPr>
      </p:pic>
      <p:pic>
        <p:nvPicPr>
          <p:cNvPr id="12" name="Image 11">
            <a:extLst>
              <a:ext uri="{FF2B5EF4-FFF2-40B4-BE49-F238E27FC236}">
                <a16:creationId xmlns:a16="http://schemas.microsoft.com/office/drawing/2014/main" id="{368CC307-A225-4FDB-915D-E40250D7FF88}"/>
              </a:ext>
            </a:extLst>
          </p:cNvPr>
          <p:cNvPicPr>
            <a:picLocks noChangeAspect="1"/>
          </p:cNvPicPr>
          <p:nvPr>
            <p:custDataLst>
              <p:tags r:id="rId6"/>
            </p:custDataLst>
          </p:nvPr>
        </p:nvPicPr>
        <p:blipFill rotWithShape="1">
          <a:blip r:embed="rId24">
            <a:extLst>
              <a:ext uri="{28A0092B-C50C-407E-A947-70E740481C1C}">
                <a14:useLocalDpi xmlns:a14="http://schemas.microsoft.com/office/drawing/2010/main" val="0"/>
              </a:ext>
            </a:extLst>
          </a:blip>
          <a:srcRect l="18641" r="13759"/>
          <a:stretch/>
        </p:blipFill>
        <p:spPr>
          <a:xfrm>
            <a:off x="580660" y="4489132"/>
            <a:ext cx="1499964" cy="1109449"/>
          </a:xfrm>
          <a:prstGeom prst="rect">
            <a:avLst/>
          </a:prstGeom>
        </p:spPr>
      </p:pic>
      <p:pic>
        <p:nvPicPr>
          <p:cNvPr id="14" name="Image 13">
            <a:extLst>
              <a:ext uri="{FF2B5EF4-FFF2-40B4-BE49-F238E27FC236}">
                <a16:creationId xmlns:a16="http://schemas.microsoft.com/office/drawing/2014/main" id="{D9D8E5B4-7942-478F-957F-5B0D8FC39CA4}"/>
              </a:ext>
            </a:extLst>
          </p:cNvPr>
          <p:cNvPicPr>
            <a:picLocks noChangeAspect="1"/>
          </p:cNvPicPr>
          <p:nvPr>
            <p:custDataLst>
              <p:tags r:id="rId7"/>
            </p:custDataLst>
          </p:nvPr>
        </p:nvPicPr>
        <p:blipFill rotWithShape="1">
          <a:blip r:embed="rId25">
            <a:extLst>
              <a:ext uri="{28A0092B-C50C-407E-A947-70E740481C1C}">
                <a14:useLocalDpi xmlns:a14="http://schemas.microsoft.com/office/drawing/2010/main" val="0"/>
              </a:ext>
            </a:extLst>
          </a:blip>
          <a:srcRect l="16518" r="11839"/>
          <a:stretch/>
        </p:blipFill>
        <p:spPr>
          <a:xfrm>
            <a:off x="2107125" y="4498522"/>
            <a:ext cx="1336317" cy="1125393"/>
          </a:xfrm>
          <a:prstGeom prst="rect">
            <a:avLst/>
          </a:prstGeom>
        </p:spPr>
      </p:pic>
      <p:pic>
        <p:nvPicPr>
          <p:cNvPr id="16" name="Image 15">
            <a:extLst>
              <a:ext uri="{FF2B5EF4-FFF2-40B4-BE49-F238E27FC236}">
                <a16:creationId xmlns:a16="http://schemas.microsoft.com/office/drawing/2014/main" id="{1CA6565E-B700-479B-A6C8-3086912E85E9}"/>
              </a:ext>
            </a:extLst>
          </p:cNvPr>
          <p:cNvPicPr>
            <a:picLocks noChangeAspect="1"/>
          </p:cNvPicPr>
          <p:nvPr>
            <p:custDataLst>
              <p:tags r:id="rId8"/>
            </p:custDataLst>
          </p:nvPr>
        </p:nvPicPr>
        <p:blipFill rotWithShape="1">
          <a:blip r:embed="rId26">
            <a:extLst>
              <a:ext uri="{28A0092B-C50C-407E-A947-70E740481C1C}">
                <a14:useLocalDpi xmlns:a14="http://schemas.microsoft.com/office/drawing/2010/main" val="0"/>
              </a:ext>
            </a:extLst>
          </a:blip>
          <a:srcRect l="11730" t="23077" r="8316" b="984"/>
          <a:stretch/>
        </p:blipFill>
        <p:spPr>
          <a:xfrm>
            <a:off x="3494102" y="4484260"/>
            <a:ext cx="1842619" cy="1139655"/>
          </a:xfrm>
          <a:prstGeom prst="rect">
            <a:avLst/>
          </a:prstGeom>
        </p:spPr>
      </p:pic>
      <p:pic>
        <p:nvPicPr>
          <p:cNvPr id="18" name="Image 17">
            <a:extLst>
              <a:ext uri="{FF2B5EF4-FFF2-40B4-BE49-F238E27FC236}">
                <a16:creationId xmlns:a16="http://schemas.microsoft.com/office/drawing/2014/main" id="{E42273F2-8891-4D78-8CA6-2C56D1B181AE}"/>
              </a:ext>
            </a:extLst>
          </p:cNvPr>
          <p:cNvPicPr>
            <a:picLocks noChangeAspect="1"/>
          </p:cNvPicPr>
          <p:nvPr>
            <p:custDataLst>
              <p:tags r:id="rId9"/>
            </p:custDataLst>
          </p:nvPr>
        </p:nvPicPr>
        <p:blipFill>
          <a:blip r:embed="rId27">
            <a:extLst>
              <a:ext uri="{28A0092B-C50C-407E-A947-70E740481C1C}">
                <a14:useLocalDpi xmlns:a14="http://schemas.microsoft.com/office/drawing/2010/main" val="0"/>
              </a:ext>
            </a:extLst>
          </a:blip>
          <a:stretch>
            <a:fillRect/>
          </a:stretch>
        </p:blipFill>
        <p:spPr>
          <a:xfrm>
            <a:off x="6525794" y="276617"/>
            <a:ext cx="2182680" cy="2974778"/>
          </a:xfrm>
          <a:prstGeom prst="rect">
            <a:avLst/>
          </a:prstGeom>
          <a:ln>
            <a:solidFill>
              <a:schemeClr val="tx1"/>
            </a:solidFill>
          </a:ln>
        </p:spPr>
      </p:pic>
      <p:sp>
        <p:nvSpPr>
          <p:cNvPr id="19" name="ZoneTexte 18">
            <a:extLst>
              <a:ext uri="{FF2B5EF4-FFF2-40B4-BE49-F238E27FC236}">
                <a16:creationId xmlns:a16="http://schemas.microsoft.com/office/drawing/2014/main" id="{13CE7046-CB60-49B6-897A-7100D64180BE}"/>
              </a:ext>
            </a:extLst>
          </p:cNvPr>
          <p:cNvSpPr txBox="1"/>
          <p:nvPr>
            <p:custDataLst>
              <p:tags r:id="rId10"/>
            </p:custDataLst>
          </p:nvPr>
        </p:nvSpPr>
        <p:spPr>
          <a:xfrm>
            <a:off x="1495208" y="5680114"/>
            <a:ext cx="2825261" cy="276999"/>
          </a:xfrm>
          <a:prstGeom prst="rect">
            <a:avLst/>
          </a:prstGeom>
          <a:noFill/>
        </p:spPr>
        <p:txBody>
          <a:bodyPr wrap="none" rtlCol="0">
            <a:spAutoFit/>
          </a:bodyPr>
          <a:lstStyle/>
          <a:p>
            <a:r>
              <a:rPr lang="fr-FR" sz="1200" i="1" dirty="0">
                <a:latin typeface="Brandon Grotesque Regular" panose="020B0503020203060202" pitchFamily="34" charset="0"/>
              </a:rPr>
              <a:t>« Venezuela  hyperinflation 2017- aujourd’hui »</a:t>
            </a:r>
          </a:p>
        </p:txBody>
      </p:sp>
      <p:sp>
        <p:nvSpPr>
          <p:cNvPr id="24" name="ZoneTexte 23">
            <a:extLst>
              <a:ext uri="{FF2B5EF4-FFF2-40B4-BE49-F238E27FC236}">
                <a16:creationId xmlns:a16="http://schemas.microsoft.com/office/drawing/2014/main" id="{81106A22-3097-49A3-9D04-037FF904F1A8}"/>
              </a:ext>
            </a:extLst>
          </p:cNvPr>
          <p:cNvSpPr txBox="1"/>
          <p:nvPr>
            <p:custDataLst>
              <p:tags r:id="rId11"/>
            </p:custDataLst>
          </p:nvPr>
        </p:nvSpPr>
        <p:spPr>
          <a:xfrm>
            <a:off x="9104890" y="3262955"/>
            <a:ext cx="2350323" cy="276999"/>
          </a:xfrm>
          <a:prstGeom prst="rect">
            <a:avLst/>
          </a:prstGeom>
          <a:noFill/>
        </p:spPr>
        <p:txBody>
          <a:bodyPr wrap="none" rtlCol="0">
            <a:spAutoFit/>
          </a:bodyPr>
          <a:lstStyle/>
          <a:p>
            <a:r>
              <a:rPr lang="fr-FR" sz="1200" i="1" dirty="0">
                <a:latin typeface="Brandon Grotesque Regular" panose="020B0503020203060202" pitchFamily="34" charset="0"/>
              </a:rPr>
              <a:t>« Allemagne Hyperinflation 1923 »</a:t>
            </a:r>
          </a:p>
        </p:txBody>
      </p:sp>
      <p:sp>
        <p:nvSpPr>
          <p:cNvPr id="26" name="ZoneTexte 25">
            <a:extLst>
              <a:ext uri="{FF2B5EF4-FFF2-40B4-BE49-F238E27FC236}">
                <a16:creationId xmlns:a16="http://schemas.microsoft.com/office/drawing/2014/main" id="{1A4A1D5E-C95F-482A-91A4-46D52A21A42E}"/>
              </a:ext>
            </a:extLst>
          </p:cNvPr>
          <p:cNvSpPr txBox="1"/>
          <p:nvPr>
            <p:custDataLst>
              <p:tags r:id="rId12"/>
            </p:custDataLst>
          </p:nvPr>
        </p:nvSpPr>
        <p:spPr>
          <a:xfrm>
            <a:off x="8371081" y="3934122"/>
            <a:ext cx="3382301" cy="2051910"/>
          </a:xfrm>
          <a:prstGeom prst="rect">
            <a:avLst/>
          </a:prstGeom>
          <a:ln>
            <a:solidFill>
              <a:schemeClr val="tx1"/>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defPPr>
              <a:defRPr lang="fr-FR"/>
            </a:defPPr>
            <a:lvl1pPr algn="ctr">
              <a:buClr>
                <a:srgbClr val="000000"/>
              </a:buClr>
              <a:defRPr sz="1400" b="1" u="sng">
                <a:solidFill>
                  <a:schemeClr val="dk1"/>
                </a:solidFill>
                <a:latin typeface="Brandon Grotesque Regular" panose="020B0503020203060202" pitchFamily="34" charset="0"/>
                <a:cs typeface="Calibri"/>
              </a:defRPr>
            </a:lvl1pPr>
          </a:lstStyle>
          <a:p>
            <a:r>
              <a:rPr lang="en-US" dirty="0" err="1"/>
              <a:t>Saviez</a:t>
            </a:r>
            <a:r>
              <a:rPr lang="en-US" dirty="0"/>
              <a:t> </a:t>
            </a:r>
            <a:r>
              <a:rPr lang="en-US" dirty="0" err="1"/>
              <a:t>vous</a:t>
            </a:r>
            <a:r>
              <a:rPr lang="en-US" dirty="0"/>
              <a:t> ?</a:t>
            </a:r>
          </a:p>
          <a:p>
            <a:endParaRPr lang="en-US" dirty="0"/>
          </a:p>
          <a:p>
            <a:pPr algn="l"/>
            <a:r>
              <a:rPr lang="en-US" b="0" u="none" dirty="0"/>
              <a:t>Durant les 100 </a:t>
            </a:r>
            <a:r>
              <a:rPr lang="en-US" b="0" u="none" dirty="0" err="1"/>
              <a:t>dernières</a:t>
            </a:r>
            <a:r>
              <a:rPr lang="en-US" b="0" u="none" dirty="0"/>
              <a:t> </a:t>
            </a:r>
            <a:r>
              <a:rPr lang="en-US" b="0" u="none" dirty="0" err="1"/>
              <a:t>années</a:t>
            </a:r>
            <a:r>
              <a:rPr lang="en-US" b="0" u="none" dirty="0"/>
              <a:t> , plus de 55 </a:t>
            </a:r>
            <a:r>
              <a:rPr lang="en-US" b="0" u="none" dirty="0" err="1"/>
              <a:t>cas</a:t>
            </a:r>
            <a:r>
              <a:rPr lang="en-US" b="0" u="none" dirty="0"/>
              <a:t> </a:t>
            </a:r>
            <a:r>
              <a:rPr lang="en-US" b="0" u="none" dirty="0" err="1"/>
              <a:t>d’hyperinflation</a:t>
            </a:r>
            <a:r>
              <a:rPr lang="en-US" b="0" u="none" dirty="0"/>
              <a:t> </a:t>
            </a:r>
            <a:r>
              <a:rPr lang="en-US" b="0" u="none" dirty="0" err="1"/>
              <a:t>sont</a:t>
            </a:r>
            <a:r>
              <a:rPr lang="en-US" b="0" u="none" dirty="0"/>
              <a:t> </a:t>
            </a:r>
            <a:r>
              <a:rPr lang="en-US" b="0" u="none" dirty="0" err="1"/>
              <a:t>apparus</a:t>
            </a:r>
            <a:r>
              <a:rPr lang="en-US" b="0" u="none" dirty="0"/>
              <a:t>. </a:t>
            </a:r>
          </a:p>
          <a:p>
            <a:pPr algn="l"/>
            <a:r>
              <a:rPr lang="en-US" b="0" u="none" dirty="0"/>
              <a:t>La </a:t>
            </a:r>
            <a:r>
              <a:rPr lang="en-US" b="0" u="none" dirty="0" err="1"/>
              <a:t>plupart</a:t>
            </a:r>
            <a:r>
              <a:rPr lang="en-US" b="0" u="none" dirty="0"/>
              <a:t> </a:t>
            </a:r>
            <a:r>
              <a:rPr lang="en-US" b="0" u="none" dirty="0" err="1"/>
              <a:t>ont</a:t>
            </a:r>
            <a:r>
              <a:rPr lang="en-US" b="0" u="none" dirty="0"/>
              <a:t> </a:t>
            </a:r>
            <a:r>
              <a:rPr lang="en-US" b="0" u="none" dirty="0" err="1"/>
              <a:t>complètement</a:t>
            </a:r>
            <a:r>
              <a:rPr lang="en-US" b="0" u="none" dirty="0"/>
              <a:t> </a:t>
            </a:r>
            <a:r>
              <a:rPr lang="en-US" b="0" u="none" dirty="0" err="1"/>
              <a:t>détruit</a:t>
            </a:r>
            <a:r>
              <a:rPr lang="en-US" b="0" u="none" dirty="0"/>
              <a:t> </a:t>
            </a:r>
            <a:r>
              <a:rPr lang="en-US" b="0" u="none" dirty="0" err="1"/>
              <a:t>l’économie</a:t>
            </a:r>
            <a:r>
              <a:rPr lang="en-US" b="0" u="none" dirty="0"/>
              <a:t> de </a:t>
            </a:r>
            <a:r>
              <a:rPr lang="en-US" b="0" u="none" dirty="0" err="1"/>
              <a:t>leur</a:t>
            </a:r>
            <a:r>
              <a:rPr lang="en-US" b="0" u="none" dirty="0"/>
              <a:t> pays, </a:t>
            </a:r>
            <a:r>
              <a:rPr lang="en-US" b="0" u="none" dirty="0" err="1"/>
              <a:t>l’épargne</a:t>
            </a:r>
            <a:r>
              <a:rPr lang="en-US" b="0" u="none" dirty="0"/>
              <a:t> des </a:t>
            </a:r>
            <a:r>
              <a:rPr lang="en-US" b="0" u="none" dirty="0" err="1"/>
              <a:t>citoyens</a:t>
            </a:r>
            <a:r>
              <a:rPr lang="en-US" b="0" u="none" dirty="0"/>
              <a:t> et </a:t>
            </a:r>
            <a:r>
              <a:rPr lang="en-US" b="0" u="none" dirty="0" err="1"/>
              <a:t>parfois</a:t>
            </a:r>
            <a:r>
              <a:rPr lang="en-US" b="0" u="none" dirty="0"/>
              <a:t> </a:t>
            </a:r>
            <a:r>
              <a:rPr lang="en-US" b="0" u="none" dirty="0" err="1"/>
              <a:t>créé</a:t>
            </a:r>
            <a:r>
              <a:rPr lang="en-US" b="0" u="none" dirty="0"/>
              <a:t> </a:t>
            </a:r>
            <a:r>
              <a:rPr lang="en-US" b="0" u="none" dirty="0" err="1"/>
              <a:t>une</a:t>
            </a:r>
            <a:r>
              <a:rPr lang="en-US" b="0" u="none" dirty="0"/>
              <a:t> </a:t>
            </a:r>
            <a:r>
              <a:rPr lang="en-US" b="0" u="none" dirty="0" err="1"/>
              <a:t>instabilité</a:t>
            </a:r>
            <a:r>
              <a:rPr lang="en-US" b="0" u="none" dirty="0"/>
              <a:t> politique qui a conduit à la mise </a:t>
            </a:r>
            <a:r>
              <a:rPr lang="en-US" b="0" u="none" dirty="0" err="1"/>
              <a:t>en</a:t>
            </a:r>
            <a:r>
              <a:rPr lang="en-US" b="0" u="none" dirty="0"/>
              <a:t> place d’un régime dictatorial . (Chili, </a:t>
            </a:r>
            <a:r>
              <a:rPr lang="en-US" b="0" u="none" dirty="0" err="1"/>
              <a:t>Allemagne</a:t>
            </a:r>
            <a:r>
              <a:rPr lang="en-US" b="0" u="none" dirty="0"/>
              <a:t>, etc.)</a:t>
            </a:r>
          </a:p>
        </p:txBody>
      </p:sp>
      <p:pic>
        <p:nvPicPr>
          <p:cNvPr id="29" name="Image 28">
            <a:extLst>
              <a:ext uri="{FF2B5EF4-FFF2-40B4-BE49-F238E27FC236}">
                <a16:creationId xmlns:a16="http://schemas.microsoft.com/office/drawing/2014/main" id="{9472F43E-C882-4807-B481-D398FEBC549D}"/>
              </a:ext>
            </a:extLst>
          </p:cNvPr>
          <p:cNvPicPr>
            <a:picLocks noChangeAspect="1"/>
          </p:cNvPicPr>
          <p:nvPr>
            <p:custDataLst>
              <p:tags r:id="rId13"/>
            </p:custDataLst>
          </p:nvPr>
        </p:nvPicPr>
        <p:blipFill>
          <a:blip r:embed="rId28">
            <a:extLst>
              <a:ext uri="{28A0092B-C50C-407E-A947-70E740481C1C}">
                <a14:useLocalDpi xmlns:a14="http://schemas.microsoft.com/office/drawing/2010/main" val="0"/>
              </a:ext>
            </a:extLst>
          </a:blip>
          <a:stretch>
            <a:fillRect/>
          </a:stretch>
        </p:blipFill>
        <p:spPr>
          <a:xfrm>
            <a:off x="5673734" y="4485371"/>
            <a:ext cx="2152927" cy="1142257"/>
          </a:xfrm>
          <a:prstGeom prst="rect">
            <a:avLst/>
          </a:prstGeom>
        </p:spPr>
      </p:pic>
      <p:sp>
        <p:nvSpPr>
          <p:cNvPr id="30" name="ZoneTexte 29">
            <a:extLst>
              <a:ext uri="{FF2B5EF4-FFF2-40B4-BE49-F238E27FC236}">
                <a16:creationId xmlns:a16="http://schemas.microsoft.com/office/drawing/2014/main" id="{06F84D36-B109-4069-9566-BC831CFDE8BE}"/>
              </a:ext>
            </a:extLst>
          </p:cNvPr>
          <p:cNvSpPr txBox="1"/>
          <p:nvPr>
            <p:custDataLst>
              <p:tags r:id="rId14"/>
            </p:custDataLst>
          </p:nvPr>
        </p:nvSpPr>
        <p:spPr>
          <a:xfrm>
            <a:off x="5436860" y="5680114"/>
            <a:ext cx="2662011" cy="276999"/>
          </a:xfrm>
          <a:prstGeom prst="rect">
            <a:avLst/>
          </a:prstGeom>
          <a:noFill/>
        </p:spPr>
        <p:txBody>
          <a:bodyPr wrap="none" rtlCol="0">
            <a:spAutoFit/>
          </a:bodyPr>
          <a:lstStyle/>
          <a:p>
            <a:r>
              <a:rPr lang="fr-FR" sz="1200" i="1" dirty="0">
                <a:latin typeface="Brandon Grotesque Regular" panose="020B0503020203060202" pitchFamily="34" charset="0"/>
              </a:rPr>
              <a:t>« </a:t>
            </a:r>
            <a:r>
              <a:rPr lang="fr-FR" sz="1200" i="1" dirty="0" err="1">
                <a:latin typeface="Brandon Grotesque Regular" panose="020B0503020203060202" pitchFamily="34" charset="0"/>
              </a:rPr>
              <a:t>Zimbabwé</a:t>
            </a:r>
            <a:r>
              <a:rPr lang="fr-FR" sz="1200" i="1" dirty="0">
                <a:latin typeface="Brandon Grotesque Regular" panose="020B0503020203060202" pitchFamily="34" charset="0"/>
              </a:rPr>
              <a:t> hyperinflation 2008-2009 »</a:t>
            </a:r>
          </a:p>
        </p:txBody>
      </p:sp>
      <p:sp>
        <p:nvSpPr>
          <p:cNvPr id="17" name="ZoneTexte 16">
            <a:extLst>
              <a:ext uri="{FF2B5EF4-FFF2-40B4-BE49-F238E27FC236}">
                <a16:creationId xmlns:a16="http://schemas.microsoft.com/office/drawing/2014/main" id="{ABAEA828-C194-4BFD-9E39-51C56EB0088D}"/>
              </a:ext>
            </a:extLst>
          </p:cNvPr>
          <p:cNvSpPr txBox="1"/>
          <p:nvPr>
            <p:custDataLst>
              <p:tags r:id="rId15"/>
            </p:custDataLst>
          </p:nvPr>
        </p:nvSpPr>
        <p:spPr>
          <a:xfrm>
            <a:off x="6525794" y="3265651"/>
            <a:ext cx="2253437" cy="276999"/>
          </a:xfrm>
          <a:prstGeom prst="rect">
            <a:avLst/>
          </a:prstGeom>
          <a:noFill/>
        </p:spPr>
        <p:txBody>
          <a:bodyPr wrap="none" rtlCol="0">
            <a:spAutoFit/>
          </a:bodyPr>
          <a:lstStyle/>
          <a:p>
            <a:r>
              <a:rPr lang="fr-FR" sz="1200" i="1" dirty="0">
                <a:latin typeface="Brandon Grotesque Regular" panose="020B0503020203060202" pitchFamily="34" charset="0"/>
              </a:rPr>
              <a:t>« Big </a:t>
            </a:r>
            <a:r>
              <a:rPr lang="fr-FR" sz="1200" i="1" dirty="0" err="1">
                <a:latin typeface="Brandon Grotesque Regular" panose="020B0503020203060202" pitchFamily="34" charset="0"/>
              </a:rPr>
              <a:t>Debt</a:t>
            </a:r>
            <a:r>
              <a:rPr lang="fr-FR" sz="1200" i="1" dirty="0">
                <a:latin typeface="Brandon Grotesque Regular" panose="020B0503020203060202" pitchFamily="34" charset="0"/>
              </a:rPr>
              <a:t> Crises- par Ray </a:t>
            </a:r>
            <a:r>
              <a:rPr lang="fr-FR" sz="1200" i="1" dirty="0" err="1">
                <a:latin typeface="Brandon Grotesque Regular" panose="020B0503020203060202" pitchFamily="34" charset="0"/>
              </a:rPr>
              <a:t>Dalio</a:t>
            </a:r>
            <a:r>
              <a:rPr lang="fr-FR" sz="1200" i="1" dirty="0">
                <a:latin typeface="Brandon Grotesque Regular" panose="020B0503020203060202" pitchFamily="34" charset="0"/>
              </a:rPr>
              <a:t> »</a:t>
            </a:r>
          </a:p>
        </p:txBody>
      </p:sp>
      <p:sp>
        <p:nvSpPr>
          <p:cNvPr id="3" name="Date Placeholder 2"/>
          <p:cNvSpPr>
            <a:spLocks noGrp="1"/>
          </p:cNvSpPr>
          <p:nvPr>
            <p:ph type="dt" sz="half" idx="10"/>
            <p:custDataLst>
              <p:tags r:id="rId16"/>
            </p:custDataLst>
          </p:nvPr>
        </p:nvSpPr>
        <p:spPr/>
        <p:txBody>
          <a:bodyPr/>
          <a:lstStyle/>
          <a:p>
            <a:fld id="{433CB20D-F183-44A7-B0E3-50C88F4647DC}" type="datetime1">
              <a:rPr lang="fr-FR" smtClean="0"/>
              <a:t>14/08/2020</a:t>
            </a:fld>
            <a:endParaRPr lang="fr-FR" dirty="0"/>
          </a:p>
        </p:txBody>
      </p:sp>
      <p:sp>
        <p:nvSpPr>
          <p:cNvPr id="5" name="Slide Number Placeholder 4"/>
          <p:cNvSpPr>
            <a:spLocks noGrp="1"/>
          </p:cNvSpPr>
          <p:nvPr>
            <p:ph type="sldNum" sz="quarter" idx="12"/>
            <p:custDataLst>
              <p:tags r:id="rId17"/>
            </p:custDataLst>
          </p:nvPr>
        </p:nvSpPr>
        <p:spPr/>
        <p:txBody>
          <a:bodyPr/>
          <a:lstStyle/>
          <a:p>
            <a:fld id="{6187F528-28A7-479E-BE96-8D25270AF67C}" type="slidenum">
              <a:rPr lang="fr-FR" smtClean="0"/>
              <a:t>5</a:t>
            </a:fld>
            <a:endParaRPr lang="fr-FR"/>
          </a:p>
        </p:txBody>
      </p:sp>
      <p:sp>
        <p:nvSpPr>
          <p:cNvPr id="21" name="TextBox 20">
            <a:extLst>
              <a:ext uri="{FF2B5EF4-FFF2-40B4-BE49-F238E27FC236}">
                <a16:creationId xmlns:a16="http://schemas.microsoft.com/office/drawing/2014/main" id="{A3B64F73-B2C4-40E2-A8EB-B7B6CD30887E}"/>
              </a:ext>
            </a:extLst>
          </p:cNvPr>
          <p:cNvSpPr txBox="1"/>
          <p:nvPr>
            <p:custDataLst>
              <p:tags r:id="rId18"/>
            </p:custDataLst>
          </p:nvPr>
        </p:nvSpPr>
        <p:spPr>
          <a:xfrm>
            <a:off x="438618" y="3101487"/>
            <a:ext cx="5792256" cy="1169551"/>
          </a:xfrm>
          <a:prstGeom prst="rect">
            <a:avLst/>
          </a:prstGeom>
          <a:noFill/>
        </p:spPr>
        <p:txBody>
          <a:bodyPr wrap="square">
            <a:spAutoFit/>
          </a:bodyPr>
          <a:lstStyle/>
          <a:p>
            <a:r>
              <a:rPr lang="en-US" sz="1400" dirty="0">
                <a:latin typeface="Brandon Grotesque Regular" panose="020B0503020203060202" pitchFamily="34" charset="0"/>
              </a:rPr>
              <a:t>Bitcoin </a:t>
            </a:r>
            <a:r>
              <a:rPr lang="en-US" sz="1400" dirty="0" err="1">
                <a:latin typeface="Brandon Grotesque Regular" panose="020B0503020203060202" pitchFamily="34" charset="0"/>
              </a:rPr>
              <a:t>donne</a:t>
            </a:r>
            <a:r>
              <a:rPr lang="en-US" sz="1400" dirty="0">
                <a:latin typeface="Brandon Grotesque Regular" panose="020B0503020203060202" pitchFamily="34" charset="0"/>
              </a:rPr>
              <a:t> à </a:t>
            </a:r>
            <a:r>
              <a:rPr lang="en-US" sz="1400" dirty="0" err="1">
                <a:latin typeface="Brandon Grotesque Regular" panose="020B0503020203060202" pitchFamily="34" charset="0"/>
              </a:rPr>
              <a:t>chaque</a:t>
            </a:r>
            <a:r>
              <a:rPr lang="en-US" sz="1400" dirty="0">
                <a:latin typeface="Brandon Grotesque Regular" panose="020B0503020203060202" pitchFamily="34" charset="0"/>
              </a:rPr>
              <a:t> </a:t>
            </a:r>
            <a:r>
              <a:rPr lang="en-US" sz="1400" dirty="0" err="1">
                <a:latin typeface="Brandon Grotesque Regular" panose="020B0503020203060202" pitchFamily="34" charset="0"/>
              </a:rPr>
              <a:t>individu</a:t>
            </a:r>
            <a:r>
              <a:rPr lang="en-US" sz="1400" dirty="0">
                <a:latin typeface="Brandon Grotesque Regular" panose="020B0503020203060202" pitchFamily="34" charset="0"/>
              </a:rPr>
              <a:t> </a:t>
            </a:r>
            <a:r>
              <a:rPr lang="en-US" sz="1400" dirty="0" err="1">
                <a:latin typeface="Brandon Grotesque Regular" panose="020B0503020203060202" pitchFamily="34" charset="0"/>
              </a:rPr>
              <a:t>une</a:t>
            </a:r>
            <a:r>
              <a:rPr lang="en-US" sz="1400" dirty="0">
                <a:latin typeface="Brandon Grotesque Regular" panose="020B0503020203060202" pitchFamily="34" charset="0"/>
              </a:rPr>
              <a:t> chance de </a:t>
            </a:r>
            <a:r>
              <a:rPr lang="en-US" sz="1400" dirty="0" err="1">
                <a:latin typeface="Brandon Grotesque Regular" panose="020B0503020203060202" pitchFamily="34" charset="0"/>
              </a:rPr>
              <a:t>sortir</a:t>
            </a:r>
            <a:r>
              <a:rPr lang="en-US" sz="1400" dirty="0">
                <a:latin typeface="Brandon Grotesque Regular" panose="020B0503020203060202" pitchFamily="34" charset="0"/>
              </a:rPr>
              <a:t> du </a:t>
            </a:r>
            <a:r>
              <a:rPr lang="en-US" sz="1400" dirty="0" err="1">
                <a:latin typeface="Brandon Grotesque Regular" panose="020B0503020203060202" pitchFamily="34" charset="0"/>
              </a:rPr>
              <a:t>système</a:t>
            </a:r>
            <a:r>
              <a:rPr lang="en-US" sz="1400" dirty="0">
                <a:latin typeface="Brandon Grotesque Regular" panose="020B0503020203060202" pitchFamily="34" charset="0"/>
              </a:rPr>
              <a:t>. </a:t>
            </a:r>
            <a:r>
              <a:rPr lang="en-US" sz="1400" dirty="0" err="1">
                <a:latin typeface="Brandon Grotesque Regular" panose="020B0503020203060202" pitchFamily="34" charset="0"/>
              </a:rPr>
              <a:t>C’est</a:t>
            </a:r>
            <a:r>
              <a:rPr lang="en-US" sz="1400" dirty="0">
                <a:latin typeface="Brandon Grotesque Regular" panose="020B0503020203060202" pitchFamily="34" charset="0"/>
              </a:rPr>
              <a:t> un </a:t>
            </a:r>
            <a:r>
              <a:rPr lang="en-US" sz="1400" dirty="0" err="1">
                <a:latin typeface="Brandon Grotesque Regular" panose="020B0503020203060202" pitchFamily="34" charset="0"/>
              </a:rPr>
              <a:t>choix</a:t>
            </a:r>
            <a:r>
              <a:rPr lang="en-US" sz="1400" dirty="0">
                <a:latin typeface="Brandon Grotesque Regular" panose="020B0503020203060202" pitchFamily="34" charset="0"/>
              </a:rPr>
              <a:t> </a:t>
            </a:r>
            <a:r>
              <a:rPr lang="en-US" sz="1400" dirty="0" err="1">
                <a:latin typeface="Brandon Grotesque Regular" panose="020B0503020203060202" pitchFamily="34" charset="0"/>
              </a:rPr>
              <a:t>éthique</a:t>
            </a:r>
            <a:r>
              <a:rPr lang="en-US" sz="1400" dirty="0">
                <a:latin typeface="Brandon Grotesque Regular" panose="020B0503020203060202" pitchFamily="34" charset="0"/>
              </a:rPr>
              <a:t> que </a:t>
            </a:r>
            <a:r>
              <a:rPr lang="en-US" sz="1400" dirty="0" err="1">
                <a:latin typeface="Brandon Grotesque Regular" panose="020B0503020203060202" pitchFamily="34" charset="0"/>
              </a:rPr>
              <a:t>chacun</a:t>
            </a:r>
            <a:r>
              <a:rPr lang="en-US" sz="1400" dirty="0">
                <a:latin typeface="Brandon Grotesque Regular" panose="020B0503020203060202" pitchFamily="34" charset="0"/>
              </a:rPr>
              <a:t> aura à faire un jour. </a:t>
            </a:r>
            <a:r>
              <a:rPr lang="fr-FR" sz="1400" dirty="0">
                <a:latin typeface="Brandon Grotesque Regular" panose="020B0503020203060202"/>
              </a:rPr>
              <a:t> </a:t>
            </a:r>
          </a:p>
          <a:p>
            <a:endParaRPr lang="fr-FR" sz="1400" dirty="0">
              <a:latin typeface="Brandon Grotesque Regular" panose="020B0503020203060202"/>
            </a:endParaRPr>
          </a:p>
          <a:p>
            <a:r>
              <a:rPr lang="fr-FR" sz="1400" dirty="0">
                <a:latin typeface="Brandon Grotesque Regular" panose="020B0503020203060202"/>
              </a:rPr>
              <a:t>BTC vous aide à faire la transaction d’argent fiduciaire à  de l’argent sain grâce à sa résistance à la censure, divisibilité et transportabilité. </a:t>
            </a:r>
          </a:p>
        </p:txBody>
      </p:sp>
      <p:sp>
        <p:nvSpPr>
          <p:cNvPr id="25" name="Espace réservé du pied de page 1">
            <a:extLst>
              <a:ext uri="{FF2B5EF4-FFF2-40B4-BE49-F238E27FC236}">
                <a16:creationId xmlns:a16="http://schemas.microsoft.com/office/drawing/2014/main" id="{B41B553A-33E7-4BCD-8E25-8E0F946677FB}"/>
              </a:ext>
            </a:extLst>
          </p:cNvPr>
          <p:cNvSpPr>
            <a:spLocks noGrp="1"/>
          </p:cNvSpPr>
          <p:nvPr>
            <p:ph type="ftr" idx="11"/>
            <p:custDataLst>
              <p:tags r:id="rId19"/>
            </p:custDataLst>
          </p:nvPr>
        </p:nvSpPr>
        <p:spPr>
          <a:xfrm>
            <a:off x="2898384" y="6356350"/>
            <a:ext cx="7341498" cy="365125"/>
          </a:xfrm>
        </p:spPr>
        <p:txBody>
          <a:bodyPr/>
          <a:lstStyle/>
          <a:p>
            <a:r>
              <a:rPr lang="fr-FR" dirty="0">
                <a:latin typeface="Brandon Grotesque Regular" panose="020B05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Regular" panose="020B0503020203060202" pitchFamily="34" charset="0"/>
              </a:rPr>
              <a:t>LvL</a:t>
            </a:r>
            <a:r>
              <a:rPr lang="fr-FR" dirty="0">
                <a:latin typeface="Brandon Grotesque Regular" panose="020B0503020203060202" pitchFamily="34" charset="0"/>
              </a:rPr>
              <a:t> 1.2 FR V1.2 - </a:t>
            </a:r>
            <a:r>
              <a:rPr lang="en-US" dirty="0">
                <a:latin typeface="Brandon Grotesque Regular" panose="020B0503020203060202" pitchFamily="34" charset="0"/>
              </a:rPr>
              <a:t>Ce travail</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est</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licensé</a:t>
            </a:r>
            <a:r>
              <a:rPr lang="en-US" b="0" dirty="0">
                <a:effectLst/>
                <a:latin typeface="Brandon Grotesque Regular" panose="020B0503020203060202" pitchFamily="34" charset="0"/>
              </a:rPr>
              <a:t> sous </a:t>
            </a:r>
            <a:r>
              <a:rPr lang="en-US" dirty="0">
                <a:latin typeface="Brandon Grotesque Regular" panose="020B0503020203060202" pitchFamily="34" charset="0"/>
                <a:hlinkClick r:id="rId29">
                  <a:extLst>
                    <a:ext uri="{A12FA001-AC4F-418D-AE19-62706E023703}">
                      <ahyp:hlinkClr xmlns:ahyp="http://schemas.microsoft.com/office/drawing/2018/hyperlinkcolor" val="tx"/>
                    </a:ext>
                  </a:extLst>
                </a:hlinkClick>
              </a:rPr>
              <a:t>CC BY-SA</a:t>
            </a:r>
            <a:endParaRPr lang="en-US" dirty="0">
              <a:latin typeface="Brandon Grotesque Regular" panose="020B0503020203060202" pitchFamily="34" charset="0"/>
            </a:endParaRPr>
          </a:p>
        </p:txBody>
      </p:sp>
    </p:spTree>
    <p:extLst>
      <p:ext uri="{BB962C8B-B14F-4D97-AF65-F5344CB8AC3E}">
        <p14:creationId xmlns:p14="http://schemas.microsoft.com/office/powerpoint/2010/main" val="2386279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F0491C4-C34D-4AE2-9AF7-33B4324E0500}"/>
              </a:ext>
            </a:extLst>
          </p:cNvPr>
          <p:cNvPicPr>
            <a:picLocks noGrp="1" noChangeAspect="1"/>
          </p:cNvPicPr>
          <p:nvPr>
            <p:ph idx="1"/>
            <p:custDataLst>
              <p:tags r:id="rId1"/>
            </p:custDataLst>
          </p:nvPr>
        </p:nvPicPr>
        <p:blipFill>
          <a:blip r:embed="rId13">
            <a:extLst>
              <a:ext uri="{28A0092B-C50C-407E-A947-70E740481C1C}">
                <a14:useLocalDpi xmlns:a14="http://schemas.microsoft.com/office/drawing/2010/main" val="0"/>
              </a:ext>
            </a:extLst>
          </a:blip>
          <a:stretch>
            <a:fillRect/>
          </a:stretch>
        </p:blipFill>
        <p:spPr>
          <a:xfrm>
            <a:off x="8793019" y="820277"/>
            <a:ext cx="3231502" cy="2418131"/>
          </a:xfrm>
        </p:spPr>
        <p:style>
          <a:lnRef idx="2">
            <a:schemeClr val="dk1"/>
          </a:lnRef>
          <a:fillRef idx="1">
            <a:schemeClr val="lt1"/>
          </a:fillRef>
          <a:effectRef idx="0">
            <a:schemeClr val="dk1"/>
          </a:effectRef>
          <a:fontRef idx="minor">
            <a:schemeClr val="dk1"/>
          </a:fontRef>
        </p:style>
      </p:pic>
      <p:sp>
        <p:nvSpPr>
          <p:cNvPr id="4" name="Date Placeholder 3">
            <a:extLst>
              <a:ext uri="{FF2B5EF4-FFF2-40B4-BE49-F238E27FC236}">
                <a16:creationId xmlns:a16="http://schemas.microsoft.com/office/drawing/2014/main" id="{3E00F215-8D0F-4F39-89DE-3674B67BCB9D}"/>
              </a:ext>
            </a:extLst>
          </p:cNvPr>
          <p:cNvSpPr>
            <a:spLocks noGrp="1"/>
          </p:cNvSpPr>
          <p:nvPr>
            <p:ph type="dt" sz="half" idx="10"/>
            <p:custDataLst>
              <p:tags r:id="rId2"/>
            </p:custDataLst>
          </p:nvPr>
        </p:nvSpPr>
        <p:spPr/>
        <p:txBody>
          <a:bodyPr/>
          <a:lstStyle/>
          <a:p>
            <a:fld id="{334FDE75-F0DD-46C7-BD9C-B1D1E5F09F99}" type="datetime1">
              <a:rPr lang="fr-FR" smtClean="0"/>
              <a:t>14/08/2020</a:t>
            </a:fld>
            <a:endParaRPr lang="fr-FR"/>
          </a:p>
        </p:txBody>
      </p:sp>
      <p:sp>
        <p:nvSpPr>
          <p:cNvPr id="6" name="Slide Number Placeholder 5">
            <a:extLst>
              <a:ext uri="{FF2B5EF4-FFF2-40B4-BE49-F238E27FC236}">
                <a16:creationId xmlns:a16="http://schemas.microsoft.com/office/drawing/2014/main" id="{36CCC185-B4F4-4972-BEBD-A611D17E3910}"/>
              </a:ext>
            </a:extLst>
          </p:cNvPr>
          <p:cNvSpPr>
            <a:spLocks noGrp="1"/>
          </p:cNvSpPr>
          <p:nvPr>
            <p:ph type="sldNum" sz="quarter" idx="12"/>
            <p:custDataLst>
              <p:tags r:id="rId3"/>
            </p:custDataLst>
          </p:nvPr>
        </p:nvSpPr>
        <p:spPr/>
        <p:txBody>
          <a:bodyPr/>
          <a:lstStyle/>
          <a:p>
            <a:fld id="{6187F528-28A7-479E-BE96-8D25270AF67C}" type="slidenum">
              <a:rPr lang="fr-FR" smtClean="0"/>
              <a:t>6</a:t>
            </a:fld>
            <a:endParaRPr lang="fr-FR"/>
          </a:p>
        </p:txBody>
      </p:sp>
      <p:pic>
        <p:nvPicPr>
          <p:cNvPr id="12" name="Picture 11">
            <a:extLst>
              <a:ext uri="{FF2B5EF4-FFF2-40B4-BE49-F238E27FC236}">
                <a16:creationId xmlns:a16="http://schemas.microsoft.com/office/drawing/2014/main" id="{64397B09-9557-41C7-8B0E-34D1C3C8F3DD}"/>
              </a:ext>
            </a:extLst>
          </p:cNvPr>
          <p:cNvPicPr>
            <a:picLocks noChangeAspect="1"/>
          </p:cNvPicPr>
          <p:nvPr>
            <p:custDataLst>
              <p:tags r:id="rId4"/>
            </p:custDataLst>
          </p:nvPr>
        </p:nvPicPr>
        <p:blipFill>
          <a:blip r:embed="rId14">
            <a:extLst>
              <a:ext uri="{28A0092B-C50C-407E-A947-70E740481C1C}">
                <a14:useLocalDpi xmlns:a14="http://schemas.microsoft.com/office/drawing/2010/main" val="0"/>
              </a:ext>
            </a:extLst>
          </a:blip>
          <a:stretch>
            <a:fillRect/>
          </a:stretch>
        </p:blipFill>
        <p:spPr>
          <a:xfrm>
            <a:off x="5382632" y="820278"/>
            <a:ext cx="3231502" cy="2418130"/>
          </a:xfrm>
          <a:prstGeom prst="rect">
            <a:avLst/>
          </a:prstGeom>
        </p:spPr>
        <p:style>
          <a:lnRef idx="2">
            <a:schemeClr val="dk1"/>
          </a:lnRef>
          <a:fillRef idx="1">
            <a:schemeClr val="lt1"/>
          </a:fillRef>
          <a:effectRef idx="0">
            <a:schemeClr val="dk1"/>
          </a:effectRef>
          <a:fontRef idx="minor">
            <a:schemeClr val="dk1"/>
          </a:fontRef>
        </p:style>
      </p:pic>
      <p:pic>
        <p:nvPicPr>
          <p:cNvPr id="14" name="Picture 13">
            <a:extLst>
              <a:ext uri="{FF2B5EF4-FFF2-40B4-BE49-F238E27FC236}">
                <a16:creationId xmlns:a16="http://schemas.microsoft.com/office/drawing/2014/main" id="{19525FCB-CEE1-4D8A-8D8E-6B60978C955E}"/>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Lst>
          </a:blip>
          <a:stretch>
            <a:fillRect/>
          </a:stretch>
        </p:blipFill>
        <p:spPr>
          <a:xfrm>
            <a:off x="8793019" y="3471678"/>
            <a:ext cx="3231503" cy="2418131"/>
          </a:xfrm>
          <a:prstGeom prst="rect">
            <a:avLst/>
          </a:prstGeom>
        </p:spPr>
        <p:style>
          <a:lnRef idx="2">
            <a:schemeClr val="dk1"/>
          </a:lnRef>
          <a:fillRef idx="1">
            <a:schemeClr val="lt1"/>
          </a:fillRef>
          <a:effectRef idx="0">
            <a:schemeClr val="dk1"/>
          </a:effectRef>
          <a:fontRef idx="minor">
            <a:schemeClr val="dk1"/>
          </a:fontRef>
        </p:style>
      </p:pic>
      <p:pic>
        <p:nvPicPr>
          <p:cNvPr id="16" name="Picture 15">
            <a:extLst>
              <a:ext uri="{FF2B5EF4-FFF2-40B4-BE49-F238E27FC236}">
                <a16:creationId xmlns:a16="http://schemas.microsoft.com/office/drawing/2014/main" id="{149A9E60-51C1-4C00-A970-8E55A19B6592}"/>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5382632" y="3471678"/>
            <a:ext cx="3231502" cy="2418131"/>
          </a:xfrm>
          <a:prstGeom prst="rect">
            <a:avLst/>
          </a:prstGeom>
        </p:spPr>
        <p:style>
          <a:lnRef idx="2">
            <a:schemeClr val="dk1"/>
          </a:lnRef>
          <a:fillRef idx="1">
            <a:schemeClr val="lt1"/>
          </a:fillRef>
          <a:effectRef idx="0">
            <a:schemeClr val="dk1"/>
          </a:effectRef>
          <a:fontRef idx="minor">
            <a:schemeClr val="dk1"/>
          </a:fontRef>
        </p:style>
      </p:pic>
      <p:pic>
        <p:nvPicPr>
          <p:cNvPr id="19" name="Picture 18">
            <a:extLst>
              <a:ext uri="{FF2B5EF4-FFF2-40B4-BE49-F238E27FC236}">
                <a16:creationId xmlns:a16="http://schemas.microsoft.com/office/drawing/2014/main" id="{8831524E-79EA-498B-B65A-59EEC44D8A23}"/>
              </a:ext>
            </a:extLst>
          </p:cNvPr>
          <p:cNvPicPr>
            <a:picLocks noChangeAspect="1"/>
          </p:cNvPicPr>
          <p:nvPr>
            <p:custDataLst>
              <p:tags r:id="rId7"/>
            </p:custDataLst>
          </p:nvPr>
        </p:nvPicPr>
        <p:blipFill>
          <a:blip r:embed="rId17"/>
          <a:stretch>
            <a:fillRect/>
          </a:stretch>
        </p:blipFill>
        <p:spPr>
          <a:xfrm>
            <a:off x="167478" y="820278"/>
            <a:ext cx="5036269" cy="5069532"/>
          </a:xfrm>
          <a:prstGeom prst="rect">
            <a:avLst/>
          </a:prstGeom>
        </p:spPr>
        <p:style>
          <a:lnRef idx="2">
            <a:schemeClr val="dk1"/>
          </a:lnRef>
          <a:fillRef idx="1">
            <a:schemeClr val="lt1"/>
          </a:fillRef>
          <a:effectRef idx="0">
            <a:schemeClr val="dk1"/>
          </a:effectRef>
          <a:fontRef idx="minor">
            <a:schemeClr val="dk1"/>
          </a:fontRef>
        </p:style>
      </p:pic>
      <p:sp>
        <p:nvSpPr>
          <p:cNvPr id="20" name="Title 1">
            <a:extLst>
              <a:ext uri="{FF2B5EF4-FFF2-40B4-BE49-F238E27FC236}">
                <a16:creationId xmlns:a16="http://schemas.microsoft.com/office/drawing/2014/main" id="{AE78E4C8-A80B-4FF3-9CE1-D07760F48CD1}"/>
              </a:ext>
            </a:extLst>
          </p:cNvPr>
          <p:cNvSpPr>
            <a:spLocks noGrp="1"/>
          </p:cNvSpPr>
          <p:nvPr>
            <p:ph type="title"/>
            <p:custDataLst>
              <p:tags r:id="rId8"/>
            </p:custDataLst>
          </p:nvPr>
        </p:nvSpPr>
        <p:spPr>
          <a:xfrm>
            <a:off x="306612" y="-34190"/>
            <a:ext cx="11885387" cy="1094220"/>
          </a:xfrm>
        </p:spPr>
        <p:txBody>
          <a:bodyPr vert="horz" lIns="91440" tIns="45720" rIns="91440" bIns="45720" rtlCol="0" anchor="ctr">
            <a:noAutofit/>
          </a:bodyPr>
          <a:lstStyle/>
          <a:p>
            <a:r>
              <a:rPr lang="fr-BE" sz="2000" u="sng" dirty="0">
                <a:latin typeface="Brandon Grotesque Bold" panose="020B0803020203060202" pitchFamily="34" charset="0"/>
              </a:rPr>
              <a:t>La </a:t>
            </a:r>
            <a:r>
              <a:rPr lang="fr-BE" sz="2000" u="sng" dirty="0" err="1">
                <a:latin typeface="Brandon Grotesque Bold" panose="020B0803020203060202" pitchFamily="34" charset="0"/>
              </a:rPr>
              <a:t>déstruction</a:t>
            </a:r>
            <a:r>
              <a:rPr lang="fr-BE" sz="2000" u="sng" dirty="0">
                <a:latin typeface="Brandon Grotesque Bold" panose="020B0803020203060202" pitchFamily="34" charset="0"/>
              </a:rPr>
              <a:t> des monnaies fiduciaires n’est pas nouvelle et </a:t>
            </a:r>
            <a:r>
              <a:rPr lang="fr-BE" sz="2000" u="sng" dirty="0" err="1">
                <a:latin typeface="Brandon Grotesque Bold" panose="020B0803020203060202" pitchFamily="34" charset="0"/>
              </a:rPr>
              <a:t>continura</a:t>
            </a:r>
            <a:r>
              <a:rPr lang="fr-BE" sz="2000" u="sng" dirty="0">
                <a:latin typeface="Brandon Grotesque Bold" panose="020B0803020203060202" pitchFamily="34" charset="0"/>
              </a:rPr>
              <a:t>. Vous pouvez sortir du système !  </a:t>
            </a:r>
          </a:p>
        </p:txBody>
      </p:sp>
      <p:sp>
        <p:nvSpPr>
          <p:cNvPr id="21" name="TextBox 20">
            <a:extLst>
              <a:ext uri="{FF2B5EF4-FFF2-40B4-BE49-F238E27FC236}">
                <a16:creationId xmlns:a16="http://schemas.microsoft.com/office/drawing/2014/main" id="{E6D586A0-B5E3-4E5A-82BE-476530B69797}"/>
              </a:ext>
            </a:extLst>
          </p:cNvPr>
          <p:cNvSpPr txBox="1"/>
          <p:nvPr>
            <p:custDataLst>
              <p:tags r:id="rId9"/>
            </p:custDataLst>
          </p:nvPr>
        </p:nvSpPr>
        <p:spPr>
          <a:xfrm>
            <a:off x="1302327" y="5912437"/>
            <a:ext cx="2234138" cy="276999"/>
          </a:xfrm>
          <a:prstGeom prst="rect">
            <a:avLst/>
          </a:prstGeom>
          <a:noFill/>
        </p:spPr>
        <p:txBody>
          <a:bodyPr wrap="none" rtlCol="0">
            <a:spAutoFit/>
          </a:bodyPr>
          <a:lstStyle/>
          <a:p>
            <a:r>
              <a:rPr lang="en-US" sz="1200" i="1" dirty="0">
                <a:latin typeface="Brandon Grotesque Regular" panose="020B0503020203060202" pitchFamily="34" charset="0"/>
              </a:rPr>
              <a:t>The Hanke-</a:t>
            </a:r>
            <a:r>
              <a:rPr lang="en-US" sz="1200" i="1" dirty="0" err="1">
                <a:latin typeface="Brandon Grotesque Regular" panose="020B0503020203060202" pitchFamily="34" charset="0"/>
              </a:rPr>
              <a:t>Krus</a:t>
            </a:r>
            <a:r>
              <a:rPr lang="en-US" sz="1200" i="1" dirty="0">
                <a:latin typeface="Brandon Grotesque Regular" panose="020B0503020203060202" pitchFamily="34" charset="0"/>
              </a:rPr>
              <a:t> hyperinflation table</a:t>
            </a:r>
          </a:p>
        </p:txBody>
      </p:sp>
      <p:sp>
        <p:nvSpPr>
          <p:cNvPr id="22" name="TextBox 21">
            <a:extLst>
              <a:ext uri="{FF2B5EF4-FFF2-40B4-BE49-F238E27FC236}">
                <a16:creationId xmlns:a16="http://schemas.microsoft.com/office/drawing/2014/main" id="{D3F10AF0-8910-46BE-AC55-AE7286B1874B}"/>
              </a:ext>
            </a:extLst>
          </p:cNvPr>
          <p:cNvSpPr txBox="1"/>
          <p:nvPr>
            <p:custDataLst>
              <p:tags r:id="rId10"/>
            </p:custDataLst>
          </p:nvPr>
        </p:nvSpPr>
        <p:spPr>
          <a:xfrm>
            <a:off x="6998383" y="5899222"/>
            <a:ext cx="3812839" cy="276999"/>
          </a:xfrm>
          <a:prstGeom prst="rect">
            <a:avLst/>
          </a:prstGeom>
          <a:noFill/>
        </p:spPr>
        <p:txBody>
          <a:bodyPr wrap="none" rtlCol="0">
            <a:spAutoFit/>
          </a:bodyPr>
          <a:lstStyle/>
          <a:p>
            <a:r>
              <a:rPr lang="en-US" sz="1200" i="1" dirty="0" err="1">
                <a:latin typeface="Brandon Grotesque Regular" panose="020B0503020203060202" pitchFamily="34" charset="0"/>
              </a:rPr>
              <a:t>Demande</a:t>
            </a:r>
            <a:r>
              <a:rPr lang="en-US" sz="1200" i="1" dirty="0">
                <a:latin typeface="Brandon Grotesque Regular" panose="020B0503020203060202" pitchFamily="34" charset="0"/>
              </a:rPr>
              <a:t> pour bitcoin par pays – Localbitcoin.com ( </a:t>
            </a:r>
            <a:r>
              <a:rPr lang="en-US" sz="1200" i="1" dirty="0" err="1">
                <a:latin typeface="Brandon Grotesque Regular" panose="020B0503020203060202" pitchFamily="34" charset="0"/>
              </a:rPr>
              <a:t>coin.dance</a:t>
            </a:r>
            <a:r>
              <a:rPr lang="en-US" sz="1200" i="1" dirty="0">
                <a:latin typeface="Brandon Grotesque Regular" panose="020B0503020203060202" pitchFamily="34" charset="0"/>
              </a:rPr>
              <a:t>)</a:t>
            </a:r>
          </a:p>
        </p:txBody>
      </p:sp>
      <p:sp>
        <p:nvSpPr>
          <p:cNvPr id="13" name="Espace réservé du pied de page 1">
            <a:extLst>
              <a:ext uri="{FF2B5EF4-FFF2-40B4-BE49-F238E27FC236}">
                <a16:creationId xmlns:a16="http://schemas.microsoft.com/office/drawing/2014/main" id="{7DAACD31-5E3D-45EE-BCEC-1CB512F45A46}"/>
              </a:ext>
            </a:extLst>
          </p:cNvPr>
          <p:cNvSpPr>
            <a:spLocks noGrp="1"/>
          </p:cNvSpPr>
          <p:nvPr>
            <p:ph type="ftr" idx="11"/>
            <p:custDataLst>
              <p:tags r:id="rId11"/>
            </p:custDataLst>
          </p:nvPr>
        </p:nvSpPr>
        <p:spPr>
          <a:xfrm>
            <a:off x="2898384" y="6356350"/>
            <a:ext cx="7341498" cy="365125"/>
          </a:xfrm>
        </p:spPr>
        <p:txBody>
          <a:bodyPr/>
          <a:lstStyle/>
          <a:p>
            <a:r>
              <a:rPr lang="fr-FR" dirty="0">
                <a:latin typeface="Brandon Grotesque Regular" panose="020B05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Regular" panose="020B0503020203060202" pitchFamily="34" charset="0"/>
              </a:rPr>
              <a:t>LvL</a:t>
            </a:r>
            <a:r>
              <a:rPr lang="fr-FR" dirty="0">
                <a:latin typeface="Brandon Grotesque Regular" panose="020B0503020203060202" pitchFamily="34" charset="0"/>
              </a:rPr>
              <a:t> 1.2 FR V1.2 - </a:t>
            </a:r>
            <a:r>
              <a:rPr lang="en-US" dirty="0">
                <a:latin typeface="Brandon Grotesque Regular" panose="020B0503020203060202" pitchFamily="34" charset="0"/>
              </a:rPr>
              <a:t>Ce travail</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est</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licensé</a:t>
            </a:r>
            <a:r>
              <a:rPr lang="en-US" b="0" dirty="0">
                <a:effectLst/>
                <a:latin typeface="Brandon Grotesque Regular" panose="020B0503020203060202" pitchFamily="34" charset="0"/>
              </a:rPr>
              <a:t> sous </a:t>
            </a:r>
            <a:r>
              <a:rPr lang="en-US" dirty="0">
                <a:latin typeface="Brandon Grotesque Regular" panose="020B0503020203060202" pitchFamily="34" charset="0"/>
                <a:hlinkClick r:id="rId18">
                  <a:extLst>
                    <a:ext uri="{A12FA001-AC4F-418D-AE19-62706E023703}">
                      <ahyp:hlinkClr xmlns:ahyp="http://schemas.microsoft.com/office/drawing/2018/hyperlinkcolor" val="tx"/>
                    </a:ext>
                  </a:extLst>
                </a:hlinkClick>
              </a:rPr>
              <a:t>CC BY-SA</a:t>
            </a:r>
            <a:endParaRPr lang="en-US" dirty="0">
              <a:latin typeface="Brandon Grotesque Regular" panose="020B0503020203060202" pitchFamily="34" charset="0"/>
            </a:endParaRPr>
          </a:p>
        </p:txBody>
      </p:sp>
    </p:spTree>
    <p:extLst>
      <p:ext uri="{BB962C8B-B14F-4D97-AF65-F5344CB8AC3E}">
        <p14:creationId xmlns:p14="http://schemas.microsoft.com/office/powerpoint/2010/main" val="3252452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A29D03-3D07-4E48-9C50-39A14F3B8946}"/>
              </a:ext>
            </a:extLst>
          </p:cNvPr>
          <p:cNvSpPr>
            <a:spLocks noGrp="1"/>
          </p:cNvSpPr>
          <p:nvPr>
            <p:ph idx="1"/>
            <p:custDataLst>
              <p:tags r:id="rId1"/>
            </p:custDataLst>
          </p:nvPr>
        </p:nvSpPr>
        <p:spPr>
          <a:xfrm>
            <a:off x="237503" y="680551"/>
            <a:ext cx="6523515" cy="2930867"/>
          </a:xfrm>
        </p:spPr>
        <p:txBody>
          <a:bodyPr>
            <a:normAutofit/>
          </a:bodyPr>
          <a:lstStyle/>
          <a:p>
            <a:pPr marL="0" indent="0">
              <a:buNone/>
            </a:pPr>
            <a:r>
              <a:rPr lang="fr-FR" sz="1400" dirty="0">
                <a:latin typeface="Brandon Grotesque Regular" panose="020B0503020203060202"/>
              </a:rPr>
              <a:t>L’agrandissement de l’écart des richesses dans le monde a conduit vers une montée de l’extrémisme ce qui éventuellement tourne à la dictature. Peu importe qui vous êtes, un jour vous aurez besoin de confidentialité pour protéger votre famille, vous et ce que vous avez épargné toute votre vie.</a:t>
            </a:r>
          </a:p>
          <a:p>
            <a:pPr marL="0" indent="0">
              <a:buNone/>
            </a:pPr>
            <a:r>
              <a:rPr lang="en-US" sz="1400" dirty="0" err="1">
                <a:latin typeface="Brandon Grotesque Regular" panose="020B0503020203060202" pitchFamily="34" charset="0"/>
              </a:rPr>
              <a:t>Où</a:t>
            </a:r>
            <a:r>
              <a:rPr lang="en-US" sz="1400" dirty="0">
                <a:latin typeface="Brandon Grotesque Regular" panose="020B0503020203060202" pitchFamily="34" charset="0"/>
              </a:rPr>
              <a:t> </a:t>
            </a:r>
            <a:r>
              <a:rPr lang="en-US" sz="1400" dirty="0" err="1">
                <a:latin typeface="Brandon Grotesque Regular" panose="020B0503020203060202" pitchFamily="34" charset="0"/>
              </a:rPr>
              <a:t>pourriez-vous</a:t>
            </a:r>
            <a:r>
              <a:rPr lang="en-US" sz="1400" dirty="0">
                <a:latin typeface="Brandon Grotesque Regular" panose="020B0503020203060202" pitchFamily="34" charset="0"/>
              </a:rPr>
              <a:t> </a:t>
            </a:r>
            <a:r>
              <a:rPr lang="en-US" sz="1400" dirty="0" err="1">
                <a:latin typeface="Brandon Grotesque Regular" panose="020B0503020203060202" pitchFamily="34" charset="0"/>
              </a:rPr>
              <a:t>cacher</a:t>
            </a:r>
            <a:r>
              <a:rPr lang="en-US" sz="1400" dirty="0">
                <a:latin typeface="Brandon Grotesque Regular" panose="020B0503020203060202" pitchFamily="34" charset="0"/>
              </a:rPr>
              <a:t> </a:t>
            </a:r>
            <a:r>
              <a:rPr lang="en-US" sz="1400" dirty="0" err="1">
                <a:latin typeface="Brandon Grotesque Regular" panose="020B0503020203060202" pitchFamily="34" charset="0"/>
              </a:rPr>
              <a:t>vos</a:t>
            </a:r>
            <a:r>
              <a:rPr lang="en-US" sz="1400" dirty="0">
                <a:latin typeface="Brandon Grotesque Regular" panose="020B0503020203060202" pitchFamily="34" charset="0"/>
              </a:rPr>
              <a:t> </a:t>
            </a:r>
            <a:r>
              <a:rPr lang="en-US" sz="1400" dirty="0" err="1">
                <a:latin typeface="Brandon Grotesque Regular" panose="020B0503020203060202" pitchFamily="34" charset="0"/>
              </a:rPr>
              <a:t>biens</a:t>
            </a:r>
            <a:r>
              <a:rPr lang="en-US" sz="1400" dirty="0">
                <a:latin typeface="Brandon Grotesque Regular" panose="020B0503020203060202" pitchFamily="34" charset="0"/>
              </a:rPr>
              <a:t> </a:t>
            </a:r>
            <a:r>
              <a:rPr lang="en-US" sz="1400" dirty="0" err="1">
                <a:latin typeface="Brandon Grotesque Regular" panose="020B0503020203060202" pitchFamily="34" charset="0"/>
              </a:rPr>
              <a:t>si</a:t>
            </a:r>
            <a:r>
              <a:rPr lang="en-US" sz="1400" dirty="0">
                <a:latin typeface="Brandon Grotesque Regular" panose="020B0503020203060202" pitchFamily="34" charset="0"/>
              </a:rPr>
              <a:t> </a:t>
            </a:r>
            <a:r>
              <a:rPr lang="en-US" sz="1400" dirty="0" err="1">
                <a:latin typeface="Brandon Grotesque Regular" panose="020B0503020203060202" pitchFamily="34" charset="0"/>
              </a:rPr>
              <a:t>vous</a:t>
            </a:r>
            <a:r>
              <a:rPr lang="en-US" sz="1400" dirty="0">
                <a:latin typeface="Brandon Grotesque Regular" panose="020B0503020203060202" pitchFamily="34" charset="0"/>
              </a:rPr>
              <a:t> </a:t>
            </a:r>
            <a:r>
              <a:rPr lang="en-US" sz="1400" dirty="0" err="1">
                <a:latin typeface="Brandon Grotesque Regular" panose="020B0503020203060202" pitchFamily="34" charset="0"/>
              </a:rPr>
              <a:t>étiez</a:t>
            </a:r>
            <a:r>
              <a:rPr lang="en-US" sz="1400" dirty="0">
                <a:latin typeface="Brandon Grotesque Regular" panose="020B0503020203060202" pitchFamily="34" charset="0"/>
              </a:rPr>
              <a:t> </a:t>
            </a:r>
            <a:r>
              <a:rPr lang="en-US" sz="1400" dirty="0" err="1">
                <a:latin typeface="Brandon Grotesque Regular" panose="020B0503020203060202" pitchFamily="34" charset="0"/>
              </a:rPr>
              <a:t>menacé</a:t>
            </a:r>
            <a:r>
              <a:rPr lang="en-US" sz="1400" dirty="0">
                <a:latin typeface="Brandon Grotesque Regular" panose="020B0503020203060202" pitchFamily="34" charset="0"/>
              </a:rPr>
              <a:t> </a:t>
            </a:r>
            <a:r>
              <a:rPr lang="en-US" sz="1400" dirty="0" err="1">
                <a:latin typeface="Brandon Grotesque Regular" panose="020B0503020203060202" pitchFamily="34" charset="0"/>
              </a:rPr>
              <a:t>politiquement</a:t>
            </a:r>
            <a:r>
              <a:rPr lang="en-US" sz="1400" dirty="0">
                <a:latin typeface="Brandon Grotesque Regular" panose="020B0503020203060202" pitchFamily="34" charset="0"/>
              </a:rPr>
              <a:t>?</a:t>
            </a:r>
          </a:p>
          <a:p>
            <a:r>
              <a:rPr lang="en-US" sz="1400" dirty="0" err="1">
                <a:latin typeface="Brandon Grotesque Regular" panose="020B0503020203060202" pitchFamily="34" charset="0"/>
              </a:rPr>
              <a:t>Votre</a:t>
            </a:r>
            <a:r>
              <a:rPr lang="en-US" sz="1400" dirty="0">
                <a:latin typeface="Brandon Grotesque Regular" panose="020B0503020203060202" pitchFamily="34" charset="0"/>
              </a:rPr>
              <a:t> </a:t>
            </a:r>
            <a:r>
              <a:rPr lang="en-US" sz="1400" dirty="0" err="1">
                <a:latin typeface="Brandon Grotesque Regular" panose="020B0503020203060202" pitchFamily="34" charset="0"/>
              </a:rPr>
              <a:t>compte</a:t>
            </a:r>
            <a:r>
              <a:rPr lang="en-US" sz="1400" dirty="0">
                <a:latin typeface="Brandon Grotesque Regular" panose="020B0503020203060202" pitchFamily="34" charset="0"/>
              </a:rPr>
              <a:t> </a:t>
            </a:r>
            <a:r>
              <a:rPr lang="en-US" sz="1400" dirty="0" err="1">
                <a:latin typeface="Brandon Grotesque Regular" panose="020B0503020203060202" pitchFamily="34" charset="0"/>
              </a:rPr>
              <a:t>bancaire</a:t>
            </a:r>
            <a:r>
              <a:rPr lang="en-US" sz="1400" dirty="0">
                <a:latin typeface="Brandon Grotesque Regular" panose="020B0503020203060202" pitchFamily="34" charset="0"/>
              </a:rPr>
              <a:t> </a:t>
            </a:r>
            <a:r>
              <a:rPr lang="en-US" sz="1400" dirty="0" err="1">
                <a:latin typeface="Brandon Grotesque Regular" panose="020B0503020203060202" pitchFamily="34" charset="0"/>
              </a:rPr>
              <a:t>peut</a:t>
            </a:r>
            <a:r>
              <a:rPr lang="en-US" sz="1400" dirty="0">
                <a:latin typeface="Brandon Grotesque Regular" panose="020B0503020203060202" pitchFamily="34" charset="0"/>
              </a:rPr>
              <a:t> </a:t>
            </a:r>
            <a:r>
              <a:rPr lang="en-US" sz="1400" dirty="0" err="1">
                <a:latin typeface="Brandon Grotesque Regular" panose="020B0503020203060202" pitchFamily="34" charset="0"/>
              </a:rPr>
              <a:t>être</a:t>
            </a:r>
            <a:r>
              <a:rPr lang="en-US" sz="1400" dirty="0">
                <a:latin typeface="Brandon Grotesque Regular" panose="020B0503020203060202" pitchFamily="34" charset="0"/>
              </a:rPr>
              <a:t> </a:t>
            </a:r>
            <a:r>
              <a:rPr lang="en-US" sz="1400" dirty="0" err="1">
                <a:latin typeface="Brandon Grotesque Regular" panose="020B0503020203060202" pitchFamily="34" charset="0"/>
              </a:rPr>
              <a:t>gelé</a:t>
            </a:r>
            <a:r>
              <a:rPr lang="en-US" sz="1400" dirty="0">
                <a:latin typeface="Brandon Grotesque Regular" panose="020B0503020203060202" pitchFamily="34" charset="0"/>
              </a:rPr>
              <a:t>, </a:t>
            </a:r>
            <a:r>
              <a:rPr lang="en-US" sz="1400" dirty="0" err="1">
                <a:latin typeface="Brandon Grotesque Regular" panose="020B0503020203060202" pitchFamily="34" charset="0"/>
              </a:rPr>
              <a:t>saisi</a:t>
            </a:r>
            <a:r>
              <a:rPr lang="en-US" sz="1400" dirty="0">
                <a:latin typeface="Brandon Grotesque Regular" panose="020B0503020203060202" pitchFamily="34" charset="0"/>
              </a:rPr>
              <a:t> </a:t>
            </a:r>
            <a:r>
              <a:rPr lang="en-US" sz="1400" dirty="0" err="1">
                <a:latin typeface="Brandon Grotesque Regular" panose="020B0503020203060202" pitchFamily="34" charset="0"/>
              </a:rPr>
              <a:t>ou</a:t>
            </a:r>
            <a:r>
              <a:rPr lang="en-US" sz="1400" dirty="0">
                <a:latin typeface="Brandon Grotesque Regular" panose="020B0503020203060202" pitchFamily="34" charset="0"/>
              </a:rPr>
              <a:t> </a:t>
            </a:r>
            <a:r>
              <a:rPr lang="en-US" sz="1400" dirty="0" err="1">
                <a:latin typeface="Brandon Grotesque Regular" panose="020B0503020203060202" pitchFamily="34" charset="0"/>
              </a:rPr>
              <a:t>vidé</a:t>
            </a:r>
            <a:endParaRPr lang="en-US" sz="1400" dirty="0">
              <a:latin typeface="Brandon Grotesque Regular" panose="020B0503020203060202" pitchFamily="34" charset="0"/>
            </a:endParaRPr>
          </a:p>
          <a:p>
            <a:r>
              <a:rPr lang="en-US" sz="1400" dirty="0" err="1">
                <a:latin typeface="Brandon Grotesque Regular" panose="020B0503020203060202" pitchFamily="34" charset="0"/>
              </a:rPr>
              <a:t>L’or</a:t>
            </a:r>
            <a:r>
              <a:rPr lang="en-US" sz="1400" dirty="0">
                <a:latin typeface="Brandon Grotesque Regular" panose="020B0503020203060202" pitchFamily="34" charset="0"/>
              </a:rPr>
              <a:t> </a:t>
            </a:r>
            <a:r>
              <a:rPr lang="en-US" sz="1400" dirty="0" err="1">
                <a:latin typeface="Brandon Grotesque Regular" panose="020B0503020203060202" pitchFamily="34" charset="0"/>
              </a:rPr>
              <a:t>est</a:t>
            </a:r>
            <a:r>
              <a:rPr lang="en-US" sz="1400" dirty="0">
                <a:latin typeface="Brandon Grotesque Regular" panose="020B0503020203060202" pitchFamily="34" charset="0"/>
              </a:rPr>
              <a:t> indivisible, </a:t>
            </a:r>
            <a:r>
              <a:rPr lang="en-US" sz="1400" dirty="0" err="1">
                <a:latin typeface="Brandon Grotesque Regular" panose="020B0503020203060202" pitchFamily="34" charset="0"/>
              </a:rPr>
              <a:t>compliqué</a:t>
            </a:r>
            <a:r>
              <a:rPr lang="en-US" sz="1400" dirty="0">
                <a:latin typeface="Brandon Grotesque Regular" panose="020B0503020203060202" pitchFamily="34" charset="0"/>
              </a:rPr>
              <a:t> à transporter </a:t>
            </a:r>
            <a:r>
              <a:rPr lang="en-US" sz="1400" dirty="0" err="1">
                <a:latin typeface="Brandon Grotesque Regular" panose="020B0503020203060202" pitchFamily="34" charset="0"/>
              </a:rPr>
              <a:t>ou</a:t>
            </a:r>
            <a:r>
              <a:rPr lang="en-US" sz="1400" dirty="0">
                <a:latin typeface="Brandon Grotesque Regular" panose="020B0503020203060202" pitchFamily="34" charset="0"/>
              </a:rPr>
              <a:t> </a:t>
            </a:r>
            <a:r>
              <a:rPr lang="en-US" sz="1400" dirty="0" err="1">
                <a:latin typeface="Brandon Grotesque Regular" panose="020B0503020203060202" pitchFamily="34" charset="0"/>
              </a:rPr>
              <a:t>utiliser</a:t>
            </a:r>
            <a:endParaRPr lang="en-US" sz="1400" dirty="0">
              <a:latin typeface="Brandon Grotesque Regular" panose="020B0503020203060202" pitchFamily="34" charset="0"/>
            </a:endParaRPr>
          </a:p>
          <a:p>
            <a:r>
              <a:rPr lang="en-US" sz="1400" dirty="0">
                <a:latin typeface="Brandon Grotesque Regular" panose="020B0503020203060202" pitchFamily="34" charset="0"/>
              </a:rPr>
              <a:t>Le cash </a:t>
            </a:r>
            <a:r>
              <a:rPr lang="en-US" sz="1400" dirty="0" err="1">
                <a:latin typeface="Brandon Grotesque Regular" panose="020B0503020203060202" pitchFamily="34" charset="0"/>
              </a:rPr>
              <a:t>est</a:t>
            </a:r>
            <a:r>
              <a:rPr lang="en-US" sz="1400" dirty="0">
                <a:latin typeface="Brandon Grotesque Regular" panose="020B0503020203060202" pitchFamily="34" charset="0"/>
              </a:rPr>
              <a:t> difficile à transporter, se vole </a:t>
            </a:r>
            <a:r>
              <a:rPr lang="en-US" sz="1400" dirty="0" err="1">
                <a:latin typeface="Brandon Grotesque Regular" panose="020B0503020203060202" pitchFamily="34" charset="0"/>
              </a:rPr>
              <a:t>facilement</a:t>
            </a:r>
            <a:r>
              <a:rPr lang="en-US" sz="1400" dirty="0">
                <a:latin typeface="Brandon Grotesque Regular" panose="020B0503020203060202" pitchFamily="34" charset="0"/>
              </a:rPr>
              <a:t> et </a:t>
            </a:r>
            <a:r>
              <a:rPr lang="en-US" sz="1400" dirty="0" err="1">
                <a:latin typeface="Brandon Grotesque Regular" panose="020B0503020203060202" pitchFamily="34" charset="0"/>
              </a:rPr>
              <a:t>lié</a:t>
            </a:r>
            <a:r>
              <a:rPr lang="en-US" sz="1400" dirty="0">
                <a:latin typeface="Brandon Grotesque Regular" panose="020B0503020203060202" pitchFamily="34" charset="0"/>
              </a:rPr>
              <a:t> à </a:t>
            </a:r>
            <a:r>
              <a:rPr lang="en-US" sz="1400" dirty="0" err="1">
                <a:latin typeface="Brandon Grotesque Regular" panose="020B0503020203060202" pitchFamily="34" charset="0"/>
              </a:rPr>
              <a:t>l’inflation</a:t>
            </a:r>
            <a:r>
              <a:rPr lang="en-US" sz="1400" dirty="0">
                <a:latin typeface="Brandon Grotesque Regular" panose="020B0503020203060202" pitchFamily="34" charset="0"/>
              </a:rPr>
              <a:t>.</a:t>
            </a:r>
          </a:p>
          <a:p>
            <a:pPr marL="0" indent="0">
              <a:buNone/>
            </a:pPr>
            <a:r>
              <a:rPr lang="fr-FR" sz="1400" dirty="0">
                <a:latin typeface="Brandon Grotesque Regular" panose="020B0503020203060202"/>
              </a:rPr>
              <a:t>Bitcoin permet aux gens de mettre leurs économies en sécurité et de les transporter avec eux  sans aucun contrôle de l’état. Presque la moitié de la population mondiale vit sous un régime hostile. Ces personnes ont besoin de Bitcoin plus que quiconque. </a:t>
            </a:r>
          </a:p>
          <a:p>
            <a:pPr marL="0" indent="0">
              <a:buNone/>
            </a:pPr>
            <a:endParaRPr lang="en-US" sz="1400" dirty="0">
              <a:latin typeface="Brandon Grotesque Regular" panose="020B0503020203060202" pitchFamily="34" charset="0"/>
            </a:endParaRPr>
          </a:p>
        </p:txBody>
      </p:sp>
      <p:pic>
        <p:nvPicPr>
          <p:cNvPr id="5" name="Image 4">
            <a:extLst>
              <a:ext uri="{FF2B5EF4-FFF2-40B4-BE49-F238E27FC236}">
                <a16:creationId xmlns:a16="http://schemas.microsoft.com/office/drawing/2014/main" id="{DB744045-1767-448E-BF7D-3FD0D0425F1C}"/>
              </a:ext>
            </a:extLst>
          </p:cNvPr>
          <p:cNvPicPr>
            <a:picLocks noChangeAspect="1"/>
          </p:cNvPicPr>
          <p:nvPr>
            <p:custDataLst>
              <p:tags r:id="rId2"/>
            </p:custDataLst>
          </p:nvPr>
        </p:nvPicPr>
        <p:blipFill>
          <a:blip r:embed="rId13"/>
          <a:stretch>
            <a:fillRect/>
          </a:stretch>
        </p:blipFill>
        <p:spPr>
          <a:xfrm>
            <a:off x="7131316" y="2763649"/>
            <a:ext cx="4823181" cy="3132446"/>
          </a:xfrm>
          <a:prstGeom prst="rect">
            <a:avLst/>
          </a:prstGeom>
          <a:ln>
            <a:solidFill>
              <a:schemeClr val="tx1"/>
            </a:solidFill>
          </a:ln>
        </p:spPr>
      </p:pic>
      <p:pic>
        <p:nvPicPr>
          <p:cNvPr id="7" name="Image 6">
            <a:extLst>
              <a:ext uri="{FF2B5EF4-FFF2-40B4-BE49-F238E27FC236}">
                <a16:creationId xmlns:a16="http://schemas.microsoft.com/office/drawing/2014/main" id="{12475FFA-1FD6-4015-9834-EC091EA52648}"/>
              </a:ext>
            </a:extLst>
          </p:cNvPr>
          <p:cNvPicPr>
            <a:picLocks noChangeAspect="1"/>
          </p:cNvPicPr>
          <p:nvPr>
            <p:custDataLst>
              <p:tags r:id="rId3"/>
            </p:custDataLst>
          </p:nvPr>
        </p:nvPicPr>
        <p:blipFill>
          <a:blip r:embed="rId14">
            <a:extLst>
              <a:ext uri="{28A0092B-C50C-407E-A947-70E740481C1C}">
                <a14:useLocalDpi xmlns:a14="http://schemas.microsoft.com/office/drawing/2010/main" val="0"/>
              </a:ext>
            </a:extLst>
          </a:blip>
          <a:stretch>
            <a:fillRect/>
          </a:stretch>
        </p:blipFill>
        <p:spPr>
          <a:xfrm>
            <a:off x="9858374" y="2846930"/>
            <a:ext cx="1960315" cy="646904"/>
          </a:xfrm>
          <a:prstGeom prst="rect">
            <a:avLst/>
          </a:prstGeom>
        </p:spPr>
      </p:pic>
      <p:pic>
        <p:nvPicPr>
          <p:cNvPr id="10" name="Image 9">
            <a:extLst>
              <a:ext uri="{FF2B5EF4-FFF2-40B4-BE49-F238E27FC236}">
                <a16:creationId xmlns:a16="http://schemas.microsoft.com/office/drawing/2014/main" id="{9D8F1528-16A4-4B06-9EE0-260C50BA9EB6}"/>
              </a:ext>
            </a:extLst>
          </p:cNvPr>
          <p:cNvPicPr>
            <a:picLocks noChangeAspect="1"/>
          </p:cNvPicPr>
          <p:nvPr>
            <p:custDataLst>
              <p:tags r:id="rId4"/>
            </p:custDataLst>
          </p:nvPr>
        </p:nvPicPr>
        <p:blipFill>
          <a:blip r:embed="rId15">
            <a:extLst>
              <a:ext uri="{28A0092B-C50C-407E-A947-70E740481C1C}">
                <a14:useLocalDpi xmlns:a14="http://schemas.microsoft.com/office/drawing/2010/main" val="0"/>
              </a:ext>
            </a:extLst>
          </a:blip>
          <a:stretch>
            <a:fillRect/>
          </a:stretch>
        </p:blipFill>
        <p:spPr>
          <a:xfrm>
            <a:off x="7919770" y="244793"/>
            <a:ext cx="3310349" cy="2221612"/>
          </a:xfrm>
          <a:prstGeom prst="rect">
            <a:avLst/>
          </a:prstGeom>
        </p:spPr>
        <p:style>
          <a:lnRef idx="2">
            <a:schemeClr val="dk1"/>
          </a:lnRef>
          <a:fillRef idx="1">
            <a:schemeClr val="lt1"/>
          </a:fillRef>
          <a:effectRef idx="0">
            <a:schemeClr val="dk1"/>
          </a:effectRef>
          <a:fontRef idx="minor">
            <a:schemeClr val="dk1"/>
          </a:fontRef>
        </p:style>
      </p:pic>
      <p:sp>
        <p:nvSpPr>
          <p:cNvPr id="4" name="Rectangle 3">
            <a:extLst>
              <a:ext uri="{FF2B5EF4-FFF2-40B4-BE49-F238E27FC236}">
                <a16:creationId xmlns:a16="http://schemas.microsoft.com/office/drawing/2014/main" id="{FBDE45BF-2637-4466-A85A-D70606FBEB44}"/>
              </a:ext>
            </a:extLst>
          </p:cNvPr>
          <p:cNvSpPr/>
          <p:nvPr>
            <p:custDataLst>
              <p:tags r:id="rId5"/>
            </p:custDataLst>
          </p:nvPr>
        </p:nvSpPr>
        <p:spPr>
          <a:xfrm>
            <a:off x="225968" y="174047"/>
            <a:ext cx="7088037" cy="400110"/>
          </a:xfrm>
          <a:prstGeom prst="rect">
            <a:avLst/>
          </a:prstGeom>
        </p:spPr>
        <p:txBody>
          <a:bodyPr wrap="square">
            <a:spAutoFit/>
          </a:bodyPr>
          <a:lstStyle/>
          <a:p>
            <a:r>
              <a:rPr lang="en-US" sz="2000" u="sng" dirty="0" err="1">
                <a:latin typeface="Brandon Grotesque Bold" panose="020B0803020203060202" pitchFamily="34" charset="0"/>
              </a:rPr>
              <a:t>Fuir</a:t>
            </a:r>
            <a:r>
              <a:rPr lang="en-US" sz="2000" u="sng" dirty="0">
                <a:latin typeface="Brandon Grotesque Bold" panose="020B0803020203060202" pitchFamily="34" charset="0"/>
              </a:rPr>
              <a:t> les régimes </a:t>
            </a:r>
            <a:r>
              <a:rPr lang="en-US" sz="2000" u="sng" dirty="0" err="1">
                <a:latin typeface="Brandon Grotesque Bold" panose="020B0803020203060202" pitchFamily="34" charset="0"/>
              </a:rPr>
              <a:t>dictatoriaux</a:t>
            </a:r>
            <a:r>
              <a:rPr lang="en-US" sz="2000" u="sng" dirty="0">
                <a:latin typeface="Brandon Grotesque Bold" panose="020B0803020203060202" pitchFamily="34" charset="0"/>
              </a:rPr>
              <a:t> (Vie </a:t>
            </a:r>
            <a:r>
              <a:rPr lang="en-US" sz="2000" u="sng" dirty="0" err="1">
                <a:latin typeface="Brandon Grotesque Bold" panose="020B0803020203060202" pitchFamily="34" charset="0"/>
              </a:rPr>
              <a:t>privée</a:t>
            </a:r>
            <a:r>
              <a:rPr lang="en-US" sz="2000" u="sng" dirty="0">
                <a:latin typeface="Brandon Grotesque Bold" panose="020B0803020203060202" pitchFamily="34" charset="0"/>
              </a:rPr>
              <a:t> &amp; résistance à la censure)</a:t>
            </a:r>
          </a:p>
        </p:txBody>
      </p:sp>
      <p:sp>
        <p:nvSpPr>
          <p:cNvPr id="6" name="Rectangle 5">
            <a:extLst>
              <a:ext uri="{FF2B5EF4-FFF2-40B4-BE49-F238E27FC236}">
                <a16:creationId xmlns:a16="http://schemas.microsoft.com/office/drawing/2014/main" id="{E916267E-2D4C-4DCA-8794-62A12050C281}"/>
              </a:ext>
            </a:extLst>
          </p:cNvPr>
          <p:cNvSpPr/>
          <p:nvPr>
            <p:custDataLst>
              <p:tags r:id="rId6"/>
            </p:custDataLst>
          </p:nvPr>
        </p:nvSpPr>
        <p:spPr>
          <a:xfrm>
            <a:off x="237503" y="4071673"/>
            <a:ext cx="3711940" cy="1631033"/>
          </a:xfrm>
          <a:prstGeom prst="rect">
            <a:avLst/>
          </a:prstGeom>
          <a:ln>
            <a:solidFill>
              <a:schemeClr val="tx1"/>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p>
            <a:pPr algn="ctr">
              <a:buClr>
                <a:srgbClr val="000000"/>
              </a:buClr>
            </a:pPr>
            <a:r>
              <a:rPr lang="en-US" sz="1400" b="1" u="sng" dirty="0">
                <a:solidFill>
                  <a:schemeClr val="dk1"/>
                </a:solidFill>
                <a:latin typeface="Brandon Grotesque Regular" panose="020B0503020203060202" pitchFamily="34" charset="0"/>
                <a:cs typeface="Calibri"/>
              </a:rPr>
              <a:t> Le </a:t>
            </a:r>
            <a:r>
              <a:rPr lang="en-US" sz="1400" b="1" u="sng" dirty="0" err="1">
                <a:solidFill>
                  <a:schemeClr val="dk1"/>
                </a:solidFill>
                <a:latin typeface="Brandon Grotesque Regular" panose="020B0503020203060202" pitchFamily="34" charset="0"/>
                <a:cs typeface="Calibri"/>
              </a:rPr>
              <a:t>saviez-vous</a:t>
            </a:r>
            <a:r>
              <a:rPr lang="en-US" sz="1400" b="1" u="sng" dirty="0">
                <a:solidFill>
                  <a:schemeClr val="dk1"/>
                </a:solidFill>
                <a:latin typeface="Brandon Grotesque Regular" panose="020B0503020203060202" pitchFamily="34" charset="0"/>
                <a:cs typeface="Calibri"/>
              </a:rPr>
              <a:t>?</a:t>
            </a:r>
          </a:p>
          <a:p>
            <a:pPr>
              <a:buClr>
                <a:srgbClr val="000000"/>
              </a:buClr>
            </a:pPr>
            <a:endParaRPr lang="en-GB" sz="1400" dirty="0">
              <a:solidFill>
                <a:schemeClr val="dk1"/>
              </a:solidFill>
              <a:latin typeface="Brandon Grotesque Regular" panose="020B0503020203060202" pitchFamily="34" charset="0"/>
              <a:cs typeface="Calibri"/>
            </a:endParaRPr>
          </a:p>
          <a:p>
            <a:pPr>
              <a:buClr>
                <a:srgbClr val="000000"/>
              </a:buClr>
            </a:pPr>
            <a:r>
              <a:rPr lang="en-GB" sz="1400" dirty="0">
                <a:solidFill>
                  <a:schemeClr val="dk1"/>
                </a:solidFill>
                <a:latin typeface="Brandon Grotesque Regular" panose="020B0503020203060202" pitchFamily="34" charset="0"/>
                <a:cs typeface="Calibri"/>
              </a:rPr>
              <a:t>Bitcoin </a:t>
            </a:r>
            <a:r>
              <a:rPr lang="en-GB" sz="1400" dirty="0" err="1">
                <a:solidFill>
                  <a:schemeClr val="dk1"/>
                </a:solidFill>
                <a:latin typeface="Brandon Grotesque Regular" panose="020B0503020203060202" pitchFamily="34" charset="0"/>
                <a:cs typeface="Calibri"/>
              </a:rPr>
              <a:t>est</a:t>
            </a:r>
            <a:r>
              <a:rPr lang="en-GB" sz="1400" dirty="0">
                <a:solidFill>
                  <a:schemeClr val="dk1"/>
                </a:solidFill>
                <a:latin typeface="Brandon Grotesque Regular" panose="020B0503020203060202" pitchFamily="34" charset="0"/>
                <a:cs typeface="Calibri"/>
              </a:rPr>
              <a:t> pseudo-anonyme. </a:t>
            </a:r>
          </a:p>
          <a:p>
            <a:pPr>
              <a:buClr>
                <a:srgbClr val="000000"/>
              </a:buClr>
            </a:pPr>
            <a:r>
              <a:rPr lang="en-GB" sz="1400" dirty="0">
                <a:solidFill>
                  <a:schemeClr val="dk1"/>
                </a:solidFill>
                <a:latin typeface="Brandon Grotesque Regular" panose="020B0503020203060202" pitchFamily="34" charset="0"/>
                <a:cs typeface="Calibri"/>
              </a:rPr>
              <a:t>Une </a:t>
            </a:r>
            <a:r>
              <a:rPr lang="en-GB" sz="1400" dirty="0" err="1">
                <a:solidFill>
                  <a:schemeClr val="dk1"/>
                </a:solidFill>
                <a:latin typeface="Brandon Grotesque Regular" panose="020B0503020203060202" pitchFamily="34" charset="0"/>
                <a:cs typeface="Calibri"/>
              </a:rPr>
              <a:t>adresse</a:t>
            </a:r>
            <a:r>
              <a:rPr lang="en-GB" sz="1400" dirty="0">
                <a:solidFill>
                  <a:schemeClr val="dk1"/>
                </a:solidFill>
                <a:latin typeface="Brandon Grotesque Regular" panose="020B0503020203060202" pitchFamily="34" charset="0"/>
                <a:cs typeface="Calibri"/>
              </a:rPr>
              <a:t> anonyme </a:t>
            </a:r>
            <a:r>
              <a:rPr lang="en-GB" sz="1400" dirty="0" err="1">
                <a:solidFill>
                  <a:schemeClr val="dk1"/>
                </a:solidFill>
                <a:latin typeface="Brandon Grotesque Regular" panose="020B0503020203060202" pitchFamily="34" charset="0"/>
                <a:cs typeface="Calibri"/>
              </a:rPr>
              <a:t>sert</a:t>
            </a:r>
            <a:r>
              <a:rPr lang="en-GB" sz="1400" dirty="0">
                <a:solidFill>
                  <a:schemeClr val="dk1"/>
                </a:solidFill>
                <a:latin typeface="Brandon Grotesque Regular" panose="020B0503020203060202" pitchFamily="34" charset="0"/>
                <a:cs typeface="Calibri"/>
              </a:rPr>
              <a:t> à stocker et </a:t>
            </a:r>
            <a:r>
              <a:rPr lang="en-GB" sz="1400" dirty="0" err="1">
                <a:solidFill>
                  <a:schemeClr val="dk1"/>
                </a:solidFill>
                <a:latin typeface="Brandon Grotesque Regular" panose="020B0503020203060202" pitchFamily="34" charset="0"/>
                <a:cs typeface="Calibri"/>
              </a:rPr>
              <a:t>échanger</a:t>
            </a:r>
            <a:r>
              <a:rPr lang="en-GB" sz="1400" dirty="0">
                <a:solidFill>
                  <a:schemeClr val="dk1"/>
                </a:solidFill>
                <a:latin typeface="Brandon Grotesque Regular" panose="020B0503020203060202" pitchFamily="34" charset="0"/>
                <a:cs typeface="Calibri"/>
              </a:rPr>
              <a:t> les  Bitcoins entre les </a:t>
            </a:r>
            <a:r>
              <a:rPr lang="en-GB" sz="1400" dirty="0" err="1">
                <a:solidFill>
                  <a:schemeClr val="dk1"/>
                </a:solidFill>
                <a:latin typeface="Brandon Grotesque Regular" panose="020B0503020203060202" pitchFamily="34" charset="0"/>
                <a:cs typeface="Calibri"/>
              </a:rPr>
              <a:t>usagers</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Cependant</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chaque</a:t>
            </a:r>
            <a:r>
              <a:rPr lang="en-GB" sz="1400" dirty="0">
                <a:solidFill>
                  <a:schemeClr val="dk1"/>
                </a:solidFill>
                <a:latin typeface="Brandon Grotesque Regular" panose="020B0503020203060202" pitchFamily="34" charset="0"/>
                <a:cs typeface="Calibri"/>
              </a:rPr>
              <a:t> transaction </a:t>
            </a:r>
            <a:r>
              <a:rPr lang="en-GB" sz="1400" dirty="0" err="1">
                <a:solidFill>
                  <a:schemeClr val="dk1"/>
                </a:solidFill>
                <a:latin typeface="Brandon Grotesque Regular" panose="020B0503020203060202" pitchFamily="34" charset="0"/>
                <a:cs typeface="Calibri"/>
              </a:rPr>
              <a:t>est</a:t>
            </a:r>
            <a:r>
              <a:rPr lang="en-GB" sz="1400" dirty="0">
                <a:solidFill>
                  <a:schemeClr val="dk1"/>
                </a:solidFill>
                <a:latin typeface="Brandon Grotesque Regular" panose="020B0503020203060202" pitchFamily="34" charset="0"/>
                <a:cs typeface="Calibri"/>
              </a:rPr>
              <a:t> </a:t>
            </a:r>
            <a:r>
              <a:rPr lang="en-GB" sz="1400" dirty="0" err="1">
                <a:solidFill>
                  <a:schemeClr val="dk1"/>
                </a:solidFill>
                <a:latin typeface="Brandon Grotesque Regular" panose="020B0503020203060202" pitchFamily="34" charset="0"/>
                <a:cs typeface="Calibri"/>
              </a:rPr>
              <a:t>inscrite</a:t>
            </a:r>
            <a:r>
              <a:rPr lang="en-GB" sz="1400" dirty="0">
                <a:solidFill>
                  <a:schemeClr val="dk1"/>
                </a:solidFill>
                <a:latin typeface="Brandon Grotesque Regular" panose="020B0503020203060202" pitchFamily="34" charset="0"/>
                <a:cs typeface="Calibri"/>
              </a:rPr>
              <a:t> dans un grand livre public pour que tout le monde </a:t>
            </a:r>
            <a:r>
              <a:rPr lang="en-GB" sz="1400" dirty="0" err="1">
                <a:solidFill>
                  <a:schemeClr val="dk1"/>
                </a:solidFill>
                <a:latin typeface="Brandon Grotesque Regular" panose="020B0503020203060202" pitchFamily="34" charset="0"/>
                <a:cs typeface="Calibri"/>
              </a:rPr>
              <a:t>puisse</a:t>
            </a:r>
            <a:r>
              <a:rPr lang="en-GB" sz="1400" dirty="0">
                <a:solidFill>
                  <a:schemeClr val="dk1"/>
                </a:solidFill>
                <a:latin typeface="Brandon Grotesque Regular" panose="020B0503020203060202" pitchFamily="34" charset="0"/>
                <a:cs typeface="Calibri"/>
              </a:rPr>
              <a:t> la </a:t>
            </a:r>
            <a:r>
              <a:rPr lang="en-GB" sz="1400" dirty="0" err="1">
                <a:solidFill>
                  <a:schemeClr val="dk1"/>
                </a:solidFill>
                <a:latin typeface="Brandon Grotesque Regular" panose="020B0503020203060202" pitchFamily="34" charset="0"/>
                <a:cs typeface="Calibri"/>
              </a:rPr>
              <a:t>vérifier</a:t>
            </a:r>
            <a:r>
              <a:rPr lang="en-GB" sz="1400" dirty="0">
                <a:solidFill>
                  <a:schemeClr val="dk1"/>
                </a:solidFill>
                <a:latin typeface="Brandon Grotesque Regular" panose="020B0503020203060202" pitchFamily="34" charset="0"/>
                <a:cs typeface="Calibri"/>
              </a:rPr>
              <a:t>. </a:t>
            </a:r>
          </a:p>
          <a:p>
            <a:pPr>
              <a:buClr>
                <a:srgbClr val="000000"/>
              </a:buClr>
            </a:pPr>
            <a:endParaRPr lang="en-GB" sz="1400" b="1" u="sng" dirty="0">
              <a:solidFill>
                <a:schemeClr val="dk1"/>
              </a:solidFill>
              <a:latin typeface="Brandon Grotesque Regular" panose="020B0503020203060202" pitchFamily="34" charset="0"/>
              <a:cs typeface="Calibri"/>
            </a:endParaRPr>
          </a:p>
        </p:txBody>
      </p:sp>
      <p:sp>
        <p:nvSpPr>
          <p:cNvPr id="2" name="Date Placeholder 1"/>
          <p:cNvSpPr>
            <a:spLocks noGrp="1"/>
          </p:cNvSpPr>
          <p:nvPr>
            <p:ph type="dt" sz="half" idx="10"/>
            <p:custDataLst>
              <p:tags r:id="rId7"/>
            </p:custDataLst>
          </p:nvPr>
        </p:nvSpPr>
        <p:spPr/>
        <p:txBody>
          <a:bodyPr/>
          <a:lstStyle/>
          <a:p>
            <a:fld id="{55DAB854-6352-4F76-8C60-8EA854F563D9}" type="datetime1">
              <a:rPr lang="fr-FR" smtClean="0"/>
              <a:t>14/08/2020</a:t>
            </a:fld>
            <a:endParaRPr lang="fr-FR" dirty="0"/>
          </a:p>
        </p:txBody>
      </p:sp>
      <p:sp>
        <p:nvSpPr>
          <p:cNvPr id="8" name="Slide Number Placeholder 7"/>
          <p:cNvSpPr>
            <a:spLocks noGrp="1"/>
          </p:cNvSpPr>
          <p:nvPr>
            <p:ph type="sldNum" sz="quarter" idx="12"/>
            <p:custDataLst>
              <p:tags r:id="rId8"/>
            </p:custDataLst>
          </p:nvPr>
        </p:nvSpPr>
        <p:spPr/>
        <p:txBody>
          <a:bodyPr/>
          <a:lstStyle/>
          <a:p>
            <a:fld id="{6187F528-28A7-479E-BE96-8D25270AF67C}" type="slidenum">
              <a:rPr lang="fr-FR" smtClean="0"/>
              <a:t>7</a:t>
            </a:fld>
            <a:endParaRPr lang="fr-FR"/>
          </a:p>
        </p:txBody>
      </p:sp>
      <p:pic>
        <p:nvPicPr>
          <p:cNvPr id="9" name="Picture 8"/>
          <p:cNvPicPr>
            <a:picLocks noChangeAspect="1"/>
          </p:cNvPicPr>
          <p:nvPr>
            <p:custDataLst>
              <p:tags r:id="rId9"/>
            </p:custDataLst>
          </p:nvPr>
        </p:nvPicPr>
        <p:blipFill>
          <a:blip r:embed="rId16">
            <a:extLst>
              <a:ext uri="{28A0092B-C50C-407E-A947-70E740481C1C}">
                <a14:useLocalDpi xmlns:a14="http://schemas.microsoft.com/office/drawing/2010/main" val="0"/>
              </a:ext>
            </a:extLst>
          </a:blip>
          <a:stretch>
            <a:fillRect/>
          </a:stretch>
        </p:blipFill>
        <p:spPr>
          <a:xfrm>
            <a:off x="4225486" y="4229353"/>
            <a:ext cx="2557458" cy="1376849"/>
          </a:xfrm>
          <a:prstGeom prst="rect">
            <a:avLst/>
          </a:prstGeom>
        </p:spPr>
      </p:pic>
      <p:sp>
        <p:nvSpPr>
          <p:cNvPr id="12" name="ZoneTexte 18">
            <a:extLst>
              <a:ext uri="{FF2B5EF4-FFF2-40B4-BE49-F238E27FC236}">
                <a16:creationId xmlns:a16="http://schemas.microsoft.com/office/drawing/2014/main" id="{DC226ADA-458C-460E-900D-D6B393828E8E}"/>
              </a:ext>
            </a:extLst>
          </p:cNvPr>
          <p:cNvSpPr txBox="1"/>
          <p:nvPr>
            <p:custDataLst>
              <p:tags r:id="rId10"/>
            </p:custDataLst>
          </p:nvPr>
        </p:nvSpPr>
        <p:spPr>
          <a:xfrm>
            <a:off x="8427821" y="5883906"/>
            <a:ext cx="2669513" cy="276999"/>
          </a:xfrm>
          <a:prstGeom prst="rect">
            <a:avLst/>
          </a:prstGeom>
          <a:noFill/>
        </p:spPr>
        <p:txBody>
          <a:bodyPr wrap="none" rtlCol="0">
            <a:spAutoFit/>
          </a:bodyPr>
          <a:lstStyle/>
          <a:p>
            <a:r>
              <a:rPr lang="fr-FR" sz="1200" i="1" dirty="0">
                <a:latin typeface="Brandon Grotesque Regular" panose="020B0503020203060202" pitchFamily="34" charset="0"/>
              </a:rPr>
              <a:t>Censure bancaire contre Wikileaks en 2011 </a:t>
            </a:r>
          </a:p>
        </p:txBody>
      </p:sp>
      <p:sp>
        <p:nvSpPr>
          <p:cNvPr id="14" name="Espace réservé du pied de page 1">
            <a:extLst>
              <a:ext uri="{FF2B5EF4-FFF2-40B4-BE49-F238E27FC236}">
                <a16:creationId xmlns:a16="http://schemas.microsoft.com/office/drawing/2014/main" id="{D6F9030E-64C1-41A5-9A0C-A26FA72B9907}"/>
              </a:ext>
            </a:extLst>
          </p:cNvPr>
          <p:cNvSpPr>
            <a:spLocks noGrp="1"/>
          </p:cNvSpPr>
          <p:nvPr>
            <p:ph type="ftr" idx="11"/>
            <p:custDataLst>
              <p:tags r:id="rId11"/>
            </p:custDataLst>
          </p:nvPr>
        </p:nvSpPr>
        <p:spPr>
          <a:xfrm>
            <a:off x="2898384" y="6356350"/>
            <a:ext cx="7341498" cy="365125"/>
          </a:xfrm>
        </p:spPr>
        <p:txBody>
          <a:bodyPr/>
          <a:lstStyle/>
          <a:p>
            <a:r>
              <a:rPr lang="fr-FR" dirty="0">
                <a:latin typeface="Brandon Grotesque Regular" panose="020B05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Regular" panose="020B0503020203060202" pitchFamily="34" charset="0"/>
              </a:rPr>
              <a:t>LvL</a:t>
            </a:r>
            <a:r>
              <a:rPr lang="fr-FR" dirty="0">
                <a:latin typeface="Brandon Grotesque Regular" panose="020B0503020203060202" pitchFamily="34" charset="0"/>
              </a:rPr>
              <a:t> 1.2 FR V1.2 - </a:t>
            </a:r>
            <a:r>
              <a:rPr lang="en-US" dirty="0">
                <a:latin typeface="Brandon Grotesque Regular" panose="020B0503020203060202" pitchFamily="34" charset="0"/>
              </a:rPr>
              <a:t>Ce travail</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est</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licensé</a:t>
            </a:r>
            <a:r>
              <a:rPr lang="en-US" b="0" dirty="0">
                <a:effectLst/>
                <a:latin typeface="Brandon Grotesque Regular" panose="020B0503020203060202" pitchFamily="34" charset="0"/>
              </a:rPr>
              <a:t> sous </a:t>
            </a:r>
            <a:r>
              <a:rPr lang="en-US" dirty="0">
                <a:latin typeface="Brandon Grotesque Regular" panose="020B0503020203060202" pitchFamily="34" charset="0"/>
                <a:hlinkClick r:id="rId17">
                  <a:extLst>
                    <a:ext uri="{A12FA001-AC4F-418D-AE19-62706E023703}">
                      <ahyp:hlinkClr xmlns:ahyp="http://schemas.microsoft.com/office/drawing/2018/hyperlinkcolor" val="tx"/>
                    </a:ext>
                  </a:extLst>
                </a:hlinkClick>
              </a:rPr>
              <a:t>CC BY-SA</a:t>
            </a:r>
            <a:endParaRPr lang="en-US" dirty="0">
              <a:latin typeface="Brandon Grotesque Regular" panose="020B0503020203060202" pitchFamily="34" charset="0"/>
            </a:endParaRPr>
          </a:p>
        </p:txBody>
      </p:sp>
    </p:spTree>
    <p:extLst>
      <p:ext uri="{BB962C8B-B14F-4D97-AF65-F5344CB8AC3E}">
        <p14:creationId xmlns:p14="http://schemas.microsoft.com/office/powerpoint/2010/main" val="3573760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E4EA1-15E6-4018-A3A1-B171F4244814}"/>
              </a:ext>
            </a:extLst>
          </p:cNvPr>
          <p:cNvSpPr>
            <a:spLocks noGrp="1"/>
          </p:cNvSpPr>
          <p:nvPr>
            <p:ph type="title"/>
            <p:custDataLst>
              <p:tags r:id="rId1"/>
            </p:custDataLst>
          </p:nvPr>
        </p:nvSpPr>
        <p:spPr>
          <a:xfrm>
            <a:off x="509813" y="410729"/>
            <a:ext cx="6371277" cy="1094220"/>
          </a:xfrm>
        </p:spPr>
        <p:txBody>
          <a:bodyPr>
            <a:noAutofit/>
          </a:bodyPr>
          <a:lstStyle/>
          <a:p>
            <a:r>
              <a:rPr lang="en-US" sz="3200" b="1" dirty="0">
                <a:latin typeface="Brandon Grotesque Regular" panose="020B0503020203060202" pitchFamily="34" charset="0"/>
              </a:rPr>
              <a:t>Bitcoin </a:t>
            </a:r>
            <a:r>
              <a:rPr lang="en-US" sz="3200" b="1" dirty="0" err="1">
                <a:latin typeface="Brandon Grotesque Regular" panose="020B0503020203060202" pitchFamily="34" charset="0"/>
              </a:rPr>
              <a:t>est</a:t>
            </a:r>
            <a:r>
              <a:rPr lang="en-US" sz="3200" b="1" dirty="0">
                <a:latin typeface="Brandon Grotesque Regular" panose="020B0503020203060202" pitchFamily="34" charset="0"/>
              </a:rPr>
              <a:t> </a:t>
            </a:r>
            <a:r>
              <a:rPr lang="en-US" sz="3200" b="1" dirty="0" err="1">
                <a:latin typeface="Brandon Grotesque Regular" panose="020B0503020203060202" pitchFamily="34" charset="0"/>
              </a:rPr>
              <a:t>une</a:t>
            </a:r>
            <a:r>
              <a:rPr lang="en-US" sz="3200" b="1" dirty="0">
                <a:latin typeface="Brandon Grotesque Regular" panose="020B0503020203060202" pitchFamily="34" charset="0"/>
              </a:rPr>
              <a:t> protestation passive </a:t>
            </a:r>
            <a:r>
              <a:rPr lang="en-US" sz="3200" b="1" dirty="0" err="1">
                <a:latin typeface="Brandon Grotesque Regular" panose="020B0503020203060202" pitchFamily="34" charset="0"/>
              </a:rPr>
              <a:t>contre</a:t>
            </a:r>
            <a:r>
              <a:rPr lang="en-US" sz="3200" b="1" dirty="0">
                <a:latin typeface="Brandon Grotesque Regular" panose="020B0503020203060202" pitchFamily="34" charset="0"/>
              </a:rPr>
              <a:t> </a:t>
            </a:r>
            <a:r>
              <a:rPr lang="en-US" sz="3200" b="1" dirty="0" err="1">
                <a:latin typeface="Brandon Grotesque Regular" panose="020B0503020203060202" pitchFamily="34" charset="0"/>
              </a:rPr>
              <a:t>l’injustice</a:t>
            </a:r>
            <a:r>
              <a:rPr lang="en-US" sz="3200" b="1" dirty="0">
                <a:latin typeface="Brandon Grotesque Regular" panose="020B0503020203060202" pitchFamily="34" charset="0"/>
              </a:rPr>
              <a:t> du </a:t>
            </a:r>
            <a:r>
              <a:rPr lang="en-US" sz="3200" b="1" dirty="0" err="1">
                <a:latin typeface="Brandon Grotesque Regular" panose="020B0503020203060202" pitchFamily="34" charset="0"/>
              </a:rPr>
              <a:t>système</a:t>
            </a:r>
            <a:endParaRPr lang="en-US" sz="3200" b="1" dirty="0">
              <a:latin typeface="Brandon Grotesque Regular" panose="020B0503020203060202" pitchFamily="34" charset="0"/>
            </a:endParaRPr>
          </a:p>
        </p:txBody>
      </p:sp>
      <p:sp>
        <p:nvSpPr>
          <p:cNvPr id="4" name="Date Placeholder 3">
            <a:extLst>
              <a:ext uri="{FF2B5EF4-FFF2-40B4-BE49-F238E27FC236}">
                <a16:creationId xmlns:a16="http://schemas.microsoft.com/office/drawing/2014/main" id="{24475B1E-EAD0-4539-92F7-91614FEE876E}"/>
              </a:ext>
            </a:extLst>
          </p:cNvPr>
          <p:cNvSpPr>
            <a:spLocks noGrp="1"/>
          </p:cNvSpPr>
          <p:nvPr>
            <p:ph type="dt" sz="half" idx="10"/>
            <p:custDataLst>
              <p:tags r:id="rId2"/>
            </p:custDataLst>
          </p:nvPr>
        </p:nvSpPr>
        <p:spPr/>
        <p:txBody>
          <a:bodyPr/>
          <a:lstStyle/>
          <a:p>
            <a:fld id="{334FDE75-F0DD-46C7-BD9C-B1D1E5F09F99}" type="datetime1">
              <a:rPr lang="fr-FR" smtClean="0"/>
              <a:t>14/08/2020</a:t>
            </a:fld>
            <a:endParaRPr lang="fr-FR"/>
          </a:p>
        </p:txBody>
      </p:sp>
      <p:sp>
        <p:nvSpPr>
          <p:cNvPr id="6" name="Slide Number Placeholder 5">
            <a:extLst>
              <a:ext uri="{FF2B5EF4-FFF2-40B4-BE49-F238E27FC236}">
                <a16:creationId xmlns:a16="http://schemas.microsoft.com/office/drawing/2014/main" id="{417E2295-8A85-4D6C-A5BC-75B5FD93B944}"/>
              </a:ext>
            </a:extLst>
          </p:cNvPr>
          <p:cNvSpPr>
            <a:spLocks noGrp="1"/>
          </p:cNvSpPr>
          <p:nvPr>
            <p:ph type="sldNum" sz="quarter" idx="12"/>
            <p:custDataLst>
              <p:tags r:id="rId3"/>
            </p:custDataLst>
          </p:nvPr>
        </p:nvSpPr>
        <p:spPr/>
        <p:txBody>
          <a:bodyPr/>
          <a:lstStyle/>
          <a:p>
            <a:fld id="{6187F528-28A7-479E-BE96-8D25270AF67C}" type="slidenum">
              <a:rPr lang="fr-FR" smtClean="0"/>
              <a:t>8</a:t>
            </a:fld>
            <a:endParaRPr lang="fr-FR"/>
          </a:p>
        </p:txBody>
      </p:sp>
      <p:pic>
        <p:nvPicPr>
          <p:cNvPr id="9" name="Picture 8">
            <a:hlinkClick r:id="rId8"/>
            <a:extLst>
              <a:ext uri="{FF2B5EF4-FFF2-40B4-BE49-F238E27FC236}">
                <a16:creationId xmlns:a16="http://schemas.microsoft.com/office/drawing/2014/main" id="{6BF7A299-79BB-4A49-937D-0F97E47F689C}"/>
              </a:ext>
            </a:extLst>
          </p:cNvPr>
          <p:cNvPicPr>
            <a:picLocks noChangeAspect="1"/>
          </p:cNvPicPr>
          <p:nvPr>
            <p:custDataLst>
              <p:tags r:id="rId4"/>
            </p:custDataLst>
          </p:nvPr>
        </p:nvPicPr>
        <p:blipFill>
          <a:blip r:embed="rId9"/>
          <a:stretch>
            <a:fillRect/>
          </a:stretch>
        </p:blipFill>
        <p:spPr>
          <a:xfrm>
            <a:off x="6978733" y="410729"/>
            <a:ext cx="4133272" cy="5786582"/>
          </a:xfrm>
          <a:prstGeom prst="rect">
            <a:avLst/>
          </a:prstGeom>
        </p:spPr>
        <p:style>
          <a:lnRef idx="2">
            <a:schemeClr val="dk1"/>
          </a:lnRef>
          <a:fillRef idx="1">
            <a:schemeClr val="lt1"/>
          </a:fillRef>
          <a:effectRef idx="0">
            <a:schemeClr val="dk1"/>
          </a:effectRef>
          <a:fontRef idx="minor">
            <a:schemeClr val="dk1"/>
          </a:fontRef>
        </p:style>
      </p:pic>
      <p:pic>
        <p:nvPicPr>
          <p:cNvPr id="10" name="Picture 9">
            <a:hlinkClick r:id="rId10"/>
            <a:extLst>
              <a:ext uri="{FF2B5EF4-FFF2-40B4-BE49-F238E27FC236}">
                <a16:creationId xmlns:a16="http://schemas.microsoft.com/office/drawing/2014/main" id="{B06EF3FD-2141-4DBB-8D86-B4144AF834BF}"/>
              </a:ext>
            </a:extLst>
          </p:cNvPr>
          <p:cNvPicPr>
            <a:picLocks noChangeAspect="1"/>
          </p:cNvPicPr>
          <p:nvPr>
            <p:custDataLst>
              <p:tags r:id="rId5"/>
            </p:custDataLst>
          </p:nvPr>
        </p:nvPicPr>
        <p:blipFill>
          <a:blip r:embed="rId11"/>
          <a:stretch>
            <a:fillRect/>
          </a:stretch>
        </p:blipFill>
        <p:spPr>
          <a:xfrm>
            <a:off x="509814" y="1733333"/>
            <a:ext cx="5934387" cy="4463978"/>
          </a:xfrm>
          <a:prstGeom prst="rect">
            <a:avLst/>
          </a:prstGeom>
        </p:spPr>
        <p:style>
          <a:lnRef idx="2">
            <a:schemeClr val="dk1"/>
          </a:lnRef>
          <a:fillRef idx="1">
            <a:schemeClr val="lt1"/>
          </a:fillRef>
          <a:effectRef idx="0">
            <a:schemeClr val="dk1"/>
          </a:effectRef>
          <a:fontRef idx="minor">
            <a:schemeClr val="dk1"/>
          </a:fontRef>
        </p:style>
      </p:pic>
      <p:sp>
        <p:nvSpPr>
          <p:cNvPr id="8" name="Espace réservé du pied de page 1">
            <a:extLst>
              <a:ext uri="{FF2B5EF4-FFF2-40B4-BE49-F238E27FC236}">
                <a16:creationId xmlns:a16="http://schemas.microsoft.com/office/drawing/2014/main" id="{6F0326B6-D629-486B-9B4C-FED5C47F84C4}"/>
              </a:ext>
            </a:extLst>
          </p:cNvPr>
          <p:cNvSpPr>
            <a:spLocks noGrp="1"/>
          </p:cNvSpPr>
          <p:nvPr>
            <p:ph type="ftr" idx="11"/>
            <p:custDataLst>
              <p:tags r:id="rId6"/>
            </p:custDataLst>
          </p:nvPr>
        </p:nvSpPr>
        <p:spPr>
          <a:xfrm>
            <a:off x="2898384" y="6356350"/>
            <a:ext cx="7341498" cy="365125"/>
          </a:xfrm>
        </p:spPr>
        <p:txBody>
          <a:bodyPr/>
          <a:lstStyle/>
          <a:p>
            <a:r>
              <a:rPr lang="fr-FR" dirty="0">
                <a:latin typeface="Brandon Grotesque Regular" panose="020B0503020203060202" pitchFamily="34" charset="0"/>
              </a:rPr>
              <a:t>Nous ne donnons pas de conseils financiers. Tout le contenu est destiné uniquement à un usage éducatif. Faites vos propres recherches. Ne faites pas confiance, vérifiez. BRH </a:t>
            </a:r>
            <a:r>
              <a:rPr lang="fr-FR" dirty="0" err="1">
                <a:latin typeface="Brandon Grotesque Regular" panose="020B0503020203060202" pitchFamily="34" charset="0"/>
              </a:rPr>
              <a:t>LvL</a:t>
            </a:r>
            <a:r>
              <a:rPr lang="fr-FR" dirty="0">
                <a:latin typeface="Brandon Grotesque Regular" panose="020B0503020203060202" pitchFamily="34" charset="0"/>
              </a:rPr>
              <a:t> 1.2 FR V1.2 - </a:t>
            </a:r>
            <a:r>
              <a:rPr lang="en-US" dirty="0">
                <a:latin typeface="Brandon Grotesque Regular" panose="020B0503020203060202" pitchFamily="34" charset="0"/>
              </a:rPr>
              <a:t>Ce travail</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est</a:t>
            </a:r>
            <a:r>
              <a:rPr lang="en-US" b="0" dirty="0">
                <a:effectLst/>
                <a:latin typeface="Brandon Grotesque Regular" panose="020B0503020203060202" pitchFamily="34" charset="0"/>
              </a:rPr>
              <a:t> </a:t>
            </a:r>
            <a:r>
              <a:rPr lang="en-US" b="0" dirty="0" err="1">
                <a:effectLst/>
                <a:latin typeface="Brandon Grotesque Regular" panose="020B0503020203060202" pitchFamily="34" charset="0"/>
              </a:rPr>
              <a:t>licensé</a:t>
            </a:r>
            <a:r>
              <a:rPr lang="en-US" b="0" dirty="0">
                <a:effectLst/>
                <a:latin typeface="Brandon Grotesque Regular" panose="020B0503020203060202" pitchFamily="34" charset="0"/>
              </a:rPr>
              <a:t> sous </a:t>
            </a:r>
            <a:r>
              <a:rPr lang="en-US" dirty="0">
                <a:latin typeface="Brandon Grotesque Regular" panose="020B0503020203060202" pitchFamily="34" charset="0"/>
                <a:hlinkClick r:id="rId12">
                  <a:extLst>
                    <a:ext uri="{A12FA001-AC4F-418D-AE19-62706E023703}">
                      <ahyp:hlinkClr xmlns:ahyp="http://schemas.microsoft.com/office/drawing/2018/hyperlinkcolor" val="tx"/>
                    </a:ext>
                  </a:extLst>
                </a:hlinkClick>
              </a:rPr>
              <a:t>CC BY-SA</a:t>
            </a:r>
            <a:endParaRPr lang="en-US" dirty="0">
              <a:latin typeface="Brandon Grotesque Regular" panose="020B0503020203060202" pitchFamily="34" charset="0"/>
            </a:endParaRPr>
          </a:p>
        </p:txBody>
      </p:sp>
    </p:spTree>
    <p:extLst>
      <p:ext uri="{BB962C8B-B14F-4D97-AF65-F5344CB8AC3E}">
        <p14:creationId xmlns:p14="http://schemas.microsoft.com/office/powerpoint/2010/main" val="2029238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9A421-C311-472C-A8F6-7CA961E1E51E}"/>
              </a:ext>
            </a:extLst>
          </p:cNvPr>
          <p:cNvSpPr>
            <a:spLocks noGrp="1"/>
          </p:cNvSpPr>
          <p:nvPr>
            <p:ph type="title"/>
            <p:custDataLst>
              <p:tags r:id="rId1"/>
            </p:custDataLst>
          </p:nvPr>
        </p:nvSpPr>
        <p:spPr>
          <a:xfrm>
            <a:off x="268066" y="161170"/>
            <a:ext cx="10413521" cy="698650"/>
          </a:xfrm>
        </p:spPr>
        <p:txBody>
          <a:bodyPr>
            <a:normAutofit/>
          </a:bodyPr>
          <a:lstStyle/>
          <a:p>
            <a:r>
              <a:rPr lang="en-US" sz="2000" u="sng" dirty="0" err="1">
                <a:latin typeface="Brandon Grotesque Bold" panose="020B0803020203060202" pitchFamily="34" charset="0"/>
              </a:rPr>
              <a:t>Épargner</a:t>
            </a:r>
            <a:r>
              <a:rPr lang="en-US" sz="2000" u="sng" dirty="0">
                <a:latin typeface="Brandon Grotesque Bold" panose="020B0803020203060202" pitchFamily="34" charset="0"/>
              </a:rPr>
              <a:t> pour </a:t>
            </a:r>
            <a:r>
              <a:rPr lang="en-US" sz="2000" u="sng" dirty="0" err="1">
                <a:latin typeface="Brandon Grotesque Bold" panose="020B0803020203060202" pitchFamily="34" charset="0"/>
              </a:rPr>
              <a:t>l’avenir</a:t>
            </a:r>
            <a:r>
              <a:rPr lang="en-US" sz="2000" u="sng" dirty="0">
                <a:latin typeface="Brandon Grotesque Bold" panose="020B0803020203060202" pitchFamily="34" charset="0"/>
              </a:rPr>
              <a:t> - Argent </a:t>
            </a:r>
            <a:r>
              <a:rPr lang="en-US" sz="2000" u="sng" dirty="0" err="1">
                <a:latin typeface="Brandon Grotesque Bold" panose="020B0803020203060202" pitchFamily="34" charset="0"/>
              </a:rPr>
              <a:t>sain</a:t>
            </a:r>
            <a:endParaRPr lang="en-US" sz="2000" u="sng" dirty="0">
              <a:latin typeface="Brandon Grotesque Bold" panose="020B0803020203060202" pitchFamily="34" charset="0"/>
            </a:endParaRPr>
          </a:p>
        </p:txBody>
      </p:sp>
      <p:pic>
        <p:nvPicPr>
          <p:cNvPr id="5" name="Content Placeholder 4">
            <a:extLst>
              <a:ext uri="{FF2B5EF4-FFF2-40B4-BE49-F238E27FC236}">
                <a16:creationId xmlns:a16="http://schemas.microsoft.com/office/drawing/2014/main" id="{F8E52EB6-9132-4858-B23C-2D2B53AA59B3}"/>
              </a:ext>
            </a:extLst>
          </p:cNvPr>
          <p:cNvPicPr>
            <a:picLocks noGrp="1" noChangeAspect="1"/>
          </p:cNvPicPr>
          <p:nvPr>
            <p:ph idx="1"/>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7389090" y="635652"/>
            <a:ext cx="4419037" cy="2793347"/>
          </a:xfrm>
        </p:spPr>
        <p:style>
          <a:lnRef idx="2">
            <a:schemeClr val="dk1"/>
          </a:lnRef>
          <a:fillRef idx="1">
            <a:schemeClr val="lt1"/>
          </a:fillRef>
          <a:effectRef idx="0">
            <a:schemeClr val="dk1"/>
          </a:effectRef>
          <a:fontRef idx="minor">
            <a:schemeClr val="dk1"/>
          </a:fontRef>
        </p:style>
      </p:pic>
      <p:sp>
        <p:nvSpPr>
          <p:cNvPr id="7" name="TextBox 6">
            <a:extLst>
              <a:ext uri="{FF2B5EF4-FFF2-40B4-BE49-F238E27FC236}">
                <a16:creationId xmlns:a16="http://schemas.microsoft.com/office/drawing/2014/main" id="{7846A002-0F69-4BE2-9AA9-48BA428154D9}"/>
              </a:ext>
            </a:extLst>
          </p:cNvPr>
          <p:cNvSpPr txBox="1"/>
          <p:nvPr>
            <p:custDataLst>
              <p:tags r:id="rId3"/>
            </p:custDataLst>
          </p:nvPr>
        </p:nvSpPr>
        <p:spPr>
          <a:xfrm rot="10800000" flipV="1">
            <a:off x="502958" y="4159970"/>
            <a:ext cx="5795665" cy="1487025"/>
          </a:xfrm>
          <a:prstGeom prst="rect">
            <a:avLst/>
          </a:prstGeom>
          <a:ln>
            <a:solidFill>
              <a:schemeClr val="tx1"/>
            </a:solidFill>
            <a:headEnd type="none" w="sm" len="sm"/>
            <a:tailEnd type="none" w="sm" len="s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indent="0" algn="ctr">
              <a:lnSpc>
                <a:spcPct val="100000"/>
              </a:lnSpc>
              <a:spcBef>
                <a:spcPts val="0"/>
              </a:spcBef>
              <a:spcAft>
                <a:spcPts val="0"/>
              </a:spcAft>
              <a:buClr>
                <a:srgbClr val="000000"/>
              </a:buClr>
              <a:buFont typeface="Arial"/>
              <a:buNone/>
              <a:defRPr sz="1400" b="1" i="0" u="sng" strike="noStrike" cap="none">
                <a:solidFill>
                  <a:schemeClr val="dk1"/>
                </a:solidFill>
                <a:latin typeface="Brandon Grotesque Regular" panose="020B0503020203060202" pitchFamily="34" charset="0"/>
                <a:ea typeface="Calibri"/>
                <a:cs typeface="Calibri"/>
                <a:sym typeface="Arial"/>
              </a:defRPr>
            </a:lvl1pPr>
            <a:lvl2pPr marR="0" lvl="1">
              <a:lnSpc>
                <a:spcPct val="100000"/>
              </a:lnSpc>
              <a:spcBef>
                <a:spcPts val="0"/>
              </a:spcBef>
              <a:spcAft>
                <a:spcPts val="0"/>
              </a:spcAft>
              <a:buClr>
                <a:srgbClr val="000000"/>
              </a:buClr>
              <a:buFont typeface="Arial"/>
              <a:defRPr sz="1400" b="0" i="0" u="none" strike="noStrike" cap="none">
                <a:sym typeface="Arial"/>
              </a:defRPr>
            </a:lvl2pPr>
            <a:lvl3pPr marR="0" lvl="2">
              <a:lnSpc>
                <a:spcPct val="100000"/>
              </a:lnSpc>
              <a:spcBef>
                <a:spcPts val="0"/>
              </a:spcBef>
              <a:spcAft>
                <a:spcPts val="0"/>
              </a:spcAft>
              <a:buClr>
                <a:srgbClr val="000000"/>
              </a:buClr>
              <a:buFont typeface="Arial"/>
              <a:defRPr sz="1400" b="0" i="0" u="none" strike="noStrike" cap="none">
                <a:sym typeface="Arial"/>
              </a:defRPr>
            </a:lvl3pPr>
            <a:lvl4pPr marR="0" lvl="3">
              <a:lnSpc>
                <a:spcPct val="100000"/>
              </a:lnSpc>
              <a:spcBef>
                <a:spcPts val="0"/>
              </a:spcBef>
              <a:spcAft>
                <a:spcPts val="0"/>
              </a:spcAft>
              <a:buClr>
                <a:srgbClr val="000000"/>
              </a:buClr>
              <a:buFont typeface="Arial"/>
              <a:defRPr sz="1400" b="0" i="0" u="none" strike="noStrike" cap="none">
                <a:sym typeface="Arial"/>
              </a:defRPr>
            </a:lvl4pPr>
            <a:lvl5pPr marR="0" lvl="4">
              <a:lnSpc>
                <a:spcPct val="100000"/>
              </a:lnSpc>
              <a:spcBef>
                <a:spcPts val="0"/>
              </a:spcBef>
              <a:spcAft>
                <a:spcPts val="0"/>
              </a:spcAft>
              <a:buClr>
                <a:srgbClr val="000000"/>
              </a:buClr>
              <a:buFont typeface="Arial"/>
              <a:defRPr sz="1400" b="0" i="0" u="none" strike="noStrike" cap="none">
                <a:sym typeface="Arial"/>
              </a:defRPr>
            </a:lvl5pPr>
            <a:lvl6pPr marR="0" lvl="5">
              <a:lnSpc>
                <a:spcPct val="100000"/>
              </a:lnSpc>
              <a:spcBef>
                <a:spcPts val="0"/>
              </a:spcBef>
              <a:spcAft>
                <a:spcPts val="0"/>
              </a:spcAft>
              <a:buClr>
                <a:srgbClr val="000000"/>
              </a:buClr>
              <a:buFont typeface="Arial"/>
              <a:defRPr sz="1400" b="0" i="0" u="none" strike="noStrike" cap="none">
                <a:sym typeface="Arial"/>
              </a:defRPr>
            </a:lvl6pPr>
            <a:lvl7pPr marR="0" lvl="6">
              <a:lnSpc>
                <a:spcPct val="100000"/>
              </a:lnSpc>
              <a:spcBef>
                <a:spcPts val="0"/>
              </a:spcBef>
              <a:spcAft>
                <a:spcPts val="0"/>
              </a:spcAft>
              <a:buClr>
                <a:srgbClr val="000000"/>
              </a:buClr>
              <a:buFont typeface="Arial"/>
              <a:defRPr sz="1400" b="0" i="0" u="none" strike="noStrike" cap="none">
                <a:sym typeface="Arial"/>
              </a:defRPr>
            </a:lvl7pPr>
            <a:lvl8pPr marR="0" lvl="7">
              <a:lnSpc>
                <a:spcPct val="100000"/>
              </a:lnSpc>
              <a:spcBef>
                <a:spcPts val="0"/>
              </a:spcBef>
              <a:spcAft>
                <a:spcPts val="0"/>
              </a:spcAft>
              <a:buClr>
                <a:srgbClr val="000000"/>
              </a:buClr>
              <a:buFont typeface="Arial"/>
              <a:defRPr sz="1400" b="0" i="0" u="none" strike="noStrike" cap="none">
                <a:sym typeface="Arial"/>
              </a:defRPr>
            </a:lvl8pPr>
            <a:lvl9pPr marR="0" lvl="8">
              <a:lnSpc>
                <a:spcPct val="100000"/>
              </a:lnSpc>
              <a:spcBef>
                <a:spcPts val="0"/>
              </a:spcBef>
              <a:spcAft>
                <a:spcPts val="0"/>
              </a:spcAft>
              <a:buClr>
                <a:srgbClr val="000000"/>
              </a:buClr>
              <a:buFont typeface="Arial"/>
              <a:defRPr sz="1400" b="0" i="0" u="none" strike="noStrike" cap="none">
                <a:sym typeface="Arial"/>
              </a:defRPr>
            </a:lvl9pPr>
          </a:lstStyle>
          <a:p>
            <a:r>
              <a:rPr lang="en-US" dirty="0"/>
              <a:t>Bitcoin </a:t>
            </a:r>
            <a:r>
              <a:rPr lang="en-US" dirty="0" err="1"/>
              <a:t>est</a:t>
            </a:r>
            <a:r>
              <a:rPr lang="en-US" dirty="0"/>
              <a:t> </a:t>
            </a:r>
            <a:r>
              <a:rPr lang="en-US" dirty="0" err="1"/>
              <a:t>une</a:t>
            </a:r>
            <a:r>
              <a:rPr lang="en-US" dirty="0"/>
              <a:t> </a:t>
            </a:r>
            <a:r>
              <a:rPr lang="en-US" dirty="0" err="1"/>
              <a:t>monnaie</a:t>
            </a:r>
            <a:r>
              <a:rPr lang="en-US" dirty="0"/>
              <a:t> </a:t>
            </a:r>
            <a:r>
              <a:rPr lang="en-US" dirty="0" err="1"/>
              <a:t>saine</a:t>
            </a:r>
            <a:endParaRPr lang="en-US" dirty="0"/>
          </a:p>
          <a:p>
            <a:endParaRPr lang="en-US" dirty="0"/>
          </a:p>
          <a:p>
            <a:pPr algn="just"/>
            <a:r>
              <a:rPr lang="en-US" b="0" u="none" dirty="0"/>
              <a:t>Il </a:t>
            </a:r>
            <a:r>
              <a:rPr lang="en-US" b="0" u="none" dirty="0" err="1"/>
              <a:t>n’y</a:t>
            </a:r>
            <a:r>
              <a:rPr lang="en-US" b="0" u="none" dirty="0"/>
              <a:t> aura jamais plus que 21 millions de bitcoins et </a:t>
            </a:r>
            <a:r>
              <a:rPr lang="en-US" b="0" u="none" dirty="0" err="1"/>
              <a:t>aucun</a:t>
            </a:r>
            <a:r>
              <a:rPr lang="en-US" b="0" u="none" dirty="0"/>
              <a:t> </a:t>
            </a:r>
            <a:r>
              <a:rPr lang="en-US" b="0" u="none" dirty="0" err="1"/>
              <a:t>politicien</a:t>
            </a:r>
            <a:r>
              <a:rPr lang="en-US" b="0" u="none" dirty="0"/>
              <a:t>, </a:t>
            </a:r>
            <a:r>
              <a:rPr lang="en-US" b="0" u="none" dirty="0" err="1"/>
              <a:t>banquier</a:t>
            </a:r>
            <a:r>
              <a:rPr lang="en-US" b="0" u="none" dirty="0"/>
              <a:t> </a:t>
            </a:r>
            <a:r>
              <a:rPr lang="en-US" b="0" u="none" dirty="0" err="1"/>
              <a:t>ou</a:t>
            </a:r>
            <a:r>
              <a:rPr lang="en-US" b="0" u="none" dirty="0"/>
              <a:t> </a:t>
            </a:r>
            <a:r>
              <a:rPr lang="en-US" b="0" u="none" dirty="0" err="1"/>
              <a:t>autre</a:t>
            </a:r>
            <a:r>
              <a:rPr lang="en-US" b="0" u="none" dirty="0"/>
              <a:t> </a:t>
            </a:r>
            <a:r>
              <a:rPr lang="en-US" b="0" u="none" dirty="0" err="1"/>
              <a:t>mafieux</a:t>
            </a:r>
            <a:r>
              <a:rPr lang="en-US" b="0" u="none" dirty="0"/>
              <a:t> ne </a:t>
            </a:r>
            <a:r>
              <a:rPr lang="en-US" b="0" u="none" dirty="0" err="1"/>
              <a:t>pourra</a:t>
            </a:r>
            <a:r>
              <a:rPr lang="en-US" b="0" u="none" dirty="0"/>
              <a:t> changer </a:t>
            </a:r>
            <a:r>
              <a:rPr lang="en-US" b="0" u="none" dirty="0" err="1"/>
              <a:t>ça</a:t>
            </a:r>
            <a:r>
              <a:rPr lang="en-US" b="0" u="none" dirty="0"/>
              <a:t>. </a:t>
            </a:r>
            <a:r>
              <a:rPr lang="en-US" b="0" u="none" dirty="0" err="1"/>
              <a:t>Ceci</a:t>
            </a:r>
            <a:r>
              <a:rPr lang="en-US" b="0" u="none" dirty="0"/>
              <a:t> a </a:t>
            </a:r>
            <a:r>
              <a:rPr lang="en-US" b="0" u="none" dirty="0" err="1"/>
              <a:t>été</a:t>
            </a:r>
            <a:r>
              <a:rPr lang="en-US" b="0" u="none" dirty="0"/>
              <a:t> </a:t>
            </a:r>
            <a:r>
              <a:rPr lang="en-US" b="0" u="none" dirty="0" err="1"/>
              <a:t>décidé</a:t>
            </a:r>
            <a:r>
              <a:rPr lang="en-US" b="0" u="none" dirty="0"/>
              <a:t> au </a:t>
            </a:r>
            <a:r>
              <a:rPr lang="en-US" b="0" u="none" dirty="0" err="1"/>
              <a:t>niveau</a:t>
            </a:r>
            <a:r>
              <a:rPr lang="en-US" b="0" u="none" dirty="0"/>
              <a:t> du </a:t>
            </a:r>
            <a:r>
              <a:rPr lang="en-US" b="0" u="none" dirty="0" err="1"/>
              <a:t>protocole</a:t>
            </a:r>
            <a:r>
              <a:rPr lang="en-US" b="0" u="none" dirty="0"/>
              <a:t> </a:t>
            </a:r>
            <a:r>
              <a:rPr lang="en-US" b="0" u="none" dirty="0" err="1"/>
              <a:t>quand</a:t>
            </a:r>
            <a:r>
              <a:rPr lang="en-US" b="0" u="none" dirty="0"/>
              <a:t> </a:t>
            </a:r>
            <a:r>
              <a:rPr lang="en-US" b="0" u="none" dirty="0" err="1"/>
              <a:t>il</a:t>
            </a:r>
            <a:r>
              <a:rPr lang="en-US" b="0" u="none" dirty="0"/>
              <a:t> a </a:t>
            </a:r>
            <a:r>
              <a:rPr lang="en-US" b="0" u="none" dirty="0" err="1"/>
              <a:t>été</a:t>
            </a:r>
            <a:r>
              <a:rPr lang="en-US" b="0" u="none" dirty="0"/>
              <a:t> </a:t>
            </a:r>
            <a:r>
              <a:rPr lang="en-US" b="0" u="none" dirty="0" err="1"/>
              <a:t>présenté</a:t>
            </a:r>
            <a:r>
              <a:rPr lang="en-US" b="0" u="none" dirty="0"/>
              <a:t> par Satoshi et </a:t>
            </a:r>
            <a:r>
              <a:rPr lang="en-US" b="0" u="none" dirty="0" err="1"/>
              <a:t>ça</a:t>
            </a:r>
            <a:r>
              <a:rPr lang="en-US" b="0" u="none" dirty="0"/>
              <a:t> ne </a:t>
            </a:r>
            <a:r>
              <a:rPr lang="en-US" b="0" u="none" dirty="0" err="1"/>
              <a:t>peut</a:t>
            </a:r>
            <a:r>
              <a:rPr lang="en-US" b="0" u="none" dirty="0"/>
              <a:t> plus </a:t>
            </a:r>
            <a:r>
              <a:rPr lang="en-US" b="0" u="none" dirty="0" err="1"/>
              <a:t>être</a:t>
            </a:r>
            <a:r>
              <a:rPr lang="en-US" b="0" u="none" dirty="0"/>
              <a:t> </a:t>
            </a:r>
            <a:r>
              <a:rPr lang="en-US" b="0" u="none" dirty="0" err="1"/>
              <a:t>changé</a:t>
            </a:r>
            <a:r>
              <a:rPr lang="en-US" b="0" u="none" dirty="0"/>
              <a:t> </a:t>
            </a:r>
            <a:r>
              <a:rPr lang="en-US" b="0" u="none" dirty="0" err="1"/>
              <a:t>aujourd’hui</a:t>
            </a:r>
            <a:r>
              <a:rPr lang="en-US" b="0" u="none" dirty="0"/>
              <a:t>. </a:t>
            </a:r>
            <a:r>
              <a:rPr lang="en-US" b="0" u="none" dirty="0" err="1"/>
              <a:t>Ceci</a:t>
            </a:r>
            <a:r>
              <a:rPr lang="en-US" b="0" u="none" dirty="0"/>
              <a:t> </a:t>
            </a:r>
            <a:r>
              <a:rPr lang="en-US" b="0" u="none" dirty="0" err="1"/>
              <a:t>prédétermine</a:t>
            </a:r>
            <a:r>
              <a:rPr lang="en-US" b="0" u="none" dirty="0"/>
              <a:t> le </a:t>
            </a:r>
            <a:r>
              <a:rPr lang="en-US" b="0" u="none" dirty="0" err="1"/>
              <a:t>taux</a:t>
            </a:r>
            <a:r>
              <a:rPr lang="en-US" b="0" u="none" dirty="0"/>
              <a:t> </a:t>
            </a:r>
            <a:r>
              <a:rPr lang="en-US" b="0" u="none" dirty="0" err="1"/>
              <a:t>d’inflation</a:t>
            </a:r>
            <a:r>
              <a:rPr lang="en-US" b="0" u="none" dirty="0"/>
              <a:t> sur 100 </a:t>
            </a:r>
            <a:r>
              <a:rPr lang="en-US" b="0" u="none" dirty="0" err="1"/>
              <a:t>ans</a:t>
            </a:r>
            <a:r>
              <a:rPr lang="en-US" b="0" u="none" dirty="0"/>
              <a:t> à </a:t>
            </a:r>
            <a:r>
              <a:rPr lang="en-US" b="0" u="none" dirty="0" err="1"/>
              <a:t>l’avance</a:t>
            </a:r>
            <a:r>
              <a:rPr lang="en-US" b="0" u="none" dirty="0"/>
              <a:t>.</a:t>
            </a:r>
          </a:p>
        </p:txBody>
      </p:sp>
      <p:sp>
        <p:nvSpPr>
          <p:cNvPr id="4" name="Date Placeholder 3"/>
          <p:cNvSpPr>
            <a:spLocks noGrp="1"/>
          </p:cNvSpPr>
          <p:nvPr>
            <p:ph type="dt" sz="half" idx="10"/>
            <p:custDataLst>
              <p:tags r:id="rId4"/>
            </p:custDataLst>
          </p:nvPr>
        </p:nvSpPr>
        <p:spPr>
          <a:xfrm>
            <a:off x="838200" y="6484690"/>
            <a:ext cx="2743200" cy="258945"/>
          </a:xfrm>
        </p:spPr>
        <p:txBody>
          <a:bodyPr/>
          <a:lstStyle/>
          <a:p>
            <a:fld id="{8B6A1FFC-2E34-47F5-972D-A9CF7D0EC1D8}" type="datetime1">
              <a:rPr lang="fr-FR" smtClean="0"/>
              <a:t>14/08/2020</a:t>
            </a:fld>
            <a:endParaRPr lang="fr-FR" dirty="0"/>
          </a:p>
        </p:txBody>
      </p:sp>
      <p:sp>
        <p:nvSpPr>
          <p:cNvPr id="8" name="Slide Number Placeholder 7"/>
          <p:cNvSpPr>
            <a:spLocks noGrp="1"/>
          </p:cNvSpPr>
          <p:nvPr>
            <p:ph type="sldNum" sz="quarter" idx="12"/>
            <p:custDataLst>
              <p:tags r:id="rId5"/>
            </p:custDataLst>
          </p:nvPr>
        </p:nvSpPr>
        <p:spPr/>
        <p:txBody>
          <a:bodyPr/>
          <a:lstStyle/>
          <a:p>
            <a:fld id="{6187F528-28A7-479E-BE96-8D25270AF67C}" type="slidenum">
              <a:rPr lang="fr-FR" smtClean="0"/>
              <a:t>9</a:t>
            </a:fld>
            <a:endParaRPr lang="fr-FR"/>
          </a:p>
        </p:txBody>
      </p:sp>
      <p:sp>
        <p:nvSpPr>
          <p:cNvPr id="12" name="TextBox 11">
            <a:extLst>
              <a:ext uri="{FF2B5EF4-FFF2-40B4-BE49-F238E27FC236}">
                <a16:creationId xmlns:a16="http://schemas.microsoft.com/office/drawing/2014/main" id="{22C65AF2-7058-4DB0-983D-F1D7B43E810E}"/>
              </a:ext>
            </a:extLst>
          </p:cNvPr>
          <p:cNvSpPr txBox="1"/>
          <p:nvPr>
            <p:custDataLst>
              <p:tags r:id="rId6"/>
            </p:custDataLst>
          </p:nvPr>
        </p:nvSpPr>
        <p:spPr>
          <a:xfrm>
            <a:off x="268065" y="761213"/>
            <a:ext cx="7017952" cy="3323987"/>
          </a:xfrm>
          <a:prstGeom prst="rect">
            <a:avLst/>
          </a:prstGeom>
          <a:noFill/>
        </p:spPr>
        <p:txBody>
          <a:bodyPr wrap="square" rtlCol="0">
            <a:spAutoFit/>
          </a:bodyPr>
          <a:lstStyle>
            <a:defPPr>
              <a:defRPr lang="fr-FR"/>
            </a:defPPr>
            <a:lvl1pPr algn="just">
              <a:defRPr sz="1600">
                <a:latin typeface="Brandon Grotesque Regular" panose="020B0503020203060202" pitchFamily="34" charset="0"/>
              </a:defRPr>
            </a:lvl1pPr>
          </a:lstStyle>
          <a:p>
            <a:pPr algn="l"/>
            <a:r>
              <a:rPr lang="en-GB" sz="1400" dirty="0"/>
              <a:t>Les </a:t>
            </a:r>
            <a:r>
              <a:rPr lang="en-GB" sz="1400" dirty="0" err="1"/>
              <a:t>banques</a:t>
            </a:r>
            <a:r>
              <a:rPr lang="en-GB" sz="1400" dirty="0"/>
              <a:t> </a:t>
            </a:r>
            <a:r>
              <a:rPr lang="en-GB" sz="1400" dirty="0" err="1"/>
              <a:t>centrales</a:t>
            </a:r>
            <a:r>
              <a:rPr lang="en-GB" sz="1400" dirty="0"/>
              <a:t> </a:t>
            </a:r>
            <a:r>
              <a:rPr lang="en-GB" sz="1400" dirty="0" err="1"/>
              <a:t>volent</a:t>
            </a:r>
            <a:r>
              <a:rPr lang="en-GB" sz="1400" dirty="0"/>
              <a:t> </a:t>
            </a:r>
            <a:r>
              <a:rPr lang="en-GB" sz="1400" dirty="0" err="1"/>
              <a:t>constamment</a:t>
            </a:r>
            <a:r>
              <a:rPr lang="en-GB" sz="1400" dirty="0"/>
              <a:t> </a:t>
            </a:r>
            <a:r>
              <a:rPr lang="en-GB" sz="1400" dirty="0" err="1"/>
              <a:t>votre</a:t>
            </a:r>
            <a:r>
              <a:rPr lang="en-GB" sz="1400" dirty="0"/>
              <a:t> </a:t>
            </a:r>
            <a:r>
              <a:rPr lang="en-GB" sz="1400" dirty="0" err="1"/>
              <a:t>pouvoir</a:t>
            </a:r>
            <a:r>
              <a:rPr lang="en-GB" sz="1400" dirty="0"/>
              <a:t> </a:t>
            </a:r>
            <a:r>
              <a:rPr lang="en-GB" sz="1400" dirty="0" err="1"/>
              <a:t>d’achat</a:t>
            </a:r>
            <a:r>
              <a:rPr lang="en-GB" sz="1400" dirty="0"/>
              <a:t> par le </a:t>
            </a:r>
            <a:r>
              <a:rPr lang="en-GB" sz="1400" dirty="0" err="1"/>
              <a:t>biais</a:t>
            </a:r>
            <a:r>
              <a:rPr lang="en-GB" sz="1400" dirty="0"/>
              <a:t> de </a:t>
            </a:r>
            <a:r>
              <a:rPr lang="en-GB" sz="1400" dirty="0" err="1"/>
              <a:t>l’inflation</a:t>
            </a:r>
            <a:r>
              <a:rPr lang="en-GB" sz="1400" dirty="0"/>
              <a:t> et du QE. Ce </a:t>
            </a:r>
            <a:r>
              <a:rPr lang="en-GB" sz="1400" dirty="0" err="1"/>
              <a:t>sont</a:t>
            </a:r>
            <a:r>
              <a:rPr lang="en-GB" sz="1400" dirty="0"/>
              <a:t> des taxes </a:t>
            </a:r>
            <a:r>
              <a:rPr lang="en-GB" sz="1400" dirty="0" err="1"/>
              <a:t>cachées</a:t>
            </a:r>
            <a:r>
              <a:rPr lang="en-GB" sz="1400" dirty="0"/>
              <a:t> qui </a:t>
            </a:r>
            <a:r>
              <a:rPr lang="en-GB" sz="1400" dirty="0" err="1"/>
              <a:t>ont</a:t>
            </a:r>
            <a:r>
              <a:rPr lang="en-GB" sz="1400" dirty="0"/>
              <a:t> </a:t>
            </a:r>
            <a:r>
              <a:rPr lang="en-GB" sz="1400" dirty="0" err="1"/>
              <a:t>détruit</a:t>
            </a:r>
            <a:r>
              <a:rPr lang="en-GB" sz="1400" dirty="0"/>
              <a:t> la </a:t>
            </a:r>
            <a:r>
              <a:rPr lang="en-GB" sz="1400" dirty="0" err="1"/>
              <a:t>valeur</a:t>
            </a:r>
            <a:r>
              <a:rPr lang="en-GB" sz="1400" dirty="0"/>
              <a:t> de </a:t>
            </a:r>
            <a:r>
              <a:rPr lang="en-GB" sz="1400" dirty="0" err="1"/>
              <a:t>l’argent</a:t>
            </a:r>
            <a:r>
              <a:rPr lang="en-GB" sz="1400" dirty="0"/>
              <a:t> au </a:t>
            </a:r>
            <a:r>
              <a:rPr lang="en-GB" sz="1400" dirty="0" err="1"/>
              <a:t>cours</a:t>
            </a:r>
            <a:r>
              <a:rPr lang="en-GB" sz="1400" dirty="0"/>
              <a:t> des </a:t>
            </a:r>
            <a:r>
              <a:rPr lang="en-GB" sz="1400" dirty="0" err="1"/>
              <a:t>décennies</a:t>
            </a:r>
            <a:r>
              <a:rPr lang="en-GB" sz="1400" dirty="0"/>
              <a:t>.</a:t>
            </a:r>
          </a:p>
          <a:p>
            <a:pPr algn="l"/>
            <a:endParaRPr lang="en-GB" sz="1400" dirty="0"/>
          </a:p>
          <a:p>
            <a:pPr algn="l"/>
            <a:r>
              <a:rPr lang="en-GB" sz="1400" dirty="0"/>
              <a:t>Si </a:t>
            </a:r>
            <a:r>
              <a:rPr lang="en-GB" sz="1400" dirty="0" err="1"/>
              <a:t>vous</a:t>
            </a:r>
            <a:r>
              <a:rPr lang="en-GB" sz="1400" dirty="0"/>
              <a:t> ne </a:t>
            </a:r>
            <a:r>
              <a:rPr lang="en-GB" sz="1400" dirty="0" err="1"/>
              <a:t>disposez</a:t>
            </a:r>
            <a:r>
              <a:rPr lang="en-GB" sz="1400" dirty="0"/>
              <a:t> pas d’un </a:t>
            </a:r>
            <a:r>
              <a:rPr lang="en-GB" sz="1400" dirty="0" err="1"/>
              <a:t>revenu</a:t>
            </a:r>
            <a:r>
              <a:rPr lang="en-GB" sz="1400" dirty="0"/>
              <a:t> </a:t>
            </a:r>
            <a:r>
              <a:rPr lang="en-GB" sz="1400" dirty="0" err="1"/>
              <a:t>solide</a:t>
            </a:r>
            <a:r>
              <a:rPr lang="en-GB" sz="1400" dirty="0"/>
              <a:t> </a:t>
            </a:r>
            <a:r>
              <a:rPr lang="en-GB" sz="1400" dirty="0" err="1"/>
              <a:t>émanant</a:t>
            </a:r>
            <a:r>
              <a:rPr lang="en-GB" sz="1400" dirty="0"/>
              <a:t> de </a:t>
            </a:r>
            <a:r>
              <a:rPr lang="en-GB" sz="1400" dirty="0" err="1"/>
              <a:t>dividendes</a:t>
            </a:r>
            <a:r>
              <a:rPr lang="en-GB" sz="1400" dirty="0"/>
              <a:t>, obligations </a:t>
            </a:r>
            <a:r>
              <a:rPr lang="en-GB" sz="1400" dirty="0" err="1"/>
              <a:t>ou</a:t>
            </a:r>
            <a:r>
              <a:rPr lang="en-GB" sz="1400" dirty="0"/>
              <a:t> placements </a:t>
            </a:r>
            <a:r>
              <a:rPr lang="en-GB" sz="1400" dirty="0" err="1"/>
              <a:t>immobiliers</a:t>
            </a:r>
            <a:r>
              <a:rPr lang="en-GB" sz="1400" dirty="0"/>
              <a:t>, </a:t>
            </a:r>
            <a:r>
              <a:rPr lang="en-GB" sz="1400" dirty="0" err="1"/>
              <a:t>vous</a:t>
            </a:r>
            <a:r>
              <a:rPr lang="en-GB" sz="1400" dirty="0"/>
              <a:t> </a:t>
            </a:r>
            <a:r>
              <a:rPr lang="en-GB" sz="1400" dirty="0" err="1"/>
              <a:t>serez</a:t>
            </a:r>
            <a:r>
              <a:rPr lang="en-GB" sz="1400" dirty="0"/>
              <a:t> de plus </a:t>
            </a:r>
            <a:r>
              <a:rPr lang="en-GB" sz="1400" dirty="0" err="1"/>
              <a:t>en</a:t>
            </a:r>
            <a:r>
              <a:rPr lang="en-GB" sz="1400" dirty="0"/>
              <a:t> plus </a:t>
            </a:r>
            <a:r>
              <a:rPr lang="en-GB" sz="1400" dirty="0" err="1"/>
              <a:t>pauvre</a:t>
            </a:r>
            <a:r>
              <a:rPr lang="en-GB" sz="1400" dirty="0"/>
              <a:t> au fil des </a:t>
            </a:r>
            <a:r>
              <a:rPr lang="en-GB" sz="1400" dirty="0" err="1"/>
              <a:t>années</a:t>
            </a:r>
            <a:r>
              <a:rPr lang="en-GB" sz="1400" dirty="0"/>
              <a:t> </a:t>
            </a:r>
            <a:r>
              <a:rPr lang="en-GB" sz="1400" dirty="0" err="1"/>
              <a:t>alors</a:t>
            </a:r>
            <a:r>
              <a:rPr lang="en-GB" sz="1400" dirty="0"/>
              <a:t> que les riches </a:t>
            </a:r>
            <a:r>
              <a:rPr lang="en-GB" sz="1400" dirty="0" err="1"/>
              <a:t>deviendront</a:t>
            </a:r>
            <a:r>
              <a:rPr lang="en-GB" sz="1400" dirty="0"/>
              <a:t> plus riches. </a:t>
            </a:r>
          </a:p>
          <a:p>
            <a:pPr algn="l"/>
            <a:endParaRPr lang="en-GB" sz="1400" dirty="0"/>
          </a:p>
          <a:p>
            <a:pPr algn="l"/>
            <a:r>
              <a:rPr lang="en-GB" sz="1400" dirty="0"/>
              <a:t>À cause des </a:t>
            </a:r>
            <a:r>
              <a:rPr lang="en-GB" sz="1400" dirty="0" err="1"/>
              <a:t>banques</a:t>
            </a:r>
            <a:r>
              <a:rPr lang="en-GB" sz="1400" dirty="0"/>
              <a:t> </a:t>
            </a:r>
            <a:r>
              <a:rPr lang="en-GB" sz="1400" dirty="0" err="1"/>
              <a:t>centrales</a:t>
            </a:r>
            <a:r>
              <a:rPr lang="en-GB" sz="1400" dirty="0"/>
              <a:t>, un dollar </a:t>
            </a:r>
            <a:r>
              <a:rPr lang="en-GB" sz="1400" dirty="0" err="1"/>
              <a:t>aujourd’hui</a:t>
            </a:r>
            <a:r>
              <a:rPr lang="en-GB" sz="1400" dirty="0"/>
              <a:t> </a:t>
            </a:r>
            <a:r>
              <a:rPr lang="en-GB" sz="1400" dirty="0" err="1"/>
              <a:t>vaut</a:t>
            </a:r>
            <a:r>
              <a:rPr lang="en-GB" sz="1400" dirty="0"/>
              <a:t> </a:t>
            </a:r>
            <a:r>
              <a:rPr lang="en-GB" sz="1400" dirty="0" err="1"/>
              <a:t>davantage</a:t>
            </a:r>
            <a:r>
              <a:rPr lang="en-GB" sz="1400" dirty="0"/>
              <a:t> </a:t>
            </a:r>
            <a:r>
              <a:rPr lang="en-GB" sz="1400" dirty="0" err="1"/>
              <a:t>qu’un</a:t>
            </a:r>
            <a:r>
              <a:rPr lang="en-GB" sz="1400" dirty="0"/>
              <a:t> dollar </a:t>
            </a:r>
            <a:r>
              <a:rPr lang="en-GB" sz="1400" dirty="0" err="1"/>
              <a:t>demain</a:t>
            </a:r>
            <a:r>
              <a:rPr lang="en-GB" sz="1400" dirty="0"/>
              <a:t>. Le </a:t>
            </a:r>
            <a:r>
              <a:rPr lang="en-GB" sz="1400" dirty="0" err="1"/>
              <a:t>système</a:t>
            </a:r>
            <a:r>
              <a:rPr lang="en-GB" sz="1400" dirty="0"/>
              <a:t> </a:t>
            </a:r>
            <a:r>
              <a:rPr lang="en-GB" sz="1400" dirty="0" err="1"/>
              <a:t>vous</a:t>
            </a:r>
            <a:r>
              <a:rPr lang="en-GB" sz="1400" dirty="0"/>
              <a:t> encourage à prendre des </a:t>
            </a:r>
            <a:r>
              <a:rPr lang="en-GB" sz="1400" dirty="0" err="1"/>
              <a:t>crédits</a:t>
            </a:r>
            <a:r>
              <a:rPr lang="en-GB" sz="1400" dirty="0"/>
              <a:t>, à </a:t>
            </a:r>
            <a:r>
              <a:rPr lang="en-GB" sz="1400" dirty="0" err="1"/>
              <a:t>dépenser</a:t>
            </a:r>
            <a:r>
              <a:rPr lang="en-GB" sz="1400" dirty="0"/>
              <a:t> et </a:t>
            </a:r>
            <a:r>
              <a:rPr lang="en-GB" sz="1400" dirty="0" err="1"/>
              <a:t>enrichir</a:t>
            </a:r>
            <a:r>
              <a:rPr lang="en-GB" sz="1400" dirty="0"/>
              <a:t> les </a:t>
            </a:r>
            <a:r>
              <a:rPr lang="en-GB" sz="1400" dirty="0" err="1"/>
              <a:t>banquiers</a:t>
            </a:r>
            <a:r>
              <a:rPr lang="en-GB" sz="1400" dirty="0"/>
              <a:t> au travers </a:t>
            </a:r>
            <a:r>
              <a:rPr lang="en-GB" sz="1400" dirty="0" err="1"/>
              <a:t>d’intérêts</a:t>
            </a:r>
            <a:r>
              <a:rPr lang="en-GB" sz="1400" dirty="0"/>
              <a:t> </a:t>
            </a:r>
            <a:r>
              <a:rPr lang="en-GB" sz="1400" dirty="0" err="1"/>
              <a:t>payés</a:t>
            </a:r>
            <a:r>
              <a:rPr lang="en-GB" sz="1400" dirty="0"/>
              <a:t> pendant de </a:t>
            </a:r>
            <a:r>
              <a:rPr lang="en-GB" sz="1400" dirty="0" err="1"/>
              <a:t>nombreuses</a:t>
            </a:r>
            <a:r>
              <a:rPr lang="en-GB" sz="1400" dirty="0"/>
              <a:t> </a:t>
            </a:r>
            <a:r>
              <a:rPr lang="en-GB" sz="1400" dirty="0" err="1"/>
              <a:t>années</a:t>
            </a:r>
            <a:r>
              <a:rPr lang="en-GB" sz="1400" dirty="0"/>
              <a:t> de </a:t>
            </a:r>
            <a:r>
              <a:rPr lang="en-GB" sz="1400" dirty="0" err="1"/>
              <a:t>remboursement</a:t>
            </a:r>
            <a:r>
              <a:rPr lang="en-GB" sz="1400" dirty="0"/>
              <a:t> et </a:t>
            </a:r>
            <a:r>
              <a:rPr lang="en-GB" sz="1400" dirty="0" err="1"/>
              <a:t>d’endettement</a:t>
            </a:r>
            <a:r>
              <a:rPr lang="en-GB" sz="1400" dirty="0"/>
              <a:t>.</a:t>
            </a:r>
          </a:p>
          <a:p>
            <a:pPr algn="l"/>
            <a:endParaRPr lang="en-GB" sz="1400" dirty="0"/>
          </a:p>
          <a:p>
            <a:pPr algn="l"/>
            <a:r>
              <a:rPr lang="fr-FR" sz="1400" dirty="0"/>
              <a:t>Ce n’est pas une erreur, ceci a été créé volontairement par des banquiers et des politiciens pour accroitre les dépenses du gouvernement, la croissance économique et pousser la population à toujours plus s’endetter.</a:t>
            </a:r>
          </a:p>
          <a:p>
            <a:pPr algn="l"/>
            <a:endParaRPr lang="en-GB" sz="1400" dirty="0"/>
          </a:p>
        </p:txBody>
      </p:sp>
      <p:sp>
        <p:nvSpPr>
          <p:cNvPr id="13" name="ZoneTexte 18">
            <a:extLst>
              <a:ext uri="{FF2B5EF4-FFF2-40B4-BE49-F238E27FC236}">
                <a16:creationId xmlns:a16="http://schemas.microsoft.com/office/drawing/2014/main" id="{C17491B3-C461-4796-8755-85635E8A24DC}"/>
              </a:ext>
            </a:extLst>
          </p:cNvPr>
          <p:cNvSpPr txBox="1"/>
          <p:nvPr>
            <p:custDataLst>
              <p:tags r:id="rId7"/>
            </p:custDataLst>
          </p:nvPr>
        </p:nvSpPr>
        <p:spPr>
          <a:xfrm>
            <a:off x="8170589" y="3421795"/>
            <a:ext cx="2856038" cy="276999"/>
          </a:xfrm>
          <a:prstGeom prst="rect">
            <a:avLst/>
          </a:prstGeom>
          <a:noFill/>
        </p:spPr>
        <p:txBody>
          <a:bodyPr wrap="none" rtlCol="0">
            <a:spAutoFit/>
          </a:bodyPr>
          <a:lstStyle/>
          <a:p>
            <a:r>
              <a:rPr lang="fr-FR" sz="1200" i="1" dirty="0">
                <a:latin typeface="Brandon Grotesque Regular" panose="020B0503020203060202" pitchFamily="34" charset="0"/>
              </a:rPr>
              <a:t>Valeur du dollar en pouvoir d’achat sur 100 ans.</a:t>
            </a:r>
          </a:p>
        </p:txBody>
      </p:sp>
      <p:sp>
        <p:nvSpPr>
          <p:cNvPr id="14" name="Espace réservé du pied de page 5">
            <a:extLst>
              <a:ext uri="{FF2B5EF4-FFF2-40B4-BE49-F238E27FC236}">
                <a16:creationId xmlns:a16="http://schemas.microsoft.com/office/drawing/2014/main" id="{0BEC77DF-D0EA-4BDF-A1ED-8C4390FD5690}"/>
              </a:ext>
            </a:extLst>
          </p:cNvPr>
          <p:cNvSpPr>
            <a:spLocks noGrp="1"/>
          </p:cNvSpPr>
          <p:nvPr>
            <p:ph type="ftr" sz="quarter" idx="11"/>
            <p:custDataLst>
              <p:tags r:id="rId8"/>
            </p:custDataLst>
          </p:nvPr>
        </p:nvSpPr>
        <p:spPr>
          <a:xfrm>
            <a:off x="3294307" y="6098994"/>
            <a:ext cx="6280638" cy="622481"/>
          </a:xfrm>
        </p:spPr>
        <p:txBody>
          <a:bodyPr/>
          <a:lstStyle/>
          <a:p>
            <a:r>
              <a:rPr lang="en-US" dirty="0"/>
              <a:t>Nous ne </a:t>
            </a:r>
            <a:r>
              <a:rPr lang="en-US" dirty="0" err="1"/>
              <a:t>donnons</a:t>
            </a:r>
            <a:r>
              <a:rPr lang="en-US" dirty="0"/>
              <a:t> pas de </a:t>
            </a:r>
            <a:r>
              <a:rPr lang="en-US" dirty="0" err="1"/>
              <a:t>conseils</a:t>
            </a:r>
            <a:r>
              <a:rPr lang="en-US" dirty="0"/>
              <a:t> financiers. Tout le </a:t>
            </a:r>
            <a:r>
              <a:rPr lang="en-US" dirty="0" err="1"/>
              <a:t>contenu</a:t>
            </a:r>
            <a:r>
              <a:rPr lang="en-US" dirty="0"/>
              <a:t> </a:t>
            </a:r>
            <a:r>
              <a:rPr lang="en-US" dirty="0" err="1"/>
              <a:t>est</a:t>
            </a:r>
            <a:r>
              <a:rPr lang="en-US" dirty="0"/>
              <a:t> </a:t>
            </a:r>
            <a:r>
              <a:rPr lang="en-US" dirty="0" err="1"/>
              <a:t>destiné</a:t>
            </a:r>
            <a:r>
              <a:rPr lang="en-US" dirty="0"/>
              <a:t> </a:t>
            </a:r>
            <a:r>
              <a:rPr lang="en-US" dirty="0" err="1"/>
              <a:t>uniquement</a:t>
            </a:r>
            <a:r>
              <a:rPr lang="en-US" dirty="0"/>
              <a:t> à un usage </a:t>
            </a:r>
            <a:r>
              <a:rPr lang="en-US" dirty="0" err="1"/>
              <a:t>éducatif</a:t>
            </a:r>
            <a:r>
              <a:rPr lang="en-US" dirty="0"/>
              <a:t>. </a:t>
            </a:r>
            <a:r>
              <a:rPr lang="en-US" dirty="0" err="1"/>
              <a:t>Faites</a:t>
            </a:r>
            <a:r>
              <a:rPr lang="en-US" dirty="0"/>
              <a:t> </a:t>
            </a:r>
            <a:r>
              <a:rPr lang="en-US" dirty="0" err="1"/>
              <a:t>vos</a:t>
            </a:r>
            <a:r>
              <a:rPr lang="en-US" dirty="0"/>
              <a:t> </a:t>
            </a:r>
            <a:r>
              <a:rPr lang="en-US" dirty="0" err="1"/>
              <a:t>propres</a:t>
            </a:r>
            <a:r>
              <a:rPr lang="en-US" dirty="0"/>
              <a:t> </a:t>
            </a:r>
            <a:r>
              <a:rPr lang="en-US" dirty="0" err="1"/>
              <a:t>recherches</a:t>
            </a:r>
            <a:r>
              <a:rPr lang="en-US" dirty="0"/>
              <a:t>. Ne </a:t>
            </a:r>
            <a:r>
              <a:rPr lang="en-US" dirty="0" err="1"/>
              <a:t>faites</a:t>
            </a:r>
            <a:r>
              <a:rPr lang="en-US" dirty="0"/>
              <a:t> pas </a:t>
            </a:r>
            <a:r>
              <a:rPr lang="en-US" dirty="0" err="1"/>
              <a:t>confiance</a:t>
            </a:r>
            <a:r>
              <a:rPr lang="en-US" dirty="0"/>
              <a:t>, </a:t>
            </a:r>
            <a:r>
              <a:rPr lang="en-US" dirty="0" err="1"/>
              <a:t>vérifiez</a:t>
            </a:r>
            <a:r>
              <a:rPr lang="en-US" dirty="0"/>
              <a:t>. BRH </a:t>
            </a:r>
            <a:r>
              <a:rPr lang="en-US" dirty="0" err="1"/>
              <a:t>LvL</a:t>
            </a:r>
            <a:r>
              <a:rPr lang="en-US" dirty="0"/>
              <a:t> 1.2 ENG V1.1</a:t>
            </a:r>
          </a:p>
        </p:txBody>
      </p:sp>
      <p:pic>
        <p:nvPicPr>
          <p:cNvPr id="15" name="Image 29">
            <a:extLst>
              <a:ext uri="{FF2B5EF4-FFF2-40B4-BE49-F238E27FC236}">
                <a16:creationId xmlns:a16="http://schemas.microsoft.com/office/drawing/2014/main" id="{D810563E-7CB1-4707-A74A-C240F61EA50B}"/>
              </a:ext>
            </a:extLst>
          </p:cNvPr>
          <p:cNvPicPr>
            <a:picLocks noChangeAspect="1"/>
          </p:cNvPicPr>
          <p:nvPr>
            <p:custDataLst>
              <p:tags r:id="rId9"/>
            </p:custDataLst>
          </p:nvPr>
        </p:nvPicPr>
        <p:blipFill>
          <a:blip r:embed="rId14"/>
          <a:stretch>
            <a:fillRect/>
          </a:stretch>
        </p:blipFill>
        <p:spPr>
          <a:xfrm flipH="1">
            <a:off x="6531019" y="3631708"/>
            <a:ext cx="4822781" cy="1826242"/>
          </a:xfrm>
          <a:prstGeom prst="rect">
            <a:avLst/>
          </a:prstGeom>
        </p:spPr>
      </p:pic>
      <p:sp>
        <p:nvSpPr>
          <p:cNvPr id="16" name="TextBox 15">
            <a:extLst>
              <a:ext uri="{FF2B5EF4-FFF2-40B4-BE49-F238E27FC236}">
                <a16:creationId xmlns:a16="http://schemas.microsoft.com/office/drawing/2014/main" id="{F01CE64D-E953-4325-AE02-0BA2C803C37C}"/>
              </a:ext>
            </a:extLst>
          </p:cNvPr>
          <p:cNvSpPr txBox="1"/>
          <p:nvPr>
            <p:custDataLst>
              <p:tags r:id="rId10"/>
            </p:custDataLst>
          </p:nvPr>
        </p:nvSpPr>
        <p:spPr>
          <a:xfrm>
            <a:off x="7186508" y="3819567"/>
            <a:ext cx="3729589" cy="1015663"/>
          </a:xfrm>
          <a:prstGeom prst="rect">
            <a:avLst/>
          </a:prstGeom>
          <a:noFill/>
        </p:spPr>
        <p:txBody>
          <a:bodyPr wrap="square" rtlCol="0">
            <a:spAutoFit/>
          </a:bodyPr>
          <a:lstStyle/>
          <a:p>
            <a:pPr algn="l"/>
            <a:endParaRPr lang="fr-FR" sz="1200" dirty="0">
              <a:latin typeface="Brandon Grotesque Regular" panose="020B0503020203060202" pitchFamily="34" charset="0"/>
            </a:endParaRPr>
          </a:p>
          <a:p>
            <a:pPr algn="l"/>
            <a:r>
              <a:rPr lang="fr-FR" sz="1200" dirty="0">
                <a:latin typeface="Brandon Grotesque Regular" panose="020B0503020203060202" pitchFamily="34" charset="0"/>
              </a:rPr>
              <a:t>Dans le passé, l’or  régulait ceci par ses propriétés de monnaie saine. Or depuis 1971, plus aucune monnaie fiduciaire ( euro / dollars) n’y est rattachée et ceci a fait place à une impression monétaire infinie. </a:t>
            </a:r>
            <a:r>
              <a:rPr lang="fr-FR" sz="1200" dirty="0" err="1">
                <a:latin typeface="Brandon Grotesque Regular" panose="020B0503020203060202" pitchFamily="34" charset="0"/>
              </a:rPr>
              <a:t>brrrrrr</a:t>
            </a:r>
            <a:endParaRPr lang="en-GB" sz="1200" dirty="0">
              <a:latin typeface="Brandon Grotesque Regular" panose="020B0503020203060202" pitchFamily="34" charset="0"/>
            </a:endParaRPr>
          </a:p>
        </p:txBody>
      </p:sp>
      <p:pic>
        <p:nvPicPr>
          <p:cNvPr id="18" name="Image 6">
            <a:extLst>
              <a:ext uri="{FF2B5EF4-FFF2-40B4-BE49-F238E27FC236}">
                <a16:creationId xmlns:a16="http://schemas.microsoft.com/office/drawing/2014/main" id="{E32E356C-560F-42C4-8F87-D7AC42DD9218}"/>
              </a:ext>
            </a:extLst>
          </p:cNvPr>
          <p:cNvPicPr>
            <a:picLocks noChangeAspect="1"/>
          </p:cNvPicPr>
          <p:nvPr>
            <p:custDataLst>
              <p:tags r:id="rId11"/>
            </p:custDataLst>
          </p:nvPr>
        </p:nvPicPr>
        <p:blipFill>
          <a:blip r:embed="rId15"/>
          <a:stretch>
            <a:fillRect/>
          </a:stretch>
        </p:blipFill>
        <p:spPr>
          <a:xfrm>
            <a:off x="10099508" y="4641360"/>
            <a:ext cx="1633179" cy="1633179"/>
          </a:xfrm>
          <a:prstGeom prst="rect">
            <a:avLst/>
          </a:prstGeom>
        </p:spPr>
      </p:pic>
    </p:spTree>
    <p:extLst>
      <p:ext uri="{BB962C8B-B14F-4D97-AF65-F5344CB8AC3E}">
        <p14:creationId xmlns:p14="http://schemas.microsoft.com/office/powerpoint/2010/main" val="24878889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00.xml><?xml version="1.0" encoding="utf-8"?>
<p:tagLst xmlns:a="http://schemas.openxmlformats.org/drawingml/2006/main" xmlns:r="http://schemas.openxmlformats.org/officeDocument/2006/relationships" xmlns:p="http://schemas.openxmlformats.org/presentationml/2006/main">
  <p:tag name="NUM" val="7"/>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3"/>
</p:tagLst>
</file>

<file path=ppt/tags/tag104.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NUM" val="5"/>
</p:tagLst>
</file>

<file path=ppt/tags/tag106.xml><?xml version="1.0" encoding="utf-8"?>
<p:tagLst xmlns:a="http://schemas.openxmlformats.org/drawingml/2006/main" xmlns:r="http://schemas.openxmlformats.org/officeDocument/2006/relationships" xmlns:p="http://schemas.openxmlformats.org/presentationml/2006/main">
  <p:tag name="NUM" val="6"/>
</p:tagLst>
</file>

<file path=ppt/tags/tag107.xml><?xml version="1.0" encoding="utf-8"?>
<p:tagLst xmlns:a="http://schemas.openxmlformats.org/drawingml/2006/main" xmlns:r="http://schemas.openxmlformats.org/officeDocument/2006/relationships" xmlns:p="http://schemas.openxmlformats.org/presentationml/2006/main">
  <p:tag name="NUM" val="7"/>
</p:tagLst>
</file>

<file path=ppt/tags/tag108.xml><?xml version="1.0" encoding="utf-8"?>
<p:tagLst xmlns:a="http://schemas.openxmlformats.org/drawingml/2006/main" xmlns:r="http://schemas.openxmlformats.org/officeDocument/2006/relationships" xmlns:p="http://schemas.openxmlformats.org/presentationml/2006/main">
  <p:tag name="NUM" val="8"/>
</p:tagLst>
</file>

<file path=ppt/tags/tag109.xml><?xml version="1.0" encoding="utf-8"?>
<p:tagLst xmlns:a="http://schemas.openxmlformats.org/drawingml/2006/main" xmlns:r="http://schemas.openxmlformats.org/officeDocument/2006/relationships" xmlns:p="http://schemas.openxmlformats.org/presentationml/2006/main">
  <p:tag name="NUM" val="9"/>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10.xml><?xml version="1.0" encoding="utf-8"?>
<p:tagLst xmlns:a="http://schemas.openxmlformats.org/drawingml/2006/main" xmlns:r="http://schemas.openxmlformats.org/officeDocument/2006/relationships" xmlns:p="http://schemas.openxmlformats.org/presentationml/2006/main">
  <p:tag name="NUM" val="10"/>
</p:tagLst>
</file>

<file path=ppt/tags/tag111.xml><?xml version="1.0" encoding="utf-8"?>
<p:tagLst xmlns:a="http://schemas.openxmlformats.org/drawingml/2006/main" xmlns:r="http://schemas.openxmlformats.org/officeDocument/2006/relationships" xmlns:p="http://schemas.openxmlformats.org/presentationml/2006/main">
  <p:tag name="NUM" val="11"/>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5"/>
</p:tagLst>
</file>

<file path=ppt/tags/tag117.xml><?xml version="1.0" encoding="utf-8"?>
<p:tagLst xmlns:a="http://schemas.openxmlformats.org/drawingml/2006/main" xmlns:r="http://schemas.openxmlformats.org/officeDocument/2006/relationships" xmlns:p="http://schemas.openxmlformats.org/presentationml/2006/main">
  <p:tag name="NUM" val="6"/>
</p:tagLst>
</file>

<file path=ppt/tags/tag118.xml><?xml version="1.0" encoding="utf-8"?>
<p:tagLst xmlns:a="http://schemas.openxmlformats.org/drawingml/2006/main" xmlns:r="http://schemas.openxmlformats.org/officeDocument/2006/relationships" xmlns:p="http://schemas.openxmlformats.org/presentationml/2006/main">
  <p:tag name="NUM" val="7"/>
</p:tagLst>
</file>

<file path=ppt/tags/tag119.xml><?xml version="1.0" encoding="utf-8"?>
<p:tagLst xmlns:a="http://schemas.openxmlformats.org/drawingml/2006/main" xmlns:r="http://schemas.openxmlformats.org/officeDocument/2006/relationships" xmlns:p="http://schemas.openxmlformats.org/presentationml/2006/main">
  <p:tag name="NUM" val="8"/>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20.xml><?xml version="1.0" encoding="utf-8"?>
<p:tagLst xmlns:a="http://schemas.openxmlformats.org/drawingml/2006/main" xmlns:r="http://schemas.openxmlformats.org/officeDocument/2006/relationships" xmlns:p="http://schemas.openxmlformats.org/presentationml/2006/main">
  <p:tag name="NUM" val="9"/>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6.xml><?xml version="1.0" encoding="utf-8"?>
<p:tagLst xmlns:a="http://schemas.openxmlformats.org/drawingml/2006/main" xmlns:r="http://schemas.openxmlformats.org/officeDocument/2006/relationships" xmlns:p="http://schemas.openxmlformats.org/presentationml/2006/main">
  <p:tag name="NUM" val="6"/>
</p:tagLst>
</file>

<file path=ppt/tags/tag127.xml><?xml version="1.0" encoding="utf-8"?>
<p:tagLst xmlns:a="http://schemas.openxmlformats.org/drawingml/2006/main" xmlns:r="http://schemas.openxmlformats.org/officeDocument/2006/relationships" xmlns:p="http://schemas.openxmlformats.org/presentationml/2006/main">
  <p:tag name="NUM" val="7"/>
</p:tagLst>
</file>

<file path=ppt/tags/tag128.xml><?xml version="1.0" encoding="utf-8"?>
<p:tagLst xmlns:a="http://schemas.openxmlformats.org/drawingml/2006/main" xmlns:r="http://schemas.openxmlformats.org/officeDocument/2006/relationships" xmlns:p="http://schemas.openxmlformats.org/presentationml/2006/main">
  <p:tag name="NUM" val="8"/>
</p:tagLst>
</file>

<file path=ppt/tags/tag129.xml><?xml version="1.0" encoding="utf-8"?>
<p:tagLst xmlns:a="http://schemas.openxmlformats.org/drawingml/2006/main" xmlns:r="http://schemas.openxmlformats.org/officeDocument/2006/relationships" xmlns:p="http://schemas.openxmlformats.org/presentationml/2006/main">
  <p:tag name="NUM" val="9"/>
</p:tagLst>
</file>

<file path=ppt/tags/tag13.xml><?xml version="1.0" encoding="utf-8"?>
<p:tagLst xmlns:a="http://schemas.openxmlformats.org/drawingml/2006/main" xmlns:r="http://schemas.openxmlformats.org/officeDocument/2006/relationships" xmlns:p="http://schemas.openxmlformats.org/presentationml/2006/main">
  <p:tag name="NUM" val="6"/>
</p:tagLst>
</file>

<file path=ppt/tags/tag130.xml><?xml version="1.0" encoding="utf-8"?>
<p:tagLst xmlns:a="http://schemas.openxmlformats.org/drawingml/2006/main" xmlns:r="http://schemas.openxmlformats.org/officeDocument/2006/relationships" xmlns:p="http://schemas.openxmlformats.org/presentationml/2006/main">
  <p:tag name="NUM" val="10"/>
</p:tagLst>
</file>

<file path=ppt/tags/tag131.xml><?xml version="1.0" encoding="utf-8"?>
<p:tagLst xmlns:a="http://schemas.openxmlformats.org/drawingml/2006/main" xmlns:r="http://schemas.openxmlformats.org/officeDocument/2006/relationships" xmlns:p="http://schemas.openxmlformats.org/presentationml/2006/main">
  <p:tag name="NUM" val="11"/>
</p:tagLst>
</file>

<file path=ppt/tags/tag132.xml><?xml version="1.0" encoding="utf-8"?>
<p:tagLst xmlns:a="http://schemas.openxmlformats.org/drawingml/2006/main" xmlns:r="http://schemas.openxmlformats.org/officeDocument/2006/relationships" xmlns:p="http://schemas.openxmlformats.org/presentationml/2006/main">
  <p:tag name="NUM" val="12"/>
</p:tagLst>
</file>

<file path=ppt/tags/tag133.xml><?xml version="1.0" encoding="utf-8"?>
<p:tagLst xmlns:a="http://schemas.openxmlformats.org/drawingml/2006/main" xmlns:r="http://schemas.openxmlformats.org/officeDocument/2006/relationships" xmlns:p="http://schemas.openxmlformats.org/presentationml/2006/main">
  <p:tag name="NUM" val="13"/>
</p:tagLst>
</file>

<file path=ppt/tags/tag134.xml><?xml version="1.0" encoding="utf-8"?>
<p:tagLst xmlns:a="http://schemas.openxmlformats.org/drawingml/2006/main" xmlns:r="http://schemas.openxmlformats.org/officeDocument/2006/relationships" xmlns:p="http://schemas.openxmlformats.org/presentationml/2006/main">
  <p:tag name="NUM" val="14"/>
</p:tagLst>
</file>

<file path=ppt/tags/tag135.xml><?xml version="1.0" encoding="utf-8"?>
<p:tagLst xmlns:a="http://schemas.openxmlformats.org/drawingml/2006/main" xmlns:r="http://schemas.openxmlformats.org/officeDocument/2006/relationships" xmlns:p="http://schemas.openxmlformats.org/presentationml/2006/main">
  <p:tag name="NUM" val="15"/>
</p:tagLst>
</file>

<file path=ppt/tags/tag136.xml><?xml version="1.0" encoding="utf-8"?>
<p:tagLst xmlns:a="http://schemas.openxmlformats.org/drawingml/2006/main" xmlns:r="http://schemas.openxmlformats.org/officeDocument/2006/relationships" xmlns:p="http://schemas.openxmlformats.org/presentationml/2006/main">
  <p:tag name="NUM" val="16"/>
</p:tagLst>
</file>

<file path=ppt/tags/tag137.xml><?xml version="1.0" encoding="utf-8"?>
<p:tagLst xmlns:a="http://schemas.openxmlformats.org/drawingml/2006/main" xmlns:r="http://schemas.openxmlformats.org/officeDocument/2006/relationships" xmlns:p="http://schemas.openxmlformats.org/presentationml/2006/main">
  <p:tag name="NUM" val="17"/>
</p:tagLst>
</file>

<file path=ppt/tags/tag138.xml><?xml version="1.0" encoding="utf-8"?>
<p:tagLst xmlns:a="http://schemas.openxmlformats.org/drawingml/2006/main" xmlns:r="http://schemas.openxmlformats.org/officeDocument/2006/relationships" xmlns:p="http://schemas.openxmlformats.org/presentationml/2006/main">
  <p:tag name="NUM" val="18"/>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7"/>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3"/>
</p:tagLst>
</file>

<file path=ppt/tags/tag142.xml><?xml version="1.0" encoding="utf-8"?>
<p:tagLst xmlns:a="http://schemas.openxmlformats.org/drawingml/2006/main" xmlns:r="http://schemas.openxmlformats.org/officeDocument/2006/relationships" xmlns:p="http://schemas.openxmlformats.org/presentationml/2006/main">
  <p:tag name="NUM" val="4"/>
</p:tagLst>
</file>

<file path=ppt/tags/tag143.xml><?xml version="1.0" encoding="utf-8"?>
<p:tagLst xmlns:a="http://schemas.openxmlformats.org/drawingml/2006/main" xmlns:r="http://schemas.openxmlformats.org/officeDocument/2006/relationships" xmlns:p="http://schemas.openxmlformats.org/presentationml/2006/main">
  <p:tag name="NUM" val="5"/>
</p:tagLst>
</file>

<file path=ppt/tags/tag144.xml><?xml version="1.0" encoding="utf-8"?>
<p:tagLst xmlns:a="http://schemas.openxmlformats.org/drawingml/2006/main" xmlns:r="http://schemas.openxmlformats.org/officeDocument/2006/relationships" xmlns:p="http://schemas.openxmlformats.org/presentationml/2006/main">
  <p:tag name="NUM" val="6"/>
</p:tagLst>
</file>

<file path=ppt/tags/tag145.xml><?xml version="1.0" encoding="utf-8"?>
<p:tagLst xmlns:a="http://schemas.openxmlformats.org/drawingml/2006/main" xmlns:r="http://schemas.openxmlformats.org/officeDocument/2006/relationships" xmlns:p="http://schemas.openxmlformats.org/presentationml/2006/main">
  <p:tag name="NUM" val="7"/>
</p:tagLst>
</file>

<file path=ppt/tags/tag146.xml><?xml version="1.0" encoding="utf-8"?>
<p:tagLst xmlns:a="http://schemas.openxmlformats.org/drawingml/2006/main" xmlns:r="http://schemas.openxmlformats.org/officeDocument/2006/relationships" xmlns:p="http://schemas.openxmlformats.org/presentationml/2006/main">
  <p:tag name="NUM" val="8"/>
</p:tagLst>
</file>

<file path=ppt/tags/tag147.xml><?xml version="1.0" encoding="utf-8"?>
<p:tagLst xmlns:a="http://schemas.openxmlformats.org/drawingml/2006/main" xmlns:r="http://schemas.openxmlformats.org/officeDocument/2006/relationships" xmlns:p="http://schemas.openxmlformats.org/presentationml/2006/main">
  <p:tag name="NUM" val="9"/>
</p:tagLst>
</file>

<file path=ppt/tags/tag148.xml><?xml version="1.0" encoding="utf-8"?>
<p:tagLst xmlns:a="http://schemas.openxmlformats.org/drawingml/2006/main" xmlns:r="http://schemas.openxmlformats.org/officeDocument/2006/relationships" xmlns:p="http://schemas.openxmlformats.org/presentationml/2006/main">
  <p:tag name="NUM" val="10"/>
</p:tagLst>
</file>

<file path=ppt/tags/tag149.xml><?xml version="1.0" encoding="utf-8"?>
<p:tagLst xmlns:a="http://schemas.openxmlformats.org/drawingml/2006/main" xmlns:r="http://schemas.openxmlformats.org/officeDocument/2006/relationships" xmlns:p="http://schemas.openxmlformats.org/presentationml/2006/main">
  <p:tag name="NUM" val="11"/>
</p:tagLst>
</file>

<file path=ppt/tags/tag15.xml><?xml version="1.0" encoding="utf-8"?>
<p:tagLst xmlns:a="http://schemas.openxmlformats.org/drawingml/2006/main" xmlns:r="http://schemas.openxmlformats.org/officeDocument/2006/relationships" xmlns:p="http://schemas.openxmlformats.org/presentationml/2006/main">
  <p:tag name="NUM" val="8"/>
</p:tagLst>
</file>

<file path=ppt/tags/tag150.xml><?xml version="1.0" encoding="utf-8"?>
<p:tagLst xmlns:a="http://schemas.openxmlformats.org/drawingml/2006/main" xmlns:r="http://schemas.openxmlformats.org/officeDocument/2006/relationships" xmlns:p="http://schemas.openxmlformats.org/presentationml/2006/main">
  <p:tag name="NUM" val="12"/>
</p:tagLst>
</file>

<file path=ppt/tags/tag151.xml><?xml version="1.0" encoding="utf-8"?>
<p:tagLst xmlns:a="http://schemas.openxmlformats.org/drawingml/2006/main" xmlns:r="http://schemas.openxmlformats.org/officeDocument/2006/relationships" xmlns:p="http://schemas.openxmlformats.org/presentationml/2006/main">
  <p:tag name="NUM" val="13"/>
</p:tagLst>
</file>

<file path=ppt/tags/tag152.xml><?xml version="1.0" encoding="utf-8"?>
<p:tagLst xmlns:a="http://schemas.openxmlformats.org/drawingml/2006/main" xmlns:r="http://schemas.openxmlformats.org/officeDocument/2006/relationships" xmlns:p="http://schemas.openxmlformats.org/presentationml/2006/main">
  <p:tag name="NUM" val="14"/>
</p:tagLst>
</file>

<file path=ppt/tags/tag153.xml><?xml version="1.0" encoding="utf-8"?>
<p:tagLst xmlns:a="http://schemas.openxmlformats.org/drawingml/2006/main" xmlns:r="http://schemas.openxmlformats.org/officeDocument/2006/relationships" xmlns:p="http://schemas.openxmlformats.org/presentationml/2006/main">
  <p:tag name="NUM" val="15"/>
</p:tagLst>
</file>

<file path=ppt/tags/tag154.xml><?xml version="1.0" encoding="utf-8"?>
<p:tagLst xmlns:a="http://schemas.openxmlformats.org/drawingml/2006/main" xmlns:r="http://schemas.openxmlformats.org/officeDocument/2006/relationships" xmlns:p="http://schemas.openxmlformats.org/presentationml/2006/main">
  <p:tag name="NUM" val="16"/>
</p:tagLst>
</file>

<file path=ppt/tags/tag155.xml><?xml version="1.0" encoding="utf-8"?>
<p:tagLst xmlns:a="http://schemas.openxmlformats.org/drawingml/2006/main" xmlns:r="http://schemas.openxmlformats.org/officeDocument/2006/relationships" xmlns:p="http://schemas.openxmlformats.org/presentationml/2006/main">
  <p:tag name="NUM" val="17"/>
</p:tagLst>
</file>

<file path=ppt/tags/tag156.xml><?xml version="1.0" encoding="utf-8"?>
<p:tagLst xmlns:a="http://schemas.openxmlformats.org/drawingml/2006/main" xmlns:r="http://schemas.openxmlformats.org/officeDocument/2006/relationships" xmlns:p="http://schemas.openxmlformats.org/presentationml/2006/main">
  <p:tag name="NUM" val="18"/>
</p:tagLst>
</file>

<file path=ppt/tags/tag157.xml><?xml version="1.0" encoding="utf-8"?>
<p:tagLst xmlns:a="http://schemas.openxmlformats.org/drawingml/2006/main" xmlns:r="http://schemas.openxmlformats.org/officeDocument/2006/relationships" xmlns:p="http://schemas.openxmlformats.org/presentationml/2006/main">
  <p:tag name="NUM" val="19"/>
</p:tagLst>
</file>

<file path=ppt/tags/tag158.xml><?xml version="1.0" encoding="utf-8"?>
<p:tagLst xmlns:a="http://schemas.openxmlformats.org/drawingml/2006/main" xmlns:r="http://schemas.openxmlformats.org/officeDocument/2006/relationships" xmlns:p="http://schemas.openxmlformats.org/presentationml/2006/main">
  <p:tag name="NUM" val="20"/>
</p:tagLst>
</file>

<file path=ppt/tags/tag159.xml><?xml version="1.0" encoding="utf-8"?>
<p:tagLst xmlns:a="http://schemas.openxmlformats.org/drawingml/2006/main" xmlns:r="http://schemas.openxmlformats.org/officeDocument/2006/relationships" xmlns:p="http://schemas.openxmlformats.org/presentationml/2006/main">
  <p:tag name="NUM" val="21"/>
</p:tagLst>
</file>

<file path=ppt/tags/tag16.xml><?xml version="1.0" encoding="utf-8"?>
<p:tagLst xmlns:a="http://schemas.openxmlformats.org/drawingml/2006/main" xmlns:r="http://schemas.openxmlformats.org/officeDocument/2006/relationships" xmlns:p="http://schemas.openxmlformats.org/presentationml/2006/main">
  <p:tag name="NUM" val="9"/>
</p:tagLst>
</file>

<file path=ppt/tags/tag160.xml><?xml version="1.0" encoding="utf-8"?>
<p:tagLst xmlns:a="http://schemas.openxmlformats.org/drawingml/2006/main" xmlns:r="http://schemas.openxmlformats.org/officeDocument/2006/relationships" xmlns:p="http://schemas.openxmlformats.org/presentationml/2006/main">
  <p:tag name="NUM" val="22"/>
</p:tagLst>
</file>

<file path=ppt/tags/tag161.xml><?xml version="1.0" encoding="utf-8"?>
<p:tagLst xmlns:a="http://schemas.openxmlformats.org/drawingml/2006/main" xmlns:r="http://schemas.openxmlformats.org/officeDocument/2006/relationships" xmlns:p="http://schemas.openxmlformats.org/presentationml/2006/main">
  <p:tag name="NUM" val="23"/>
</p:tagLst>
</file>

<file path=ppt/tags/tag162.xml><?xml version="1.0" encoding="utf-8"?>
<p:tagLst xmlns:a="http://schemas.openxmlformats.org/drawingml/2006/main" xmlns:r="http://schemas.openxmlformats.org/officeDocument/2006/relationships" xmlns:p="http://schemas.openxmlformats.org/presentationml/2006/main">
  <p:tag name="NUM" val="24"/>
</p:tagLst>
</file>

<file path=ppt/tags/tag163.xml><?xml version="1.0" encoding="utf-8"?>
<p:tagLst xmlns:a="http://schemas.openxmlformats.org/drawingml/2006/main" xmlns:r="http://schemas.openxmlformats.org/officeDocument/2006/relationships" xmlns:p="http://schemas.openxmlformats.org/presentationml/2006/main">
  <p:tag name="NUM" val="25"/>
</p:tagLst>
</file>

<file path=ppt/tags/tag164.xml><?xml version="1.0" encoding="utf-8"?>
<p:tagLst xmlns:a="http://schemas.openxmlformats.org/drawingml/2006/main" xmlns:r="http://schemas.openxmlformats.org/officeDocument/2006/relationships" xmlns:p="http://schemas.openxmlformats.org/presentationml/2006/main">
  <p:tag name="NUM" val="26"/>
</p:tagLst>
</file>

<file path=ppt/tags/tag165.xml><?xml version="1.0" encoding="utf-8"?>
<p:tagLst xmlns:a="http://schemas.openxmlformats.org/drawingml/2006/main" xmlns:r="http://schemas.openxmlformats.org/officeDocument/2006/relationships" xmlns:p="http://schemas.openxmlformats.org/presentationml/2006/main">
  <p:tag name="NUM" val="1"/>
</p:tagLst>
</file>

<file path=ppt/tags/tag166.xml><?xml version="1.0" encoding="utf-8"?>
<p:tagLst xmlns:a="http://schemas.openxmlformats.org/drawingml/2006/main" xmlns:r="http://schemas.openxmlformats.org/officeDocument/2006/relationships" xmlns:p="http://schemas.openxmlformats.org/presentationml/2006/main">
  <p:tag name="NUM" val="2"/>
</p:tagLst>
</file>

<file path=ppt/tags/tag167.xml><?xml version="1.0" encoding="utf-8"?>
<p:tagLst xmlns:a="http://schemas.openxmlformats.org/drawingml/2006/main" xmlns:r="http://schemas.openxmlformats.org/officeDocument/2006/relationships" xmlns:p="http://schemas.openxmlformats.org/presentationml/2006/main">
  <p:tag name="NUM" val="3"/>
</p:tagLst>
</file>

<file path=ppt/tags/tag168.xml><?xml version="1.0" encoding="utf-8"?>
<p:tagLst xmlns:a="http://schemas.openxmlformats.org/drawingml/2006/main" xmlns:r="http://schemas.openxmlformats.org/officeDocument/2006/relationships" xmlns:p="http://schemas.openxmlformats.org/presentationml/2006/main">
  <p:tag name="NUM" val="4"/>
</p:tagLst>
</file>

<file path=ppt/tags/tag169.xml><?xml version="1.0" encoding="utf-8"?>
<p:tagLst xmlns:a="http://schemas.openxmlformats.org/drawingml/2006/main" xmlns:r="http://schemas.openxmlformats.org/officeDocument/2006/relationships" xmlns:p="http://schemas.openxmlformats.org/presentationml/2006/main">
  <p:tag name="NUM" val="5"/>
</p:tagLst>
</file>

<file path=ppt/tags/tag17.xml><?xml version="1.0" encoding="utf-8"?>
<p:tagLst xmlns:a="http://schemas.openxmlformats.org/drawingml/2006/main" xmlns:r="http://schemas.openxmlformats.org/officeDocument/2006/relationships" xmlns:p="http://schemas.openxmlformats.org/presentationml/2006/main">
  <p:tag name="NUM" val="10"/>
</p:tagLst>
</file>

<file path=ppt/tags/tag170.xml><?xml version="1.0" encoding="utf-8"?>
<p:tagLst xmlns:a="http://schemas.openxmlformats.org/drawingml/2006/main" xmlns:r="http://schemas.openxmlformats.org/officeDocument/2006/relationships" xmlns:p="http://schemas.openxmlformats.org/presentationml/2006/main">
  <p:tag name="NUM" val="6"/>
</p:tagLst>
</file>

<file path=ppt/tags/tag171.xml><?xml version="1.0" encoding="utf-8"?>
<p:tagLst xmlns:a="http://schemas.openxmlformats.org/drawingml/2006/main" xmlns:r="http://schemas.openxmlformats.org/officeDocument/2006/relationships" xmlns:p="http://schemas.openxmlformats.org/presentationml/2006/main">
  <p:tag name="NUM" val="7"/>
</p:tagLst>
</file>

<file path=ppt/tags/tag172.xml><?xml version="1.0" encoding="utf-8"?>
<p:tagLst xmlns:a="http://schemas.openxmlformats.org/drawingml/2006/main" xmlns:r="http://schemas.openxmlformats.org/officeDocument/2006/relationships" xmlns:p="http://schemas.openxmlformats.org/presentationml/2006/main">
  <p:tag name="NUM" val="8"/>
</p:tagLst>
</file>

<file path=ppt/tags/tag173.xml><?xml version="1.0" encoding="utf-8"?>
<p:tagLst xmlns:a="http://schemas.openxmlformats.org/drawingml/2006/main" xmlns:r="http://schemas.openxmlformats.org/officeDocument/2006/relationships" xmlns:p="http://schemas.openxmlformats.org/presentationml/2006/main">
  <p:tag name="NUM" val="9"/>
</p:tagLst>
</file>

<file path=ppt/tags/tag174.xml><?xml version="1.0" encoding="utf-8"?>
<p:tagLst xmlns:a="http://schemas.openxmlformats.org/drawingml/2006/main" xmlns:r="http://schemas.openxmlformats.org/officeDocument/2006/relationships" xmlns:p="http://schemas.openxmlformats.org/presentationml/2006/main">
  <p:tag name="NUM" val="1"/>
</p:tagLst>
</file>

<file path=ppt/tags/tag175.xml><?xml version="1.0" encoding="utf-8"?>
<p:tagLst xmlns:a="http://schemas.openxmlformats.org/drawingml/2006/main" xmlns:r="http://schemas.openxmlformats.org/officeDocument/2006/relationships" xmlns:p="http://schemas.openxmlformats.org/presentationml/2006/main">
  <p:tag name="NUM" val="2"/>
</p:tagLst>
</file>

<file path=ppt/tags/tag176.xml><?xml version="1.0" encoding="utf-8"?>
<p:tagLst xmlns:a="http://schemas.openxmlformats.org/drawingml/2006/main" xmlns:r="http://schemas.openxmlformats.org/officeDocument/2006/relationships" xmlns:p="http://schemas.openxmlformats.org/presentationml/2006/main">
  <p:tag name="NUM" val="3"/>
</p:tagLst>
</file>

<file path=ppt/tags/tag17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5.xml><?xml version="1.0" encoding="utf-8"?>
<p:tagLst xmlns:a="http://schemas.openxmlformats.org/drawingml/2006/main" xmlns:r="http://schemas.openxmlformats.org/officeDocument/2006/relationships" xmlns:p="http://schemas.openxmlformats.org/presentationml/2006/main">
  <p:tag name="NUM" val="8"/>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3.xml><?xml version="1.0" encoding="utf-8"?>
<p:tagLst xmlns:a="http://schemas.openxmlformats.org/drawingml/2006/main" xmlns:r="http://schemas.openxmlformats.org/officeDocument/2006/relationships" xmlns:p="http://schemas.openxmlformats.org/presentationml/2006/main">
  <p:tag name="NUM" val="8"/>
</p:tagLst>
</file>

<file path=ppt/tags/tag34.xml><?xml version="1.0" encoding="utf-8"?>
<p:tagLst xmlns:a="http://schemas.openxmlformats.org/drawingml/2006/main" xmlns:r="http://schemas.openxmlformats.org/officeDocument/2006/relationships" xmlns:p="http://schemas.openxmlformats.org/presentationml/2006/main">
  <p:tag name="NUM" val="9"/>
</p:tagLst>
</file>

<file path=ppt/tags/tag35.xml><?xml version="1.0" encoding="utf-8"?>
<p:tagLst xmlns:a="http://schemas.openxmlformats.org/drawingml/2006/main" xmlns:r="http://schemas.openxmlformats.org/officeDocument/2006/relationships" xmlns:p="http://schemas.openxmlformats.org/presentationml/2006/main">
  <p:tag name="NUM" val="10"/>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7"/>
</p:tagLst>
</file>

<file path=ppt/tags/tag43.xml><?xml version="1.0" encoding="utf-8"?>
<p:tagLst xmlns:a="http://schemas.openxmlformats.org/drawingml/2006/main" xmlns:r="http://schemas.openxmlformats.org/officeDocument/2006/relationships" xmlns:p="http://schemas.openxmlformats.org/presentationml/2006/main">
  <p:tag name="NUM" val="8"/>
</p:tagLst>
</file>

<file path=ppt/tags/tag44.xml><?xml version="1.0" encoding="utf-8"?>
<p:tagLst xmlns:a="http://schemas.openxmlformats.org/drawingml/2006/main" xmlns:r="http://schemas.openxmlformats.org/officeDocument/2006/relationships" xmlns:p="http://schemas.openxmlformats.org/presentationml/2006/main">
  <p:tag name="NUM" val="9"/>
</p:tagLst>
</file>

<file path=ppt/tags/tag45.xml><?xml version="1.0" encoding="utf-8"?>
<p:tagLst xmlns:a="http://schemas.openxmlformats.org/drawingml/2006/main" xmlns:r="http://schemas.openxmlformats.org/officeDocument/2006/relationships" xmlns:p="http://schemas.openxmlformats.org/presentationml/2006/main">
  <p:tag name="NUM" val="10"/>
</p:tagLst>
</file>

<file path=ppt/tags/tag46.xml><?xml version="1.0" encoding="utf-8"?>
<p:tagLst xmlns:a="http://schemas.openxmlformats.org/drawingml/2006/main" xmlns:r="http://schemas.openxmlformats.org/officeDocument/2006/relationships" xmlns:p="http://schemas.openxmlformats.org/presentationml/2006/main">
  <p:tag name="NUM" val="11"/>
</p:tagLst>
</file>

<file path=ppt/tags/tag47.xml><?xml version="1.0" encoding="utf-8"?>
<p:tagLst xmlns:a="http://schemas.openxmlformats.org/drawingml/2006/main" xmlns:r="http://schemas.openxmlformats.org/officeDocument/2006/relationships" xmlns:p="http://schemas.openxmlformats.org/presentationml/2006/main">
  <p:tag name="NUM" val="12"/>
</p:tagLst>
</file>

<file path=ppt/tags/tag48.xml><?xml version="1.0" encoding="utf-8"?>
<p:tagLst xmlns:a="http://schemas.openxmlformats.org/drawingml/2006/main" xmlns:r="http://schemas.openxmlformats.org/officeDocument/2006/relationships" xmlns:p="http://schemas.openxmlformats.org/presentationml/2006/main">
  <p:tag name="NUM" val="13"/>
</p:tagLst>
</file>

<file path=ppt/tags/tag49.xml><?xml version="1.0" encoding="utf-8"?>
<p:tagLst xmlns:a="http://schemas.openxmlformats.org/drawingml/2006/main" xmlns:r="http://schemas.openxmlformats.org/officeDocument/2006/relationships" xmlns:p="http://schemas.openxmlformats.org/presentationml/2006/main">
  <p:tag name="NUM" val="14"/>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15"/>
</p:tagLst>
</file>

<file path=ppt/tags/tag51.xml><?xml version="1.0" encoding="utf-8"?>
<p:tagLst xmlns:a="http://schemas.openxmlformats.org/drawingml/2006/main" xmlns:r="http://schemas.openxmlformats.org/officeDocument/2006/relationships" xmlns:p="http://schemas.openxmlformats.org/presentationml/2006/main">
  <p:tag name="NUM" val="16"/>
</p:tagLst>
</file>

<file path=ppt/tags/tag52.xml><?xml version="1.0" encoding="utf-8"?>
<p:tagLst xmlns:a="http://schemas.openxmlformats.org/drawingml/2006/main" xmlns:r="http://schemas.openxmlformats.org/officeDocument/2006/relationships" xmlns:p="http://schemas.openxmlformats.org/presentationml/2006/main">
  <p:tag name="NUM" val="17"/>
</p:tagLst>
</file>

<file path=ppt/tags/tag53.xml><?xml version="1.0" encoding="utf-8"?>
<p:tagLst xmlns:a="http://schemas.openxmlformats.org/drawingml/2006/main" xmlns:r="http://schemas.openxmlformats.org/officeDocument/2006/relationships" xmlns:p="http://schemas.openxmlformats.org/presentationml/2006/main">
  <p:tag name="NUM" val="18"/>
</p:tagLst>
</file>

<file path=ppt/tags/tag54.xml><?xml version="1.0" encoding="utf-8"?>
<p:tagLst xmlns:a="http://schemas.openxmlformats.org/drawingml/2006/main" xmlns:r="http://schemas.openxmlformats.org/officeDocument/2006/relationships" xmlns:p="http://schemas.openxmlformats.org/presentationml/2006/main">
  <p:tag name="NUM" val="19"/>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6"/>
</p:tagLst>
</file>

<file path=ppt/tags/tag61.xml><?xml version="1.0" encoding="utf-8"?>
<p:tagLst xmlns:a="http://schemas.openxmlformats.org/drawingml/2006/main" xmlns:r="http://schemas.openxmlformats.org/officeDocument/2006/relationships" xmlns:p="http://schemas.openxmlformats.org/presentationml/2006/main">
  <p:tag name="NUM" val="7"/>
</p:tagLst>
</file>

<file path=ppt/tags/tag62.xml><?xml version="1.0" encoding="utf-8"?>
<p:tagLst xmlns:a="http://schemas.openxmlformats.org/drawingml/2006/main" xmlns:r="http://schemas.openxmlformats.org/officeDocument/2006/relationships" xmlns:p="http://schemas.openxmlformats.org/presentationml/2006/main">
  <p:tag name="NUM" val="8"/>
</p:tagLst>
</file>

<file path=ppt/tags/tag63.xml><?xml version="1.0" encoding="utf-8"?>
<p:tagLst xmlns:a="http://schemas.openxmlformats.org/drawingml/2006/main" xmlns:r="http://schemas.openxmlformats.org/officeDocument/2006/relationships" xmlns:p="http://schemas.openxmlformats.org/presentationml/2006/main">
  <p:tag name="NUM" val="9"/>
</p:tagLst>
</file>

<file path=ppt/tags/tag64.xml><?xml version="1.0" encoding="utf-8"?>
<p:tagLst xmlns:a="http://schemas.openxmlformats.org/drawingml/2006/main" xmlns:r="http://schemas.openxmlformats.org/officeDocument/2006/relationships" xmlns:p="http://schemas.openxmlformats.org/presentationml/2006/main">
  <p:tag name="NUM" val="10"/>
</p:tagLst>
</file>

<file path=ppt/tags/tag65.xml><?xml version="1.0" encoding="utf-8"?>
<p:tagLst xmlns:a="http://schemas.openxmlformats.org/drawingml/2006/main" xmlns:r="http://schemas.openxmlformats.org/officeDocument/2006/relationships" xmlns:p="http://schemas.openxmlformats.org/presentationml/2006/main">
  <p:tag name="NUM" val="11"/>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4"/>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5"/>
</p:tagLst>
</file>

<file path=ppt/tags/tag71.xml><?xml version="1.0" encoding="utf-8"?>
<p:tagLst xmlns:a="http://schemas.openxmlformats.org/drawingml/2006/main" xmlns:r="http://schemas.openxmlformats.org/officeDocument/2006/relationships" xmlns:p="http://schemas.openxmlformats.org/presentationml/2006/main">
  <p:tag name="NUM" val="6"/>
</p:tagLst>
</file>

<file path=ppt/tags/tag72.xml><?xml version="1.0" encoding="utf-8"?>
<p:tagLst xmlns:a="http://schemas.openxmlformats.org/drawingml/2006/main" xmlns:r="http://schemas.openxmlformats.org/officeDocument/2006/relationships" xmlns:p="http://schemas.openxmlformats.org/presentationml/2006/main">
  <p:tag name="NUM" val="7"/>
</p:tagLst>
</file>

<file path=ppt/tags/tag73.xml><?xml version="1.0" encoding="utf-8"?>
<p:tagLst xmlns:a="http://schemas.openxmlformats.org/drawingml/2006/main" xmlns:r="http://schemas.openxmlformats.org/officeDocument/2006/relationships" xmlns:p="http://schemas.openxmlformats.org/presentationml/2006/main">
  <p:tag name="NUM" val="8"/>
</p:tagLst>
</file>

<file path=ppt/tags/tag74.xml><?xml version="1.0" encoding="utf-8"?>
<p:tagLst xmlns:a="http://schemas.openxmlformats.org/drawingml/2006/main" xmlns:r="http://schemas.openxmlformats.org/officeDocument/2006/relationships" xmlns:p="http://schemas.openxmlformats.org/presentationml/2006/main">
  <p:tag name="NUM" val="9"/>
</p:tagLst>
</file>

<file path=ppt/tags/tag75.xml><?xml version="1.0" encoding="utf-8"?>
<p:tagLst xmlns:a="http://schemas.openxmlformats.org/drawingml/2006/main" xmlns:r="http://schemas.openxmlformats.org/officeDocument/2006/relationships" xmlns:p="http://schemas.openxmlformats.org/presentationml/2006/main">
  <p:tag name="NUM" val="10"/>
</p:tagLst>
</file>

<file path=ppt/tags/tag76.xml><?xml version="1.0" encoding="utf-8"?>
<p:tagLst xmlns:a="http://schemas.openxmlformats.org/drawingml/2006/main" xmlns:r="http://schemas.openxmlformats.org/officeDocument/2006/relationships" xmlns:p="http://schemas.openxmlformats.org/presentationml/2006/main">
  <p:tag name="NUM" val="11"/>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1.xml><?xml version="1.0" encoding="utf-8"?>
<p:tagLst xmlns:a="http://schemas.openxmlformats.org/drawingml/2006/main" xmlns:r="http://schemas.openxmlformats.org/officeDocument/2006/relationships" xmlns:p="http://schemas.openxmlformats.org/presentationml/2006/main">
  <p:tag name="NUM" val="5"/>
</p:tagLst>
</file>

<file path=ppt/tags/tag82.xml><?xml version="1.0" encoding="utf-8"?>
<p:tagLst xmlns:a="http://schemas.openxmlformats.org/drawingml/2006/main" xmlns:r="http://schemas.openxmlformats.org/officeDocument/2006/relationships" xmlns:p="http://schemas.openxmlformats.org/presentationml/2006/main">
  <p:tag name="NUM" val="6"/>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4"/>
</p:tagLst>
</file>

<file path=ppt/tags/tag87.xml><?xml version="1.0" encoding="utf-8"?>
<p:tagLst xmlns:a="http://schemas.openxmlformats.org/drawingml/2006/main" xmlns:r="http://schemas.openxmlformats.org/officeDocument/2006/relationships" xmlns:p="http://schemas.openxmlformats.org/presentationml/2006/main">
  <p:tag name="NUM" val="5"/>
</p:tagLst>
</file>

<file path=ppt/tags/tag88.xml><?xml version="1.0" encoding="utf-8"?>
<p:tagLst xmlns:a="http://schemas.openxmlformats.org/drawingml/2006/main" xmlns:r="http://schemas.openxmlformats.org/officeDocument/2006/relationships" xmlns:p="http://schemas.openxmlformats.org/presentationml/2006/main">
  <p:tag name="NUM" val="6"/>
</p:tagLst>
</file>

<file path=ppt/tags/tag89.xml><?xml version="1.0" encoding="utf-8"?>
<p:tagLst xmlns:a="http://schemas.openxmlformats.org/drawingml/2006/main" xmlns:r="http://schemas.openxmlformats.org/officeDocument/2006/relationships" xmlns:p="http://schemas.openxmlformats.org/presentationml/2006/main">
  <p:tag name="NUM" val="7"/>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8"/>
</p:tagLst>
</file>

<file path=ppt/tags/tag91.xml><?xml version="1.0" encoding="utf-8"?>
<p:tagLst xmlns:a="http://schemas.openxmlformats.org/drawingml/2006/main" xmlns:r="http://schemas.openxmlformats.org/officeDocument/2006/relationships" xmlns:p="http://schemas.openxmlformats.org/presentationml/2006/main">
  <p:tag name="NUM" val="9"/>
</p:tagLst>
</file>

<file path=ppt/tags/tag92.xml><?xml version="1.0" encoding="utf-8"?>
<p:tagLst xmlns:a="http://schemas.openxmlformats.org/drawingml/2006/main" xmlns:r="http://schemas.openxmlformats.org/officeDocument/2006/relationships" xmlns:p="http://schemas.openxmlformats.org/presentationml/2006/main">
  <p:tag name="NUM" val="10"/>
</p:tagLst>
</file>

<file path=ppt/tags/tag93.xml><?xml version="1.0" encoding="utf-8"?>
<p:tagLst xmlns:a="http://schemas.openxmlformats.org/drawingml/2006/main" xmlns:r="http://schemas.openxmlformats.org/officeDocument/2006/relationships" xmlns:p="http://schemas.openxmlformats.org/presentationml/2006/main">
  <p:tag name="NUM" val="11"/>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2"/>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6"/>
</p:tagLst>
</file>

<file path=ppt/theme/theme1.xml><?xml version="1.0" encoding="utf-8"?>
<a:theme xmlns:a="http://schemas.openxmlformats.org/drawingml/2006/main" name="Office Theme">
  <a:themeElements>
    <a:clrScheme name="Rouge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3059</Words>
  <Application>Microsoft Office PowerPoint</Application>
  <PresentationFormat>Widescreen</PresentationFormat>
  <Paragraphs>250</Paragraphs>
  <Slides>16</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16</vt:i4>
      </vt:variant>
    </vt:vector>
  </HeadingPairs>
  <TitlesOfParts>
    <vt:vector size="25" baseType="lpstr">
      <vt:lpstr>Arial</vt:lpstr>
      <vt:lpstr>Brandon Grotesque Bold</vt:lpstr>
      <vt:lpstr>Brandon Grotesque Medium</vt:lpstr>
      <vt:lpstr>Brandon Grotesque Regular</vt:lpstr>
      <vt:lpstr>Calibri</vt:lpstr>
      <vt:lpstr>Calibri Light</vt:lpstr>
      <vt:lpstr>Office Theme</vt:lpstr>
      <vt:lpstr>1_Office Theme</vt:lpstr>
      <vt:lpstr>3_Office Theme</vt:lpstr>
      <vt:lpstr>L’importance de Bitcoin pour une Société Libre</vt:lpstr>
      <vt:lpstr>Pourquoi utilise-t-on Bitcoin à travers le monde?</vt:lpstr>
      <vt:lpstr>Accès universel aux services financiers de base</vt:lpstr>
      <vt:lpstr>Bitcoin est pout tout le monde</vt:lpstr>
      <vt:lpstr>Quitter une économie mourante ( hyperinflation, risque d’endettement &amp; dévaluation de la monnaie)</vt:lpstr>
      <vt:lpstr>La déstruction des monnaies fiduciaires n’est pas nouvelle et continura. Vous pouvez sortir du système !  </vt:lpstr>
      <vt:lpstr>PowerPoint Presentation</vt:lpstr>
      <vt:lpstr>Bitcoin est une protestation passive contre l’injustice du système</vt:lpstr>
      <vt:lpstr>Épargner pour l’avenir - Argent sain</vt:lpstr>
      <vt:lpstr>PowerPoint Presentation</vt:lpstr>
      <vt:lpstr>Regagnez la souveraineté sur votre argent. ( pas d’intermédiaire)</vt:lpstr>
      <vt:lpstr>Bitcoin est un système ouvert et incorruptible. Les règles sont fixes et pareilles pour tout le monde. </vt:lpstr>
      <vt:lpstr>Comment utiliser Bitcoin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Bitcoin</dc:title>
  <dc:creator>clement desmettre</dc:creator>
  <cp:lastModifiedBy>Clément - CEVEX</cp:lastModifiedBy>
  <cp:revision>166</cp:revision>
  <dcterms:created xsi:type="dcterms:W3CDTF">2019-07-24T12:18:44Z</dcterms:created>
  <dcterms:modified xsi:type="dcterms:W3CDTF">2020-08-14T15:33:36Z</dcterms:modified>
</cp:coreProperties>
</file>