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4.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0" r:id="rId1"/>
    <p:sldMasterId id="2147483923" r:id="rId2"/>
    <p:sldMasterId id="2147483946" r:id="rId3"/>
  </p:sldMasterIdLst>
  <p:notesMasterIdLst>
    <p:notesMasterId r:id="rId25"/>
  </p:notesMasterIdLst>
  <p:sldIdLst>
    <p:sldId id="256" r:id="rId4"/>
    <p:sldId id="257" r:id="rId5"/>
    <p:sldId id="259" r:id="rId6"/>
    <p:sldId id="273" r:id="rId7"/>
    <p:sldId id="263" r:id="rId8"/>
    <p:sldId id="260" r:id="rId9"/>
    <p:sldId id="270" r:id="rId10"/>
    <p:sldId id="304" r:id="rId11"/>
    <p:sldId id="262" r:id="rId12"/>
    <p:sldId id="264" r:id="rId13"/>
    <p:sldId id="275" r:id="rId14"/>
    <p:sldId id="276" r:id="rId15"/>
    <p:sldId id="297" r:id="rId16"/>
    <p:sldId id="265" r:id="rId17"/>
    <p:sldId id="266" r:id="rId18"/>
    <p:sldId id="294" r:id="rId19"/>
    <p:sldId id="274" r:id="rId20"/>
    <p:sldId id="271" r:id="rId21"/>
    <p:sldId id="290" r:id="rId22"/>
    <p:sldId id="293" r:id="rId23"/>
    <p:sldId id="281"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F4A22A-94AD-404B-937F-CB096B0B17D5}">
          <p14:sldIdLst>
            <p14:sldId id="256"/>
            <p14:sldId id="257"/>
            <p14:sldId id="259"/>
          </p14:sldIdLst>
        </p14:section>
        <p14:section name="Section sans titre" id="{F460D67B-9A62-414C-851C-49E0B8756D78}">
          <p14:sldIdLst>
            <p14:sldId id="273"/>
            <p14:sldId id="263"/>
            <p14:sldId id="260"/>
            <p14:sldId id="270"/>
            <p14:sldId id="304"/>
            <p14:sldId id="262"/>
            <p14:sldId id="264"/>
            <p14:sldId id="275"/>
            <p14:sldId id="276"/>
            <p14:sldId id="297"/>
            <p14:sldId id="265"/>
            <p14:sldId id="266"/>
            <p14:sldId id="294"/>
            <p14:sldId id="274"/>
            <p14:sldId id="271"/>
            <p14:sldId id="290"/>
            <p14:sldId id="293"/>
            <p14:sldId id="28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ément - CEVEX" initials="C-C" lastIdx="1" clrIdx="0">
    <p:extLst>
      <p:ext uri="{19B8F6BF-5375-455C-9EA6-DF929625EA0E}">
        <p15:presenceInfo xmlns:p15="http://schemas.microsoft.com/office/powerpoint/2012/main" userId="Clément - CEVEX"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5256" autoAdjust="0"/>
  </p:normalViewPr>
  <p:slideViewPr>
    <p:cSldViewPr snapToGrid="0">
      <p:cViewPr varScale="1">
        <p:scale>
          <a:sx n="111" d="100"/>
          <a:sy n="111" d="100"/>
        </p:scale>
        <p:origin x="43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D0F37-DE99-4DB3-92DD-A018D05E811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fr-FR"/>
        </a:p>
      </dgm:t>
    </dgm:pt>
    <dgm:pt modelId="{143266AE-BE98-44D2-AD67-33835286BE25}">
      <dgm:prSet phldrT="[Text]"/>
      <dgm:spPr>
        <a:ln w="19050">
          <a:solidFill>
            <a:schemeClr val="tx1"/>
          </a:solidFill>
        </a:ln>
      </dgm:spPr>
      <dgm:t>
        <a:bodyPr/>
        <a:lstStyle/>
        <a:p>
          <a:r>
            <a:rPr lang="fr-FR" noProof="0" dirty="0">
              <a:solidFill>
                <a:schemeClr val="tx1"/>
              </a:solidFill>
            </a:rPr>
            <a:t>Cryptomonnaies</a:t>
          </a:r>
          <a:endParaRPr lang="en-US" noProof="0" dirty="0">
            <a:solidFill>
              <a:schemeClr val="tx1"/>
            </a:solidFill>
          </a:endParaRPr>
        </a:p>
      </dgm:t>
    </dgm:pt>
    <dgm:pt modelId="{BAC54C13-41D6-4AFB-AF7D-0DD34538254B}" type="parTrans" cxnId="{D0491DC7-5889-43D6-94DC-3D947B994DC5}">
      <dgm:prSet/>
      <dgm:spPr/>
      <dgm:t>
        <a:bodyPr/>
        <a:lstStyle/>
        <a:p>
          <a:endParaRPr lang="en-US" noProof="0" dirty="0">
            <a:solidFill>
              <a:schemeClr val="tx1"/>
            </a:solidFill>
          </a:endParaRPr>
        </a:p>
      </dgm:t>
    </dgm:pt>
    <dgm:pt modelId="{090086AA-BC7F-4D30-8584-D34AC94A2F42}" type="sibTrans" cxnId="{D0491DC7-5889-43D6-94DC-3D947B994DC5}">
      <dgm:prSet/>
      <dgm:spPr/>
      <dgm:t>
        <a:bodyPr/>
        <a:lstStyle/>
        <a:p>
          <a:endParaRPr lang="en-US" noProof="0" dirty="0">
            <a:solidFill>
              <a:schemeClr val="tx1"/>
            </a:solidFill>
          </a:endParaRPr>
        </a:p>
      </dgm:t>
    </dgm:pt>
    <dgm:pt modelId="{A9E1B373-A0FF-46FA-AD00-7C494A8967E9}">
      <dgm:prSet phldrT="[Text]"/>
      <dgm:spPr>
        <a:ln w="19050">
          <a:solidFill>
            <a:schemeClr val="tx1"/>
          </a:solidFill>
        </a:ln>
      </dgm:spPr>
      <dgm:t>
        <a:bodyPr/>
        <a:lstStyle/>
        <a:p>
          <a:r>
            <a:rPr lang="fr-FR" noProof="0" dirty="0">
              <a:solidFill>
                <a:schemeClr val="tx1"/>
              </a:solidFill>
            </a:rPr>
            <a:t>Bourse </a:t>
          </a:r>
          <a:endParaRPr lang="en-US" noProof="0" dirty="0">
            <a:solidFill>
              <a:schemeClr val="tx1"/>
            </a:solidFill>
          </a:endParaRPr>
        </a:p>
      </dgm:t>
    </dgm:pt>
    <dgm:pt modelId="{0CB09D66-61FB-4488-8502-F5BFCE975FB5}" type="parTrans" cxnId="{742BD887-413D-4CB3-B790-B3F2259483E4}">
      <dgm:prSet/>
      <dgm:spPr/>
      <dgm:t>
        <a:bodyPr/>
        <a:lstStyle/>
        <a:p>
          <a:endParaRPr lang="en-US" noProof="0" dirty="0">
            <a:solidFill>
              <a:schemeClr val="tx1"/>
            </a:solidFill>
          </a:endParaRPr>
        </a:p>
      </dgm:t>
    </dgm:pt>
    <dgm:pt modelId="{26E84A5B-3604-421B-BD85-AFC689AC4505}" type="sibTrans" cxnId="{742BD887-413D-4CB3-B790-B3F2259483E4}">
      <dgm:prSet/>
      <dgm:spPr/>
      <dgm:t>
        <a:bodyPr/>
        <a:lstStyle/>
        <a:p>
          <a:endParaRPr lang="en-US" noProof="0" dirty="0">
            <a:solidFill>
              <a:schemeClr val="tx1"/>
            </a:solidFill>
          </a:endParaRPr>
        </a:p>
      </dgm:t>
    </dgm:pt>
    <dgm:pt modelId="{A919E1F6-9E1A-45E6-AA11-30CD0F1DF212}">
      <dgm:prSet phldrT="[Text]"/>
      <dgm:spPr>
        <a:ln w="19050">
          <a:solidFill>
            <a:schemeClr val="tx1"/>
          </a:solidFill>
        </a:ln>
      </dgm:spPr>
      <dgm:t>
        <a:bodyPr/>
        <a:lstStyle/>
        <a:p>
          <a:r>
            <a:rPr lang="en-US" noProof="0" dirty="0" err="1">
              <a:solidFill>
                <a:schemeClr val="tx1"/>
              </a:solidFill>
            </a:rPr>
            <a:t>Portefeuilles</a:t>
          </a:r>
          <a:endParaRPr lang="en-US" noProof="0" dirty="0">
            <a:solidFill>
              <a:schemeClr val="tx1"/>
            </a:solidFill>
          </a:endParaRPr>
        </a:p>
      </dgm:t>
    </dgm:pt>
    <dgm:pt modelId="{56B424AE-9430-421A-86E3-16390932CE2D}" type="parTrans" cxnId="{10793D71-9352-4DC0-BC1F-803B92E37A49}">
      <dgm:prSet/>
      <dgm:spPr/>
      <dgm:t>
        <a:bodyPr/>
        <a:lstStyle/>
        <a:p>
          <a:endParaRPr lang="en-US" noProof="0" dirty="0">
            <a:solidFill>
              <a:schemeClr val="tx1"/>
            </a:solidFill>
          </a:endParaRPr>
        </a:p>
      </dgm:t>
    </dgm:pt>
    <dgm:pt modelId="{9060D761-A1CF-48D7-9423-3E08EDE5F2F3}" type="sibTrans" cxnId="{10793D71-9352-4DC0-BC1F-803B92E37A49}">
      <dgm:prSet/>
      <dgm:spPr/>
      <dgm:t>
        <a:bodyPr/>
        <a:lstStyle/>
        <a:p>
          <a:endParaRPr lang="en-US" noProof="0" dirty="0">
            <a:solidFill>
              <a:schemeClr val="tx1"/>
            </a:solidFill>
          </a:endParaRPr>
        </a:p>
      </dgm:t>
    </dgm:pt>
    <dgm:pt modelId="{48286CBE-D91C-444C-8683-A4ADF4B0D094}">
      <dgm:prSet phldrT="[Text]"/>
      <dgm:spPr>
        <a:ln w="19050">
          <a:solidFill>
            <a:schemeClr val="tx1"/>
          </a:solidFill>
        </a:ln>
      </dgm:spPr>
      <dgm:t>
        <a:bodyPr/>
        <a:lstStyle/>
        <a:p>
          <a:r>
            <a:rPr lang="fr-FR" noProof="0" dirty="0">
              <a:solidFill>
                <a:schemeClr val="tx1"/>
              </a:solidFill>
            </a:rPr>
            <a:t>Banques et sociétés</a:t>
          </a:r>
          <a:endParaRPr lang="en-US" noProof="0" dirty="0">
            <a:solidFill>
              <a:schemeClr val="tx1"/>
            </a:solidFill>
          </a:endParaRPr>
        </a:p>
      </dgm:t>
    </dgm:pt>
    <dgm:pt modelId="{853E4379-165B-4F7D-BB6F-312774E8E7AD}" type="parTrans" cxnId="{AFDD123F-0161-4133-8359-02916F89A68F}">
      <dgm:prSet/>
      <dgm:spPr/>
      <dgm:t>
        <a:bodyPr/>
        <a:lstStyle/>
        <a:p>
          <a:endParaRPr lang="en-US" noProof="0" dirty="0">
            <a:solidFill>
              <a:schemeClr val="tx1"/>
            </a:solidFill>
          </a:endParaRPr>
        </a:p>
      </dgm:t>
    </dgm:pt>
    <dgm:pt modelId="{0408093E-0E98-45BB-82C2-3DB49DAD1F5A}" type="sibTrans" cxnId="{AFDD123F-0161-4133-8359-02916F89A68F}">
      <dgm:prSet/>
      <dgm:spPr/>
      <dgm:t>
        <a:bodyPr/>
        <a:lstStyle/>
        <a:p>
          <a:endParaRPr lang="en-US" noProof="0" dirty="0">
            <a:solidFill>
              <a:schemeClr val="tx1"/>
            </a:solidFill>
          </a:endParaRPr>
        </a:p>
      </dgm:t>
    </dgm:pt>
    <dgm:pt modelId="{CCD553E2-29C0-4CBE-B920-7AC184D509F3}">
      <dgm:prSet phldrT="[Text]"/>
      <dgm:spPr>
        <a:ln w="19050">
          <a:solidFill>
            <a:schemeClr val="tx1"/>
          </a:solidFill>
        </a:ln>
      </dgm:spPr>
      <dgm:t>
        <a:bodyPr/>
        <a:lstStyle/>
        <a:p>
          <a:r>
            <a:rPr lang="fr-FR" noProof="0" dirty="0">
              <a:solidFill>
                <a:schemeClr val="tx1"/>
              </a:solidFill>
            </a:rPr>
            <a:t>Commerçants et petites entreprises</a:t>
          </a:r>
          <a:endParaRPr lang="en-US" noProof="0" dirty="0">
            <a:solidFill>
              <a:schemeClr val="tx1"/>
            </a:solidFill>
          </a:endParaRPr>
        </a:p>
      </dgm:t>
    </dgm:pt>
    <dgm:pt modelId="{998C499C-441B-4826-8901-6DC41D369163}" type="parTrans" cxnId="{41753C64-996F-4628-85D3-45651A8631B9}">
      <dgm:prSet/>
      <dgm:spPr/>
      <dgm:t>
        <a:bodyPr/>
        <a:lstStyle/>
        <a:p>
          <a:endParaRPr lang="en-US" noProof="0" dirty="0">
            <a:solidFill>
              <a:schemeClr val="tx1"/>
            </a:solidFill>
          </a:endParaRPr>
        </a:p>
      </dgm:t>
    </dgm:pt>
    <dgm:pt modelId="{E7898281-9DF6-4018-A047-4442126FBF9A}" type="sibTrans" cxnId="{41753C64-996F-4628-85D3-45651A8631B9}">
      <dgm:prSet/>
      <dgm:spPr/>
      <dgm:t>
        <a:bodyPr/>
        <a:lstStyle/>
        <a:p>
          <a:endParaRPr lang="en-US" noProof="0" dirty="0">
            <a:solidFill>
              <a:schemeClr val="tx1"/>
            </a:solidFill>
          </a:endParaRPr>
        </a:p>
      </dgm:t>
    </dgm:pt>
    <dgm:pt modelId="{33170A7F-150D-4ED2-AF64-0BEB9F6ACE43}">
      <dgm:prSet phldrT="[Text]"/>
      <dgm:spPr>
        <a:ln w="19050">
          <a:solidFill>
            <a:schemeClr val="tx1"/>
          </a:solidFill>
        </a:ln>
      </dgm:spPr>
      <dgm:t>
        <a:bodyPr/>
        <a:lstStyle/>
        <a:p>
          <a:r>
            <a:rPr lang="en-US" noProof="0" dirty="0" err="1">
              <a:solidFill>
                <a:schemeClr val="tx1"/>
              </a:solidFill>
            </a:rPr>
            <a:t>Utilisateur</a:t>
          </a:r>
          <a:endParaRPr lang="en-US" noProof="0" dirty="0">
            <a:solidFill>
              <a:schemeClr val="tx1"/>
            </a:solidFill>
          </a:endParaRPr>
        </a:p>
      </dgm:t>
    </dgm:pt>
    <dgm:pt modelId="{3D0B174E-5CE9-4BEC-B6BA-2CCE961681A1}" type="parTrans" cxnId="{F2F0665D-1F5D-4851-ABB5-220364E490B6}">
      <dgm:prSet/>
      <dgm:spPr/>
      <dgm:t>
        <a:bodyPr/>
        <a:lstStyle/>
        <a:p>
          <a:endParaRPr lang="en-US" noProof="0" dirty="0">
            <a:solidFill>
              <a:schemeClr val="tx1"/>
            </a:solidFill>
          </a:endParaRPr>
        </a:p>
      </dgm:t>
    </dgm:pt>
    <dgm:pt modelId="{ECC009CF-862A-4B68-A56A-3642B7C01500}" type="sibTrans" cxnId="{F2F0665D-1F5D-4851-ABB5-220364E490B6}">
      <dgm:prSet/>
      <dgm:spPr/>
      <dgm:t>
        <a:bodyPr/>
        <a:lstStyle/>
        <a:p>
          <a:endParaRPr lang="en-US" noProof="0" dirty="0">
            <a:solidFill>
              <a:schemeClr val="tx1"/>
            </a:solidFill>
          </a:endParaRPr>
        </a:p>
      </dgm:t>
    </dgm:pt>
    <dgm:pt modelId="{E8979EBC-D6C2-4E96-AB92-4D7B91A8035D}">
      <dgm:prSet phldrT="[Text]"/>
      <dgm:spPr>
        <a:ln w="19050">
          <a:solidFill>
            <a:schemeClr val="tx1"/>
          </a:solidFill>
        </a:ln>
      </dgm:spPr>
      <dgm:t>
        <a:bodyPr/>
        <a:lstStyle/>
        <a:p>
          <a:r>
            <a:rPr lang="en-US" noProof="0" dirty="0" err="1">
              <a:solidFill>
                <a:schemeClr val="tx1"/>
              </a:solidFill>
            </a:rPr>
            <a:t>Mineurs</a:t>
          </a:r>
          <a:endParaRPr lang="en-US" noProof="0" dirty="0">
            <a:solidFill>
              <a:schemeClr val="tx1"/>
            </a:solidFill>
          </a:endParaRPr>
        </a:p>
      </dgm:t>
    </dgm:pt>
    <dgm:pt modelId="{93B62846-2815-4E65-9E7A-638896679A0D}" type="parTrans" cxnId="{6B910BEE-0BED-45E8-BB41-C8C0BAE281DE}">
      <dgm:prSet/>
      <dgm:spPr/>
      <dgm:t>
        <a:bodyPr/>
        <a:lstStyle/>
        <a:p>
          <a:endParaRPr lang="en-GB"/>
        </a:p>
      </dgm:t>
    </dgm:pt>
    <dgm:pt modelId="{96C38255-B46F-4DB7-BF18-94C29671036C}" type="sibTrans" cxnId="{6B910BEE-0BED-45E8-BB41-C8C0BAE281DE}">
      <dgm:prSet/>
      <dgm:spPr/>
      <dgm:t>
        <a:bodyPr/>
        <a:lstStyle/>
        <a:p>
          <a:endParaRPr lang="en-GB"/>
        </a:p>
      </dgm:t>
    </dgm:pt>
    <dgm:pt modelId="{F9E6CE9A-9C6F-45E5-8F05-04EA0C32DB8F}">
      <dgm:prSet phldrT="[Text]"/>
      <dgm:spPr>
        <a:ln w="19050">
          <a:solidFill>
            <a:schemeClr val="tx1"/>
          </a:solidFill>
        </a:ln>
      </dgm:spPr>
      <dgm:t>
        <a:bodyPr/>
        <a:lstStyle/>
        <a:p>
          <a:r>
            <a:rPr lang="en-US" noProof="0" dirty="0" err="1">
              <a:solidFill>
                <a:schemeClr val="tx1"/>
              </a:solidFill>
            </a:rPr>
            <a:t>Développeurs</a:t>
          </a:r>
          <a:endParaRPr lang="en-US" noProof="0" dirty="0">
            <a:solidFill>
              <a:schemeClr val="tx1"/>
            </a:solidFill>
          </a:endParaRPr>
        </a:p>
      </dgm:t>
    </dgm:pt>
    <dgm:pt modelId="{AB03D006-B01F-45BC-B829-220C31EC5F30}" type="parTrans" cxnId="{106C6A24-B33E-434D-A1E7-7193544D9785}">
      <dgm:prSet/>
      <dgm:spPr/>
      <dgm:t>
        <a:bodyPr/>
        <a:lstStyle/>
        <a:p>
          <a:endParaRPr lang="en-GB"/>
        </a:p>
      </dgm:t>
    </dgm:pt>
    <dgm:pt modelId="{5B41F9DA-409E-4666-9DF3-C0EEC0F0DB0E}" type="sibTrans" cxnId="{106C6A24-B33E-434D-A1E7-7193544D9785}">
      <dgm:prSet/>
      <dgm:spPr/>
      <dgm:t>
        <a:bodyPr/>
        <a:lstStyle/>
        <a:p>
          <a:endParaRPr lang="en-GB"/>
        </a:p>
      </dgm:t>
    </dgm:pt>
    <dgm:pt modelId="{A2AA9846-8BB5-4E94-9EC8-9BF7BB80ED9C}">
      <dgm:prSet phldrT="[Text]"/>
      <dgm:spPr>
        <a:ln w="19050">
          <a:solidFill>
            <a:schemeClr val="tx1"/>
          </a:solidFill>
        </a:ln>
      </dgm:spPr>
      <dgm:t>
        <a:bodyPr/>
        <a:lstStyle/>
        <a:p>
          <a:r>
            <a:rPr lang="fr-FR" noProof="0" dirty="0">
              <a:solidFill>
                <a:schemeClr val="tx1"/>
              </a:solidFill>
            </a:rPr>
            <a:t>Gouvernements et régulateurs</a:t>
          </a:r>
          <a:endParaRPr lang="en-US" noProof="0" dirty="0">
            <a:solidFill>
              <a:schemeClr val="tx1"/>
            </a:solidFill>
          </a:endParaRPr>
        </a:p>
      </dgm:t>
    </dgm:pt>
    <dgm:pt modelId="{DF594D91-B0B6-4900-9130-0EAB7C51E0DC}" type="parTrans" cxnId="{9A61113C-4592-4921-BCE7-C75131AAC964}">
      <dgm:prSet/>
      <dgm:spPr/>
      <dgm:t>
        <a:bodyPr/>
        <a:lstStyle/>
        <a:p>
          <a:endParaRPr lang="en-GB"/>
        </a:p>
      </dgm:t>
    </dgm:pt>
    <dgm:pt modelId="{04ABD636-DA66-4616-A925-95C6B7C7557D}" type="sibTrans" cxnId="{9A61113C-4592-4921-BCE7-C75131AAC964}">
      <dgm:prSet/>
      <dgm:spPr/>
      <dgm:t>
        <a:bodyPr/>
        <a:lstStyle/>
        <a:p>
          <a:endParaRPr lang="en-GB"/>
        </a:p>
      </dgm:t>
    </dgm:pt>
    <dgm:pt modelId="{10C1E94C-0C6B-4750-AEA3-67E9DF7A65D2}" type="pres">
      <dgm:prSet presAssocID="{18BD0F37-DE99-4DB3-92DD-A018D05E8110}" presName="diagram" presStyleCnt="0">
        <dgm:presLayoutVars>
          <dgm:dir/>
          <dgm:resizeHandles val="exact"/>
        </dgm:presLayoutVars>
      </dgm:prSet>
      <dgm:spPr/>
    </dgm:pt>
    <dgm:pt modelId="{5EE5EF0C-11EA-4497-AA76-65FC08F7B6CD}" type="pres">
      <dgm:prSet presAssocID="{143266AE-BE98-44D2-AD67-33835286BE25}" presName="node" presStyleLbl="node1" presStyleIdx="0" presStyleCnt="9" custLinFactNeighborX="427" custLinFactNeighborY="-712">
        <dgm:presLayoutVars>
          <dgm:bulletEnabled val="1"/>
        </dgm:presLayoutVars>
      </dgm:prSet>
      <dgm:spPr/>
    </dgm:pt>
    <dgm:pt modelId="{86C9FFB3-04A4-4B81-8443-E513628B29E6}" type="pres">
      <dgm:prSet presAssocID="{090086AA-BC7F-4D30-8584-D34AC94A2F42}" presName="sibTrans" presStyleCnt="0"/>
      <dgm:spPr/>
    </dgm:pt>
    <dgm:pt modelId="{01251463-D86B-4387-9741-17BB9F503E76}" type="pres">
      <dgm:prSet presAssocID="{A9E1B373-A0FF-46FA-AD00-7C494A8967E9}" presName="node" presStyleLbl="node1" presStyleIdx="1" presStyleCnt="9">
        <dgm:presLayoutVars>
          <dgm:bulletEnabled val="1"/>
        </dgm:presLayoutVars>
      </dgm:prSet>
      <dgm:spPr/>
    </dgm:pt>
    <dgm:pt modelId="{2416179F-39FE-4C74-8BC2-B21BC09E544C}" type="pres">
      <dgm:prSet presAssocID="{26E84A5B-3604-421B-BD85-AFC689AC4505}" presName="sibTrans" presStyleCnt="0"/>
      <dgm:spPr/>
    </dgm:pt>
    <dgm:pt modelId="{875FB628-1A63-4EBC-AAB6-32650C1D176B}" type="pres">
      <dgm:prSet presAssocID="{A919E1F6-9E1A-45E6-AA11-30CD0F1DF212}" presName="node" presStyleLbl="node1" presStyleIdx="2" presStyleCnt="9">
        <dgm:presLayoutVars>
          <dgm:bulletEnabled val="1"/>
        </dgm:presLayoutVars>
      </dgm:prSet>
      <dgm:spPr/>
    </dgm:pt>
    <dgm:pt modelId="{27E2F57E-FE3C-4AC4-BCED-C6DCA00F8186}" type="pres">
      <dgm:prSet presAssocID="{9060D761-A1CF-48D7-9423-3E08EDE5F2F3}" presName="sibTrans" presStyleCnt="0"/>
      <dgm:spPr/>
    </dgm:pt>
    <dgm:pt modelId="{3CBD445A-3C62-46D0-9B61-81BDF101DD43}" type="pres">
      <dgm:prSet presAssocID="{48286CBE-D91C-444C-8683-A4ADF4B0D094}" presName="node" presStyleLbl="node1" presStyleIdx="3" presStyleCnt="9">
        <dgm:presLayoutVars>
          <dgm:bulletEnabled val="1"/>
        </dgm:presLayoutVars>
      </dgm:prSet>
      <dgm:spPr/>
    </dgm:pt>
    <dgm:pt modelId="{0FB6115B-6EFC-44D6-972F-3E37CDAE61FC}" type="pres">
      <dgm:prSet presAssocID="{0408093E-0E98-45BB-82C2-3DB49DAD1F5A}" presName="sibTrans" presStyleCnt="0"/>
      <dgm:spPr/>
    </dgm:pt>
    <dgm:pt modelId="{8B701C36-D369-4EB5-92FD-C5930E815C0D}" type="pres">
      <dgm:prSet presAssocID="{CCD553E2-29C0-4CBE-B920-7AC184D509F3}" presName="node" presStyleLbl="node1" presStyleIdx="4" presStyleCnt="9">
        <dgm:presLayoutVars>
          <dgm:bulletEnabled val="1"/>
        </dgm:presLayoutVars>
      </dgm:prSet>
      <dgm:spPr/>
    </dgm:pt>
    <dgm:pt modelId="{664F9B9B-4BB0-43AC-8EF4-B3C33DB2134D}" type="pres">
      <dgm:prSet presAssocID="{E7898281-9DF6-4018-A047-4442126FBF9A}" presName="sibTrans" presStyleCnt="0"/>
      <dgm:spPr/>
    </dgm:pt>
    <dgm:pt modelId="{568CB5D0-7073-4EA0-BC32-13D35971B9F0}" type="pres">
      <dgm:prSet presAssocID="{33170A7F-150D-4ED2-AF64-0BEB9F6ACE43}" presName="node" presStyleLbl="node1" presStyleIdx="5" presStyleCnt="9">
        <dgm:presLayoutVars>
          <dgm:bulletEnabled val="1"/>
        </dgm:presLayoutVars>
      </dgm:prSet>
      <dgm:spPr/>
    </dgm:pt>
    <dgm:pt modelId="{617F2B5B-A038-42EB-A10A-2A990047E3CC}" type="pres">
      <dgm:prSet presAssocID="{ECC009CF-862A-4B68-A56A-3642B7C01500}" presName="sibTrans" presStyleCnt="0"/>
      <dgm:spPr/>
    </dgm:pt>
    <dgm:pt modelId="{A3D2AB1D-175F-41B4-8D18-3CBEF3BD8C5E}" type="pres">
      <dgm:prSet presAssocID="{E8979EBC-D6C2-4E96-AB92-4D7B91A8035D}" presName="node" presStyleLbl="node1" presStyleIdx="6" presStyleCnt="9">
        <dgm:presLayoutVars>
          <dgm:bulletEnabled val="1"/>
        </dgm:presLayoutVars>
      </dgm:prSet>
      <dgm:spPr/>
    </dgm:pt>
    <dgm:pt modelId="{40FA4276-32E2-4C0C-91CA-CA2ABC8CEECA}" type="pres">
      <dgm:prSet presAssocID="{96C38255-B46F-4DB7-BF18-94C29671036C}" presName="sibTrans" presStyleCnt="0"/>
      <dgm:spPr/>
    </dgm:pt>
    <dgm:pt modelId="{2D676EBB-31AB-48D1-AEFA-D9C7DD564DE5}" type="pres">
      <dgm:prSet presAssocID="{F9E6CE9A-9C6F-45E5-8F05-04EA0C32DB8F}" presName="node" presStyleLbl="node1" presStyleIdx="7" presStyleCnt="9">
        <dgm:presLayoutVars>
          <dgm:bulletEnabled val="1"/>
        </dgm:presLayoutVars>
      </dgm:prSet>
      <dgm:spPr/>
    </dgm:pt>
    <dgm:pt modelId="{5826A32E-1DD8-40D2-B42E-A25981D79467}" type="pres">
      <dgm:prSet presAssocID="{5B41F9DA-409E-4666-9DF3-C0EEC0F0DB0E}" presName="sibTrans" presStyleCnt="0"/>
      <dgm:spPr/>
    </dgm:pt>
    <dgm:pt modelId="{1F99147E-5C60-496D-B34C-03E2A1AC25B3}" type="pres">
      <dgm:prSet presAssocID="{A2AA9846-8BB5-4E94-9EC8-9BF7BB80ED9C}" presName="node" presStyleLbl="node1" presStyleIdx="8" presStyleCnt="9">
        <dgm:presLayoutVars>
          <dgm:bulletEnabled val="1"/>
        </dgm:presLayoutVars>
      </dgm:prSet>
      <dgm:spPr/>
    </dgm:pt>
  </dgm:ptLst>
  <dgm:cxnLst>
    <dgm:cxn modelId="{36EA6B16-45FF-4E7B-9E8A-A36B0AD7198F}" type="presOf" srcId="{18BD0F37-DE99-4DB3-92DD-A018D05E8110}" destId="{10C1E94C-0C6B-4750-AEA3-67E9DF7A65D2}" srcOrd="0" destOrd="0" presId="urn:microsoft.com/office/officeart/2005/8/layout/default"/>
    <dgm:cxn modelId="{106C6A24-B33E-434D-A1E7-7193544D9785}" srcId="{18BD0F37-DE99-4DB3-92DD-A018D05E8110}" destId="{F9E6CE9A-9C6F-45E5-8F05-04EA0C32DB8F}" srcOrd="7" destOrd="0" parTransId="{AB03D006-B01F-45BC-B829-220C31EC5F30}" sibTransId="{5B41F9DA-409E-4666-9DF3-C0EEC0F0DB0E}"/>
    <dgm:cxn modelId="{B3449E2C-2D63-4B09-9EBF-5B45228C9E1D}" type="presOf" srcId="{143266AE-BE98-44D2-AD67-33835286BE25}" destId="{5EE5EF0C-11EA-4497-AA76-65FC08F7B6CD}" srcOrd="0" destOrd="0" presId="urn:microsoft.com/office/officeart/2005/8/layout/default"/>
    <dgm:cxn modelId="{9A61113C-4592-4921-BCE7-C75131AAC964}" srcId="{18BD0F37-DE99-4DB3-92DD-A018D05E8110}" destId="{A2AA9846-8BB5-4E94-9EC8-9BF7BB80ED9C}" srcOrd="8" destOrd="0" parTransId="{DF594D91-B0B6-4900-9130-0EAB7C51E0DC}" sibTransId="{04ABD636-DA66-4616-A925-95C6B7C7557D}"/>
    <dgm:cxn modelId="{DF1D1D3C-7844-4759-BA26-66229C2FCD50}" type="presOf" srcId="{A9E1B373-A0FF-46FA-AD00-7C494A8967E9}" destId="{01251463-D86B-4387-9741-17BB9F503E76}" srcOrd="0" destOrd="0" presId="urn:microsoft.com/office/officeart/2005/8/layout/default"/>
    <dgm:cxn modelId="{AFDD123F-0161-4133-8359-02916F89A68F}" srcId="{18BD0F37-DE99-4DB3-92DD-A018D05E8110}" destId="{48286CBE-D91C-444C-8683-A4ADF4B0D094}" srcOrd="3" destOrd="0" parTransId="{853E4379-165B-4F7D-BB6F-312774E8E7AD}" sibTransId="{0408093E-0E98-45BB-82C2-3DB49DAD1F5A}"/>
    <dgm:cxn modelId="{F2F0665D-1F5D-4851-ABB5-220364E490B6}" srcId="{18BD0F37-DE99-4DB3-92DD-A018D05E8110}" destId="{33170A7F-150D-4ED2-AF64-0BEB9F6ACE43}" srcOrd="5" destOrd="0" parTransId="{3D0B174E-5CE9-4BEC-B6BA-2CCE961681A1}" sibTransId="{ECC009CF-862A-4B68-A56A-3642B7C01500}"/>
    <dgm:cxn modelId="{41753C64-996F-4628-85D3-45651A8631B9}" srcId="{18BD0F37-DE99-4DB3-92DD-A018D05E8110}" destId="{CCD553E2-29C0-4CBE-B920-7AC184D509F3}" srcOrd="4" destOrd="0" parTransId="{998C499C-441B-4826-8901-6DC41D369163}" sibTransId="{E7898281-9DF6-4018-A047-4442126FBF9A}"/>
    <dgm:cxn modelId="{2C716944-FF6A-4E55-A5CB-ABFAFB5BAB90}" type="presOf" srcId="{48286CBE-D91C-444C-8683-A4ADF4B0D094}" destId="{3CBD445A-3C62-46D0-9B61-81BDF101DD43}" srcOrd="0" destOrd="0" presId="urn:microsoft.com/office/officeart/2005/8/layout/default"/>
    <dgm:cxn modelId="{10793D71-9352-4DC0-BC1F-803B92E37A49}" srcId="{18BD0F37-DE99-4DB3-92DD-A018D05E8110}" destId="{A919E1F6-9E1A-45E6-AA11-30CD0F1DF212}" srcOrd="2" destOrd="0" parTransId="{56B424AE-9430-421A-86E3-16390932CE2D}" sibTransId="{9060D761-A1CF-48D7-9423-3E08EDE5F2F3}"/>
    <dgm:cxn modelId="{742BD887-413D-4CB3-B790-B3F2259483E4}" srcId="{18BD0F37-DE99-4DB3-92DD-A018D05E8110}" destId="{A9E1B373-A0FF-46FA-AD00-7C494A8967E9}" srcOrd="1" destOrd="0" parTransId="{0CB09D66-61FB-4488-8502-F5BFCE975FB5}" sibTransId="{26E84A5B-3604-421B-BD85-AFC689AC4505}"/>
    <dgm:cxn modelId="{DF63968C-7FCA-4F2A-B054-F9089967EA4C}" type="presOf" srcId="{A2AA9846-8BB5-4E94-9EC8-9BF7BB80ED9C}" destId="{1F99147E-5C60-496D-B34C-03E2A1AC25B3}" srcOrd="0" destOrd="0" presId="urn:microsoft.com/office/officeart/2005/8/layout/default"/>
    <dgm:cxn modelId="{7877CF9B-C4DE-4A9A-AD92-AA9AADAE1918}" type="presOf" srcId="{33170A7F-150D-4ED2-AF64-0BEB9F6ACE43}" destId="{568CB5D0-7073-4EA0-BC32-13D35971B9F0}" srcOrd="0" destOrd="0" presId="urn:microsoft.com/office/officeart/2005/8/layout/default"/>
    <dgm:cxn modelId="{D0491DC7-5889-43D6-94DC-3D947B994DC5}" srcId="{18BD0F37-DE99-4DB3-92DD-A018D05E8110}" destId="{143266AE-BE98-44D2-AD67-33835286BE25}" srcOrd="0" destOrd="0" parTransId="{BAC54C13-41D6-4AFB-AF7D-0DD34538254B}" sibTransId="{090086AA-BC7F-4D30-8584-D34AC94A2F42}"/>
    <dgm:cxn modelId="{91A289D0-54C9-4ACA-8C81-EC1DF9868CA0}" type="presOf" srcId="{A919E1F6-9E1A-45E6-AA11-30CD0F1DF212}" destId="{875FB628-1A63-4EBC-AAB6-32650C1D176B}" srcOrd="0" destOrd="0" presId="urn:microsoft.com/office/officeart/2005/8/layout/default"/>
    <dgm:cxn modelId="{9F41F0DB-084A-402F-B630-8AB9FCF53CAB}" type="presOf" srcId="{E8979EBC-D6C2-4E96-AB92-4D7B91A8035D}" destId="{A3D2AB1D-175F-41B4-8D18-3CBEF3BD8C5E}" srcOrd="0" destOrd="0" presId="urn:microsoft.com/office/officeart/2005/8/layout/default"/>
    <dgm:cxn modelId="{6B910BEE-0BED-45E8-BB41-C8C0BAE281DE}" srcId="{18BD0F37-DE99-4DB3-92DD-A018D05E8110}" destId="{E8979EBC-D6C2-4E96-AB92-4D7B91A8035D}" srcOrd="6" destOrd="0" parTransId="{93B62846-2815-4E65-9E7A-638896679A0D}" sibTransId="{96C38255-B46F-4DB7-BF18-94C29671036C}"/>
    <dgm:cxn modelId="{AC22E5EE-3214-4E42-9E1B-9800E11142EA}" type="presOf" srcId="{F9E6CE9A-9C6F-45E5-8F05-04EA0C32DB8F}" destId="{2D676EBB-31AB-48D1-AEFA-D9C7DD564DE5}" srcOrd="0" destOrd="0" presId="urn:microsoft.com/office/officeart/2005/8/layout/default"/>
    <dgm:cxn modelId="{DE2DA4F2-5CA9-4E59-AE9E-3863EE2AA4A8}" type="presOf" srcId="{CCD553E2-29C0-4CBE-B920-7AC184D509F3}" destId="{8B701C36-D369-4EB5-92FD-C5930E815C0D}" srcOrd="0" destOrd="0" presId="urn:microsoft.com/office/officeart/2005/8/layout/default"/>
    <dgm:cxn modelId="{E6918282-630B-4573-9FEF-0B573F9CA37B}" type="presParOf" srcId="{10C1E94C-0C6B-4750-AEA3-67E9DF7A65D2}" destId="{5EE5EF0C-11EA-4497-AA76-65FC08F7B6CD}" srcOrd="0" destOrd="0" presId="urn:microsoft.com/office/officeart/2005/8/layout/default"/>
    <dgm:cxn modelId="{88ED193C-F296-4404-87AA-F07ABCE60A3F}" type="presParOf" srcId="{10C1E94C-0C6B-4750-AEA3-67E9DF7A65D2}" destId="{86C9FFB3-04A4-4B81-8443-E513628B29E6}" srcOrd="1" destOrd="0" presId="urn:microsoft.com/office/officeart/2005/8/layout/default"/>
    <dgm:cxn modelId="{88C7BB96-413A-4BB4-BBAB-96AA4C5182F3}" type="presParOf" srcId="{10C1E94C-0C6B-4750-AEA3-67E9DF7A65D2}" destId="{01251463-D86B-4387-9741-17BB9F503E76}" srcOrd="2" destOrd="0" presId="urn:microsoft.com/office/officeart/2005/8/layout/default"/>
    <dgm:cxn modelId="{1B079D8B-5E02-4B70-9D0E-2105C59353D9}" type="presParOf" srcId="{10C1E94C-0C6B-4750-AEA3-67E9DF7A65D2}" destId="{2416179F-39FE-4C74-8BC2-B21BC09E544C}" srcOrd="3" destOrd="0" presId="urn:microsoft.com/office/officeart/2005/8/layout/default"/>
    <dgm:cxn modelId="{2B14591F-F5F8-40FB-9183-39042A27F58C}" type="presParOf" srcId="{10C1E94C-0C6B-4750-AEA3-67E9DF7A65D2}" destId="{875FB628-1A63-4EBC-AAB6-32650C1D176B}" srcOrd="4" destOrd="0" presId="urn:microsoft.com/office/officeart/2005/8/layout/default"/>
    <dgm:cxn modelId="{7FF7D774-0B1F-45AA-80DC-5A9546677511}" type="presParOf" srcId="{10C1E94C-0C6B-4750-AEA3-67E9DF7A65D2}" destId="{27E2F57E-FE3C-4AC4-BCED-C6DCA00F8186}" srcOrd="5" destOrd="0" presId="urn:microsoft.com/office/officeart/2005/8/layout/default"/>
    <dgm:cxn modelId="{BA25828D-C0AD-497E-B907-36C9B862AD5B}" type="presParOf" srcId="{10C1E94C-0C6B-4750-AEA3-67E9DF7A65D2}" destId="{3CBD445A-3C62-46D0-9B61-81BDF101DD43}" srcOrd="6" destOrd="0" presId="urn:microsoft.com/office/officeart/2005/8/layout/default"/>
    <dgm:cxn modelId="{AA0856CE-D333-464E-BD87-6DB6266B8C0B}" type="presParOf" srcId="{10C1E94C-0C6B-4750-AEA3-67E9DF7A65D2}" destId="{0FB6115B-6EFC-44D6-972F-3E37CDAE61FC}" srcOrd="7" destOrd="0" presId="urn:microsoft.com/office/officeart/2005/8/layout/default"/>
    <dgm:cxn modelId="{6A46D397-3306-42DC-862E-7BF87D9F4518}" type="presParOf" srcId="{10C1E94C-0C6B-4750-AEA3-67E9DF7A65D2}" destId="{8B701C36-D369-4EB5-92FD-C5930E815C0D}" srcOrd="8" destOrd="0" presId="urn:microsoft.com/office/officeart/2005/8/layout/default"/>
    <dgm:cxn modelId="{490F32BF-9BAA-46AE-A947-21969A530D79}" type="presParOf" srcId="{10C1E94C-0C6B-4750-AEA3-67E9DF7A65D2}" destId="{664F9B9B-4BB0-43AC-8EF4-B3C33DB2134D}" srcOrd="9" destOrd="0" presId="urn:microsoft.com/office/officeart/2005/8/layout/default"/>
    <dgm:cxn modelId="{53CC6D70-8B2E-4254-AF21-232B82D6C14B}" type="presParOf" srcId="{10C1E94C-0C6B-4750-AEA3-67E9DF7A65D2}" destId="{568CB5D0-7073-4EA0-BC32-13D35971B9F0}" srcOrd="10" destOrd="0" presId="urn:microsoft.com/office/officeart/2005/8/layout/default"/>
    <dgm:cxn modelId="{0FC9BBEC-60B8-47D1-8FF9-EE90A797EEAC}" type="presParOf" srcId="{10C1E94C-0C6B-4750-AEA3-67E9DF7A65D2}" destId="{617F2B5B-A038-42EB-A10A-2A990047E3CC}" srcOrd="11" destOrd="0" presId="urn:microsoft.com/office/officeart/2005/8/layout/default"/>
    <dgm:cxn modelId="{E32A7BD5-D19B-4378-BBE2-B06869958440}" type="presParOf" srcId="{10C1E94C-0C6B-4750-AEA3-67E9DF7A65D2}" destId="{A3D2AB1D-175F-41B4-8D18-3CBEF3BD8C5E}" srcOrd="12" destOrd="0" presId="urn:microsoft.com/office/officeart/2005/8/layout/default"/>
    <dgm:cxn modelId="{02E9D646-77A5-4F02-B456-6F67DB5C252E}" type="presParOf" srcId="{10C1E94C-0C6B-4750-AEA3-67E9DF7A65D2}" destId="{40FA4276-32E2-4C0C-91CA-CA2ABC8CEECA}" srcOrd="13" destOrd="0" presId="urn:microsoft.com/office/officeart/2005/8/layout/default"/>
    <dgm:cxn modelId="{265D291F-8418-4798-9804-3D0EEA9844A1}" type="presParOf" srcId="{10C1E94C-0C6B-4750-AEA3-67E9DF7A65D2}" destId="{2D676EBB-31AB-48D1-AEFA-D9C7DD564DE5}" srcOrd="14" destOrd="0" presId="urn:microsoft.com/office/officeart/2005/8/layout/default"/>
    <dgm:cxn modelId="{E22CDD99-16E0-4453-8CA7-FB0405C6C0F6}" type="presParOf" srcId="{10C1E94C-0C6B-4750-AEA3-67E9DF7A65D2}" destId="{5826A32E-1DD8-40D2-B42E-A25981D79467}" srcOrd="15" destOrd="0" presId="urn:microsoft.com/office/officeart/2005/8/layout/default"/>
    <dgm:cxn modelId="{EF68F3AF-8839-4F57-B4E9-3468424E3030}" type="presParOf" srcId="{10C1E94C-0C6B-4750-AEA3-67E9DF7A65D2}" destId="{1F99147E-5C60-496D-B34C-03E2A1AC25B3}" srcOrd="16" destOrd="0" presId="urn:microsoft.com/office/officeart/2005/8/layout/default"/>
  </dgm:cxnLst>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5EF0C-11EA-4497-AA76-65FC08F7B6CD}">
      <dsp:nvSpPr>
        <dsp:cNvPr id="0" name=""/>
        <dsp:cNvSpPr/>
      </dsp:nvSpPr>
      <dsp:spPr>
        <a:xfrm>
          <a:off x="6273" y="48663"/>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rPr>
            <a:t>Cryptomonnaies</a:t>
          </a:r>
          <a:endParaRPr lang="en-US" sz="1400" kern="1200" noProof="0" dirty="0">
            <a:solidFill>
              <a:schemeClr val="tx1"/>
            </a:solidFill>
          </a:endParaRPr>
        </a:p>
      </dsp:txBody>
      <dsp:txXfrm>
        <a:off x="6273" y="48663"/>
        <a:ext cx="1469186" cy="881511"/>
      </dsp:txXfrm>
    </dsp:sp>
    <dsp:sp modelId="{01251463-D86B-4387-9741-17BB9F503E76}">
      <dsp:nvSpPr>
        <dsp:cNvPr id="0" name=""/>
        <dsp:cNvSpPr/>
      </dsp:nvSpPr>
      <dsp:spPr>
        <a:xfrm>
          <a:off x="1616104" y="5494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rPr>
            <a:t>Bourse </a:t>
          </a:r>
          <a:endParaRPr lang="en-US" sz="1400" kern="1200" noProof="0" dirty="0">
            <a:solidFill>
              <a:schemeClr val="tx1"/>
            </a:solidFill>
          </a:endParaRPr>
        </a:p>
      </dsp:txBody>
      <dsp:txXfrm>
        <a:off x="1616104" y="54940"/>
        <a:ext cx="1469186" cy="881511"/>
      </dsp:txXfrm>
    </dsp:sp>
    <dsp:sp modelId="{875FB628-1A63-4EBC-AAB6-32650C1D176B}">
      <dsp:nvSpPr>
        <dsp:cNvPr id="0" name=""/>
        <dsp:cNvSpPr/>
      </dsp:nvSpPr>
      <dsp:spPr>
        <a:xfrm>
          <a:off x="3232209" y="5494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err="1">
              <a:solidFill>
                <a:schemeClr val="tx1"/>
              </a:solidFill>
            </a:rPr>
            <a:t>Portefeuilles</a:t>
          </a:r>
          <a:endParaRPr lang="en-US" sz="1400" kern="1200" noProof="0" dirty="0">
            <a:solidFill>
              <a:schemeClr val="tx1"/>
            </a:solidFill>
          </a:endParaRPr>
        </a:p>
      </dsp:txBody>
      <dsp:txXfrm>
        <a:off x="3232209" y="54940"/>
        <a:ext cx="1469186" cy="881511"/>
      </dsp:txXfrm>
    </dsp:sp>
    <dsp:sp modelId="{3CBD445A-3C62-46D0-9B61-81BDF101DD43}">
      <dsp:nvSpPr>
        <dsp:cNvPr id="0" name=""/>
        <dsp:cNvSpPr/>
      </dsp:nvSpPr>
      <dsp:spPr>
        <a:xfrm>
          <a:off x="0" y="108337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rPr>
            <a:t>Banques et sociétés</a:t>
          </a:r>
          <a:endParaRPr lang="en-US" sz="1400" kern="1200" noProof="0" dirty="0">
            <a:solidFill>
              <a:schemeClr val="tx1"/>
            </a:solidFill>
          </a:endParaRPr>
        </a:p>
      </dsp:txBody>
      <dsp:txXfrm>
        <a:off x="0" y="1083370"/>
        <a:ext cx="1469186" cy="881511"/>
      </dsp:txXfrm>
    </dsp:sp>
    <dsp:sp modelId="{8B701C36-D369-4EB5-92FD-C5930E815C0D}">
      <dsp:nvSpPr>
        <dsp:cNvPr id="0" name=""/>
        <dsp:cNvSpPr/>
      </dsp:nvSpPr>
      <dsp:spPr>
        <a:xfrm>
          <a:off x="1616104" y="108337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rPr>
            <a:t>Commerçants et petites entreprises</a:t>
          </a:r>
          <a:endParaRPr lang="en-US" sz="1400" kern="1200" noProof="0" dirty="0">
            <a:solidFill>
              <a:schemeClr val="tx1"/>
            </a:solidFill>
          </a:endParaRPr>
        </a:p>
      </dsp:txBody>
      <dsp:txXfrm>
        <a:off x="1616104" y="1083370"/>
        <a:ext cx="1469186" cy="881511"/>
      </dsp:txXfrm>
    </dsp:sp>
    <dsp:sp modelId="{568CB5D0-7073-4EA0-BC32-13D35971B9F0}">
      <dsp:nvSpPr>
        <dsp:cNvPr id="0" name=""/>
        <dsp:cNvSpPr/>
      </dsp:nvSpPr>
      <dsp:spPr>
        <a:xfrm>
          <a:off x="3232209" y="108337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err="1">
              <a:solidFill>
                <a:schemeClr val="tx1"/>
              </a:solidFill>
            </a:rPr>
            <a:t>Utilisateur</a:t>
          </a:r>
          <a:endParaRPr lang="en-US" sz="1400" kern="1200" noProof="0" dirty="0">
            <a:solidFill>
              <a:schemeClr val="tx1"/>
            </a:solidFill>
          </a:endParaRPr>
        </a:p>
      </dsp:txBody>
      <dsp:txXfrm>
        <a:off x="3232209" y="1083370"/>
        <a:ext cx="1469186" cy="881511"/>
      </dsp:txXfrm>
    </dsp:sp>
    <dsp:sp modelId="{A3D2AB1D-175F-41B4-8D18-3CBEF3BD8C5E}">
      <dsp:nvSpPr>
        <dsp:cNvPr id="0" name=""/>
        <dsp:cNvSpPr/>
      </dsp:nvSpPr>
      <dsp:spPr>
        <a:xfrm>
          <a:off x="0" y="211180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err="1">
              <a:solidFill>
                <a:schemeClr val="tx1"/>
              </a:solidFill>
            </a:rPr>
            <a:t>Mineurs</a:t>
          </a:r>
          <a:endParaRPr lang="en-US" sz="1400" kern="1200" noProof="0" dirty="0">
            <a:solidFill>
              <a:schemeClr val="tx1"/>
            </a:solidFill>
          </a:endParaRPr>
        </a:p>
      </dsp:txBody>
      <dsp:txXfrm>
        <a:off x="0" y="2111800"/>
        <a:ext cx="1469186" cy="881511"/>
      </dsp:txXfrm>
    </dsp:sp>
    <dsp:sp modelId="{2D676EBB-31AB-48D1-AEFA-D9C7DD564DE5}">
      <dsp:nvSpPr>
        <dsp:cNvPr id="0" name=""/>
        <dsp:cNvSpPr/>
      </dsp:nvSpPr>
      <dsp:spPr>
        <a:xfrm>
          <a:off x="1616104" y="2111800"/>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err="1">
              <a:solidFill>
                <a:schemeClr val="tx1"/>
              </a:solidFill>
            </a:rPr>
            <a:t>Développeurs</a:t>
          </a:r>
          <a:endParaRPr lang="en-US" sz="1400" kern="1200" noProof="0" dirty="0">
            <a:solidFill>
              <a:schemeClr val="tx1"/>
            </a:solidFill>
          </a:endParaRPr>
        </a:p>
      </dsp:txBody>
      <dsp:txXfrm>
        <a:off x="1616104" y="2111800"/>
        <a:ext cx="1469186" cy="881511"/>
      </dsp:txXfrm>
    </dsp:sp>
    <dsp:sp modelId="{1F99147E-5C60-496D-B34C-03E2A1AC25B3}">
      <dsp:nvSpPr>
        <dsp:cNvPr id="0" name=""/>
        <dsp:cNvSpPr/>
      </dsp:nvSpPr>
      <dsp:spPr>
        <a:xfrm>
          <a:off x="3232209" y="2111801"/>
          <a:ext cx="1469186" cy="881511"/>
        </a:xfrm>
        <a:prstGeom prst="rect">
          <a:avLst/>
        </a:prstGeom>
        <a:solidFill>
          <a:schemeClr val="accent2">
            <a:hueOff val="0"/>
            <a:satOff val="0"/>
            <a:lumOff val="0"/>
            <a:alphaOff val="0"/>
          </a:schemeClr>
        </a:solid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noProof="0" dirty="0">
              <a:solidFill>
                <a:schemeClr val="tx1"/>
              </a:solidFill>
            </a:rPr>
            <a:t>Gouvernements et régulateurs</a:t>
          </a:r>
          <a:endParaRPr lang="en-US" sz="1400" kern="1200" noProof="0" dirty="0">
            <a:solidFill>
              <a:schemeClr val="tx1"/>
            </a:solidFill>
          </a:endParaRPr>
        </a:p>
      </dsp:txBody>
      <dsp:txXfrm>
        <a:off x="3232209" y="2111801"/>
        <a:ext cx="1469186" cy="8815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F8333-8B96-474A-B639-1BBDB949FBF9}" type="datetimeFigureOut">
              <a:rPr lang="en-GB" smtClean="0"/>
              <a:t>31/08/2020</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31BDD-3E10-4B09-A8F2-A9B90B4D308A}" type="slidenum">
              <a:rPr lang="en-GB" smtClean="0"/>
              <a:t>‹N°›</a:t>
            </a:fld>
            <a:endParaRPr lang="en-GB"/>
          </a:p>
        </p:txBody>
      </p:sp>
    </p:spTree>
    <p:extLst>
      <p:ext uri="{BB962C8B-B14F-4D97-AF65-F5344CB8AC3E}">
        <p14:creationId xmlns:p14="http://schemas.microsoft.com/office/powerpoint/2010/main" val="318890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31BDD-3E10-4B09-A8F2-A9B90B4D308A}" type="slidenum">
              <a:rPr lang="en-GB" smtClean="0"/>
              <a:t>2</a:t>
            </a:fld>
            <a:endParaRPr lang="en-GB"/>
          </a:p>
        </p:txBody>
      </p:sp>
    </p:spTree>
    <p:extLst>
      <p:ext uri="{BB962C8B-B14F-4D97-AF65-F5344CB8AC3E}">
        <p14:creationId xmlns:p14="http://schemas.microsoft.com/office/powerpoint/2010/main" val="331320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531BDD-3E10-4B09-A8F2-A9B90B4D308A}" type="slidenum">
              <a:rPr lang="en-GB" smtClean="0"/>
              <a:t>13</a:t>
            </a:fld>
            <a:endParaRPr lang="en-GB"/>
          </a:p>
        </p:txBody>
      </p:sp>
    </p:spTree>
    <p:extLst>
      <p:ext uri="{BB962C8B-B14F-4D97-AF65-F5344CB8AC3E}">
        <p14:creationId xmlns:p14="http://schemas.microsoft.com/office/powerpoint/2010/main" val="186111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3cf00940a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63cf00940a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531BDD-3E10-4B09-A8F2-A9B90B4D308A}" type="slidenum">
              <a:rPr lang="en-GB" smtClean="0"/>
              <a:t>20</a:t>
            </a:fld>
            <a:endParaRPr lang="en-GB"/>
          </a:p>
        </p:txBody>
      </p:sp>
    </p:spTree>
    <p:extLst>
      <p:ext uri="{BB962C8B-B14F-4D97-AF65-F5344CB8AC3E}">
        <p14:creationId xmlns:p14="http://schemas.microsoft.com/office/powerpoint/2010/main" val="827093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911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41684-D3AE-41E5-9C77-04BFA5C56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6B81C6A7-A7DE-45E0-A7B0-02C9F00F57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E94E08E9-9DC3-4A6A-A474-8B1A2E3D7AC2}"/>
              </a:ext>
            </a:extLst>
          </p:cNvPr>
          <p:cNvSpPr>
            <a:spLocks noGrp="1"/>
          </p:cNvSpPr>
          <p:nvPr>
            <p:ph type="dt" sz="half" idx="10"/>
          </p:nvPr>
        </p:nvSpPr>
        <p:spPr/>
        <p:txBody>
          <a:bodyPr/>
          <a:lstStyle/>
          <a:p>
            <a:fld id="{21255DA0-774D-4736-AB56-EC92D5B96BC2}" type="datetime1">
              <a:rPr lang="en-GB" smtClean="0"/>
              <a:t>31/08/2020</a:t>
            </a:fld>
            <a:endParaRPr lang="fr-FR"/>
          </a:p>
        </p:txBody>
      </p:sp>
      <p:sp>
        <p:nvSpPr>
          <p:cNvPr id="5" name="Footer Placeholder 4">
            <a:extLst>
              <a:ext uri="{FF2B5EF4-FFF2-40B4-BE49-F238E27FC236}">
                <a16:creationId xmlns:a16="http://schemas.microsoft.com/office/drawing/2014/main" id="{D158F660-BA89-4E35-A9F2-64B72C898A97}"/>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E2F98A10-F742-4B64-A5D4-BC29397422E5}"/>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62237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A9B2A-1942-41DF-8BF1-2CE6B32A05E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3F4BAB6-9AE4-4D7D-BF35-8ADDD7BC38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92347B9-FA4D-4E79-9F58-DBFDA029A422}"/>
              </a:ext>
            </a:extLst>
          </p:cNvPr>
          <p:cNvSpPr>
            <a:spLocks noGrp="1"/>
          </p:cNvSpPr>
          <p:nvPr>
            <p:ph type="dt" sz="half" idx="10"/>
          </p:nvPr>
        </p:nvSpPr>
        <p:spPr/>
        <p:txBody>
          <a:bodyPr/>
          <a:lstStyle/>
          <a:p>
            <a:fld id="{4063577C-C57B-4F93-A258-251C265F7264}" type="datetime1">
              <a:rPr lang="en-GB" smtClean="0"/>
              <a:t>31/08/2020</a:t>
            </a:fld>
            <a:endParaRPr lang="fr-FR"/>
          </a:p>
        </p:txBody>
      </p:sp>
      <p:sp>
        <p:nvSpPr>
          <p:cNvPr id="5" name="Footer Placeholder 4">
            <a:extLst>
              <a:ext uri="{FF2B5EF4-FFF2-40B4-BE49-F238E27FC236}">
                <a16:creationId xmlns:a16="http://schemas.microsoft.com/office/drawing/2014/main" id="{0996127B-9114-464C-8986-551C3387582A}"/>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0BB4A5C0-E23A-4633-AD20-CF0940EF911B}"/>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316307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E3A732-AD0D-458D-9D86-AF1D5AC9E1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4C31390B-C3A8-420D-AE17-4912E8FA67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4CE22E6-3DDD-4EA5-B35A-3CB8750B1AFC}"/>
              </a:ext>
            </a:extLst>
          </p:cNvPr>
          <p:cNvSpPr>
            <a:spLocks noGrp="1"/>
          </p:cNvSpPr>
          <p:nvPr>
            <p:ph type="dt" sz="half" idx="10"/>
          </p:nvPr>
        </p:nvSpPr>
        <p:spPr/>
        <p:txBody>
          <a:bodyPr/>
          <a:lstStyle/>
          <a:p>
            <a:fld id="{06238CF8-F6B5-4AB8-B68B-26B67BEB1AAC}" type="datetime1">
              <a:rPr lang="en-GB" smtClean="0"/>
              <a:t>31/08/2020</a:t>
            </a:fld>
            <a:endParaRPr lang="fr-FR"/>
          </a:p>
        </p:txBody>
      </p:sp>
      <p:sp>
        <p:nvSpPr>
          <p:cNvPr id="5" name="Footer Placeholder 4">
            <a:extLst>
              <a:ext uri="{FF2B5EF4-FFF2-40B4-BE49-F238E27FC236}">
                <a16:creationId xmlns:a16="http://schemas.microsoft.com/office/drawing/2014/main" id="{25C7B04F-C443-4147-873C-056E6D87F007}"/>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E128FE44-AA88-4310-8848-7FBAC71A0AD1}"/>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402333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1E1883D4-4DD6-4AB9-A81E-0719F1D440DC}" type="datetime1">
              <a:rPr lang="en-GB" smtClean="0"/>
              <a:t>31/08/2020</a:t>
            </a:fld>
            <a:endParaRPr lang="fr-F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712374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0D650D38-85E7-4381-8B94-C82E247FBC1E}" type="datetime1">
              <a:rPr lang="en-GB" smtClean="0"/>
              <a:t>31/08/2020</a:t>
            </a:fld>
            <a:endParaRPr lang="fr-FR"/>
          </a:p>
        </p:txBody>
      </p:sp>
      <p:sp>
        <p:nvSpPr>
          <p:cNvPr id="66" name="Google Shape;66;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67" name="Google Shape;67;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392820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1" name="Google Shape;71;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D18B9891-BF99-4727-93EA-8AAAF1856C52}" type="datetime1">
              <a:rPr lang="en-GB" smtClean="0"/>
              <a:t>31/08/2020</a:t>
            </a:fld>
            <a:endParaRPr lang="fr-FR"/>
          </a:p>
        </p:txBody>
      </p:sp>
      <p:sp>
        <p:nvSpPr>
          <p:cNvPr id="72" name="Google Shape;72;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73" name="Google Shape;73;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954126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073D3322-E5BC-467B-8FED-61ED3CE2EB09}" type="datetime1">
              <a:rPr lang="en-GB" smtClean="0"/>
              <a:t>31/08/2020</a:t>
            </a:fld>
            <a:endParaRPr lang="fr-FR"/>
          </a:p>
        </p:txBody>
      </p:sp>
      <p:sp>
        <p:nvSpPr>
          <p:cNvPr id="79" name="Google Shape;79;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80" name="Google Shape;80;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2058085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4" name="Google Shape;84;p18"/>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6" name="Google Shape;86;p18"/>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2148C394-0701-409B-A442-A94D634BB5E0}" type="datetime1">
              <a:rPr lang="en-GB" smtClean="0"/>
              <a:t>31/08/2020</a:t>
            </a:fld>
            <a:endParaRPr lang="fr-FR"/>
          </a:p>
        </p:txBody>
      </p:sp>
      <p:sp>
        <p:nvSpPr>
          <p:cNvPr id="88" name="Google Shape;88;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89" name="Google Shape;89;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276849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E57A244B-60C7-446E-ABEC-65C14E20DAEE}" type="datetime1">
              <a:rPr lang="en-GB" smtClean="0"/>
              <a:t>31/08/2020</a:t>
            </a:fld>
            <a:endParaRPr lang="fr-FR"/>
          </a:p>
        </p:txBody>
      </p:sp>
      <p:sp>
        <p:nvSpPr>
          <p:cNvPr id="93" name="Google Shape;93;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94" name="Google Shape;94;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2125546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55880854-086A-4DD5-ACD1-332A751C1CC1}" type="datetime1">
              <a:rPr lang="en-GB" smtClean="0"/>
              <a:t>31/08/2020</a:t>
            </a:fld>
            <a:endParaRPr lang="fr-F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3889048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3E0D61C5-370D-49AE-8A83-43033B97A104}" type="datetime1">
              <a:rPr lang="en-GB" smtClean="0"/>
              <a:t>31/08/2020</a:t>
            </a:fld>
            <a:endParaRPr lang="fr-F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371243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B519-C47F-48DA-9ED6-4F1499D234D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06E4F14D-787C-4A98-B8B5-AAFF92F0D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08659D51-0A11-4286-B8E1-EE229E00D7B6}"/>
              </a:ext>
            </a:extLst>
          </p:cNvPr>
          <p:cNvSpPr>
            <a:spLocks noGrp="1"/>
          </p:cNvSpPr>
          <p:nvPr>
            <p:ph type="dt" sz="half" idx="10"/>
          </p:nvPr>
        </p:nvSpPr>
        <p:spPr/>
        <p:txBody>
          <a:bodyPr/>
          <a:lstStyle/>
          <a:p>
            <a:fld id="{A6BB43F4-6636-46DA-A89B-145DBCCEC954}" type="datetime1">
              <a:rPr lang="en-GB" smtClean="0"/>
              <a:t>31/08/2020</a:t>
            </a:fld>
            <a:endParaRPr lang="fr-FR"/>
          </a:p>
        </p:txBody>
      </p:sp>
      <p:sp>
        <p:nvSpPr>
          <p:cNvPr id="5" name="Footer Placeholder 4">
            <a:extLst>
              <a:ext uri="{FF2B5EF4-FFF2-40B4-BE49-F238E27FC236}">
                <a16:creationId xmlns:a16="http://schemas.microsoft.com/office/drawing/2014/main" id="{70C3E34B-B066-403C-BA78-D82B8EB3B2CF}"/>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08A6092B-880B-4E3E-89F4-ECFD57656104}"/>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100153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90755511-D724-4275-9489-0C9DCCEDA9DE}" type="datetime1">
              <a:rPr lang="en-GB" smtClean="0"/>
              <a:t>31/08/2020</a:t>
            </a:fld>
            <a:endParaRPr lang="fr-F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949058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D4A2FBF3-B66C-4987-9694-54B6E368D952}" type="datetime1">
              <a:rPr lang="en-GB" smtClean="0"/>
              <a:t>31/08/2020</a:t>
            </a:fld>
            <a:endParaRPr lang="fr-F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2.2 ENG V1.1</a:t>
            </a:r>
            <a:endParaRPr lang="fr-F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117926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DD8D3-38C1-4221-9F59-8B3D1548229E}" type="datetime1">
              <a:rPr lang="en-GB" smtClean="0"/>
              <a:t>31/08/2020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424186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4AF640-C19B-4C8E-B335-4784EAF72CFB}" type="datetime1">
              <a:rPr lang="en-GB" smtClean="0"/>
              <a:t>31/08/2020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3693235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88E88E-9058-4D3F-A46B-9392FD679A35}" type="datetime1">
              <a:rPr lang="en-GB" smtClean="0"/>
              <a:t>31/08/2020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1593496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236EF-532F-408D-AF01-45FC57CC6286}" type="datetime1">
              <a:rPr lang="en-GB" smtClean="0"/>
              <a:t>31/08/2020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2268850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02C2C1-D12D-4F32-95F4-DECA20419B5E}" type="datetime1">
              <a:rPr lang="en-GB" smtClean="0"/>
              <a:t>31/08/2020</a:t>
            </a:fld>
            <a:endParaRPr lang="fr-FR"/>
          </a:p>
        </p:txBody>
      </p:sp>
      <p:sp>
        <p:nvSpPr>
          <p:cNvPr id="8" name="Footer Placeholder 7"/>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9" name="Slide Number Placeholder 8"/>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1919095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BC34FA-71D3-4D31-BFC8-951329915EEF}" type="datetime1">
              <a:rPr lang="en-GB" smtClean="0"/>
              <a:t>31/08/2020</a:t>
            </a:fld>
            <a:endParaRPr lang="fr-FR"/>
          </a:p>
        </p:txBody>
      </p:sp>
      <p:sp>
        <p:nvSpPr>
          <p:cNvPr id="4" name="Footer Placeholder 3"/>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5" name="Slide Number Placeholder 4"/>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400306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1D9ED-F8B9-453D-BAB1-0BE910D1F8CC}" type="datetime1">
              <a:rPr lang="en-GB" smtClean="0"/>
              <a:t>31/08/2020</a:t>
            </a:fld>
            <a:endParaRPr lang="fr-FR"/>
          </a:p>
        </p:txBody>
      </p:sp>
      <p:sp>
        <p:nvSpPr>
          <p:cNvPr id="3" name="Footer Placeholder 2"/>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4" name="Slide Number Placeholder 3"/>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4282498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E14754-0A84-4AB6-B910-1557A9B26EB5}" type="datetime1">
              <a:rPr lang="en-GB" smtClean="0"/>
              <a:t>31/08/2020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2836090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4FFD-017D-4DEC-A01B-292B824F9D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918DF6DD-D8ED-4305-870A-08C468CFF6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D1200F-6AE6-4773-9E7C-B47540041625}"/>
              </a:ext>
            </a:extLst>
          </p:cNvPr>
          <p:cNvSpPr>
            <a:spLocks noGrp="1"/>
          </p:cNvSpPr>
          <p:nvPr>
            <p:ph type="dt" sz="half" idx="10"/>
          </p:nvPr>
        </p:nvSpPr>
        <p:spPr/>
        <p:txBody>
          <a:bodyPr/>
          <a:lstStyle/>
          <a:p>
            <a:fld id="{0914A988-EC1B-40FB-8CFD-84E7BC00C451}" type="datetime1">
              <a:rPr lang="en-GB" smtClean="0"/>
              <a:t>31/08/2020</a:t>
            </a:fld>
            <a:endParaRPr lang="fr-FR"/>
          </a:p>
        </p:txBody>
      </p:sp>
      <p:sp>
        <p:nvSpPr>
          <p:cNvPr id="5" name="Footer Placeholder 4">
            <a:extLst>
              <a:ext uri="{FF2B5EF4-FFF2-40B4-BE49-F238E27FC236}">
                <a16:creationId xmlns:a16="http://schemas.microsoft.com/office/drawing/2014/main" id="{5D1F452E-7B05-41DB-BC36-73EE0D0508B9}"/>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32C8FFDF-278D-402E-A114-5760F8E820F1}"/>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1361697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284F61-E21A-4BF3-A72A-069F9BE3E9D2}" type="datetime1">
              <a:rPr lang="en-GB" smtClean="0"/>
              <a:t>31/08/2020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2873479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816A7-EA8C-48F1-BD74-5227F2FA5781}" type="datetime1">
              <a:rPr lang="en-GB" smtClean="0"/>
              <a:t>31/08/2020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3465283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0CC54-55E6-4C27-ADA3-4364F9EA6831}" type="datetime1">
              <a:rPr lang="en-GB" smtClean="0"/>
              <a:t>31/08/2020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‹N°›</a:t>
            </a:fld>
            <a:endParaRPr lang="fr-FR"/>
          </a:p>
        </p:txBody>
      </p:sp>
    </p:spTree>
    <p:extLst>
      <p:ext uri="{BB962C8B-B14F-4D97-AF65-F5344CB8AC3E}">
        <p14:creationId xmlns:p14="http://schemas.microsoft.com/office/powerpoint/2010/main" val="203617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DAD7-59E1-4AA9-B436-F629C101257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A9C293-DB48-4F03-92AF-D85FD31CA3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13322EFC-D61C-47E3-A74D-BD34AE5E03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3082D5B-6416-4E9C-AD77-639F9DCFB465}"/>
              </a:ext>
            </a:extLst>
          </p:cNvPr>
          <p:cNvSpPr>
            <a:spLocks noGrp="1"/>
          </p:cNvSpPr>
          <p:nvPr>
            <p:ph type="dt" sz="half" idx="10"/>
          </p:nvPr>
        </p:nvSpPr>
        <p:spPr/>
        <p:txBody>
          <a:bodyPr/>
          <a:lstStyle/>
          <a:p>
            <a:fld id="{E2BF1AB4-01F3-4052-96BB-55341414F0FF}" type="datetime1">
              <a:rPr lang="en-GB" smtClean="0"/>
              <a:t>31/08/2020</a:t>
            </a:fld>
            <a:endParaRPr lang="fr-FR"/>
          </a:p>
        </p:txBody>
      </p:sp>
      <p:sp>
        <p:nvSpPr>
          <p:cNvPr id="6" name="Footer Placeholder 5">
            <a:extLst>
              <a:ext uri="{FF2B5EF4-FFF2-40B4-BE49-F238E27FC236}">
                <a16:creationId xmlns:a16="http://schemas.microsoft.com/office/drawing/2014/main" id="{33F6D5EC-E813-4A02-A6CD-715027C63949}"/>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7" name="Slide Number Placeholder 6">
            <a:extLst>
              <a:ext uri="{FF2B5EF4-FFF2-40B4-BE49-F238E27FC236}">
                <a16:creationId xmlns:a16="http://schemas.microsoft.com/office/drawing/2014/main" id="{F32FD4DC-8319-4B4D-9AE4-68B14FDBFA5C}"/>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2003840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DD64-D54F-4F10-8363-BB3E8BA522BE}"/>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FE340788-71A0-4CA5-9484-ADD5159A8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51349-BC3E-4CE4-B85D-6CAA616BEB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F42A7EA0-CB55-4BCE-9264-913D4360D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28D6A8-26CF-485C-837F-3C284A53D6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24A18205-6779-423B-9087-B49E5D9B87EC}"/>
              </a:ext>
            </a:extLst>
          </p:cNvPr>
          <p:cNvSpPr>
            <a:spLocks noGrp="1"/>
          </p:cNvSpPr>
          <p:nvPr>
            <p:ph type="dt" sz="half" idx="10"/>
          </p:nvPr>
        </p:nvSpPr>
        <p:spPr/>
        <p:txBody>
          <a:bodyPr/>
          <a:lstStyle/>
          <a:p>
            <a:fld id="{743CD5CC-2D77-4A92-AC25-901191A7C3B7}" type="datetime1">
              <a:rPr lang="en-GB" smtClean="0"/>
              <a:t>31/08/2020</a:t>
            </a:fld>
            <a:endParaRPr lang="fr-FR"/>
          </a:p>
        </p:txBody>
      </p:sp>
      <p:sp>
        <p:nvSpPr>
          <p:cNvPr id="8" name="Footer Placeholder 7">
            <a:extLst>
              <a:ext uri="{FF2B5EF4-FFF2-40B4-BE49-F238E27FC236}">
                <a16:creationId xmlns:a16="http://schemas.microsoft.com/office/drawing/2014/main" id="{627C0BB4-D528-4068-AA02-8643E57BB2C9}"/>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9" name="Slide Number Placeholder 8">
            <a:extLst>
              <a:ext uri="{FF2B5EF4-FFF2-40B4-BE49-F238E27FC236}">
                <a16:creationId xmlns:a16="http://schemas.microsoft.com/office/drawing/2014/main" id="{7C4FE9AB-8E56-4BD0-A81C-7AD6732109C3}"/>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47673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0145-EEC9-4788-AD0E-F13C666056A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C9AEE203-2B34-47D5-B4A5-8D2C76D2519E}"/>
              </a:ext>
            </a:extLst>
          </p:cNvPr>
          <p:cNvSpPr>
            <a:spLocks noGrp="1"/>
          </p:cNvSpPr>
          <p:nvPr>
            <p:ph type="dt" sz="half" idx="10"/>
          </p:nvPr>
        </p:nvSpPr>
        <p:spPr/>
        <p:txBody>
          <a:bodyPr/>
          <a:lstStyle/>
          <a:p>
            <a:fld id="{0C5FC595-D1C2-4D88-ABC4-000D4ED898FF}" type="datetime1">
              <a:rPr lang="en-GB" smtClean="0"/>
              <a:t>31/08/2020</a:t>
            </a:fld>
            <a:endParaRPr lang="fr-FR"/>
          </a:p>
        </p:txBody>
      </p:sp>
      <p:sp>
        <p:nvSpPr>
          <p:cNvPr id="4" name="Footer Placeholder 3">
            <a:extLst>
              <a:ext uri="{FF2B5EF4-FFF2-40B4-BE49-F238E27FC236}">
                <a16:creationId xmlns:a16="http://schemas.microsoft.com/office/drawing/2014/main" id="{DF562ED1-1ECD-4E79-9AE5-22C6943E27E5}"/>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5" name="Slide Number Placeholder 4">
            <a:extLst>
              <a:ext uri="{FF2B5EF4-FFF2-40B4-BE49-F238E27FC236}">
                <a16:creationId xmlns:a16="http://schemas.microsoft.com/office/drawing/2014/main" id="{CF77EB31-8AD3-4393-998D-F3994E71A3DE}"/>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274449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BDCE1-CC7D-4468-9471-05F806AAF0F1}"/>
              </a:ext>
            </a:extLst>
          </p:cNvPr>
          <p:cNvSpPr>
            <a:spLocks noGrp="1"/>
          </p:cNvSpPr>
          <p:nvPr>
            <p:ph type="dt" sz="half" idx="10"/>
          </p:nvPr>
        </p:nvSpPr>
        <p:spPr/>
        <p:txBody>
          <a:bodyPr/>
          <a:lstStyle/>
          <a:p>
            <a:fld id="{7B915892-7765-4CBA-81F0-55784C449871}" type="datetime1">
              <a:rPr lang="en-GB" smtClean="0"/>
              <a:t>31/08/2020</a:t>
            </a:fld>
            <a:endParaRPr lang="fr-FR"/>
          </a:p>
        </p:txBody>
      </p:sp>
      <p:sp>
        <p:nvSpPr>
          <p:cNvPr id="3" name="Footer Placeholder 2">
            <a:extLst>
              <a:ext uri="{FF2B5EF4-FFF2-40B4-BE49-F238E27FC236}">
                <a16:creationId xmlns:a16="http://schemas.microsoft.com/office/drawing/2014/main" id="{6CA151BB-7C16-4662-AB8B-E58F2E3FF591}"/>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4" name="Slide Number Placeholder 3">
            <a:extLst>
              <a:ext uri="{FF2B5EF4-FFF2-40B4-BE49-F238E27FC236}">
                <a16:creationId xmlns:a16="http://schemas.microsoft.com/office/drawing/2014/main" id="{3CE854A8-415F-45CF-8929-842C4CA12225}"/>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413383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308A-3D2E-4EA6-B2DA-7C0437C90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B74F8FFA-B735-4089-B1DD-20273378D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A3B149AD-A6FC-4FE8-A6A0-B596A9E4E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43A39-44D3-47A7-B839-E11A8AF49397}"/>
              </a:ext>
            </a:extLst>
          </p:cNvPr>
          <p:cNvSpPr>
            <a:spLocks noGrp="1"/>
          </p:cNvSpPr>
          <p:nvPr>
            <p:ph type="dt" sz="half" idx="10"/>
          </p:nvPr>
        </p:nvSpPr>
        <p:spPr/>
        <p:txBody>
          <a:bodyPr/>
          <a:lstStyle/>
          <a:p>
            <a:fld id="{12E1EBBC-6921-49C3-9604-69FF0223D987}" type="datetime1">
              <a:rPr lang="en-GB" smtClean="0"/>
              <a:t>31/08/2020</a:t>
            </a:fld>
            <a:endParaRPr lang="fr-FR"/>
          </a:p>
        </p:txBody>
      </p:sp>
      <p:sp>
        <p:nvSpPr>
          <p:cNvPr id="6" name="Footer Placeholder 5">
            <a:extLst>
              <a:ext uri="{FF2B5EF4-FFF2-40B4-BE49-F238E27FC236}">
                <a16:creationId xmlns:a16="http://schemas.microsoft.com/office/drawing/2014/main" id="{E9698751-F520-49BD-9387-14AE22CD7526}"/>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7" name="Slide Number Placeholder 6">
            <a:extLst>
              <a:ext uri="{FF2B5EF4-FFF2-40B4-BE49-F238E27FC236}">
                <a16:creationId xmlns:a16="http://schemas.microsoft.com/office/drawing/2014/main" id="{CF922BFF-3ED1-4DE5-9A1C-4B53BFC61031}"/>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237171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7E53-4618-477C-A7B9-F995691E3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06E7622E-6E8A-45A3-AEDB-FD6CB4039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305FA8DF-354A-454E-8AD5-64F0637CE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026AE-BEF9-4750-A193-57C985DF8841}"/>
              </a:ext>
            </a:extLst>
          </p:cNvPr>
          <p:cNvSpPr>
            <a:spLocks noGrp="1"/>
          </p:cNvSpPr>
          <p:nvPr>
            <p:ph type="dt" sz="half" idx="10"/>
          </p:nvPr>
        </p:nvSpPr>
        <p:spPr/>
        <p:txBody>
          <a:bodyPr/>
          <a:lstStyle/>
          <a:p>
            <a:fld id="{87E75A5E-CF05-4632-BB82-B47FAAF5FB0C}" type="datetime1">
              <a:rPr lang="en-GB" smtClean="0"/>
              <a:t>31/08/2020</a:t>
            </a:fld>
            <a:endParaRPr lang="fr-FR"/>
          </a:p>
        </p:txBody>
      </p:sp>
      <p:sp>
        <p:nvSpPr>
          <p:cNvPr id="6" name="Footer Placeholder 5">
            <a:extLst>
              <a:ext uri="{FF2B5EF4-FFF2-40B4-BE49-F238E27FC236}">
                <a16:creationId xmlns:a16="http://schemas.microsoft.com/office/drawing/2014/main" id="{A33D7E48-8079-4A99-A32D-D3D72E8E5006}"/>
              </a:ext>
            </a:extLst>
          </p:cNvPr>
          <p:cNvSpPr>
            <a:spLocks noGrp="1"/>
          </p:cNvSpPr>
          <p:nvPr>
            <p:ph type="ftr" sz="quarter" idx="11"/>
          </p:nvPr>
        </p:nvSpPr>
        <p:spPr/>
        <p:txBody>
          <a:bodyPr/>
          <a:lstStyle/>
          <a:p>
            <a:r>
              <a:rPr lang="en-US"/>
              <a:t>We do not provide any financial advice. All content is for education purpose only. Do you own research. Don't trust, verify. BRH LvL 2.2 ENG V1.1</a:t>
            </a:r>
            <a:endParaRPr lang="fr-FR"/>
          </a:p>
        </p:txBody>
      </p:sp>
      <p:sp>
        <p:nvSpPr>
          <p:cNvPr id="7" name="Slide Number Placeholder 6">
            <a:extLst>
              <a:ext uri="{FF2B5EF4-FFF2-40B4-BE49-F238E27FC236}">
                <a16:creationId xmlns:a16="http://schemas.microsoft.com/office/drawing/2014/main" id="{9548F61C-F3E6-4F21-9DF1-4FFB7294E386}"/>
              </a:ext>
            </a:extLst>
          </p:cNvPr>
          <p:cNvSpPr>
            <a:spLocks noGrp="1"/>
          </p:cNvSpPr>
          <p:nvPr>
            <p:ph type="sldNum" sz="quarter" idx="12"/>
          </p:nvPr>
        </p:nvSpPr>
        <p:spPr/>
        <p:txBody>
          <a:bodyPr/>
          <a:lstStyle/>
          <a:p>
            <a:fld id="{F2A888C8-7DE8-43C9-95B4-F66E8C50E3B2}" type="slidenum">
              <a:rPr lang="fr-FR" smtClean="0"/>
              <a:t>‹N°›</a:t>
            </a:fld>
            <a:endParaRPr lang="fr-FR"/>
          </a:p>
        </p:txBody>
      </p:sp>
    </p:spTree>
    <p:extLst>
      <p:ext uri="{BB962C8B-B14F-4D97-AF65-F5344CB8AC3E}">
        <p14:creationId xmlns:p14="http://schemas.microsoft.com/office/powerpoint/2010/main" val="335950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835FE7-E6DF-4495-9BEB-6159B1164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4082B966-E698-4135-93DE-5ECEFD58F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F9DE6FC-A7A4-406E-BE96-CAB958C0B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F7C99-6120-4491-9725-6BB9D10C3C6B}" type="datetime1">
              <a:rPr lang="en-GB" smtClean="0"/>
              <a:t>31/08/2020</a:t>
            </a:fld>
            <a:endParaRPr lang="fr-FR"/>
          </a:p>
        </p:txBody>
      </p:sp>
      <p:sp>
        <p:nvSpPr>
          <p:cNvPr id="5" name="Footer Placeholder 4">
            <a:extLst>
              <a:ext uri="{FF2B5EF4-FFF2-40B4-BE49-F238E27FC236}">
                <a16:creationId xmlns:a16="http://schemas.microsoft.com/office/drawing/2014/main" id="{3362C3A7-EA4E-4268-94B7-ECCAA9BA6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 do not provide any financial advice. All content is for education purpose only. Do you own research. Don't trust, verify. BRH LvL 2.2 ENG V1.1</a:t>
            </a:r>
            <a:endParaRPr lang="fr-FR"/>
          </a:p>
        </p:txBody>
      </p:sp>
      <p:sp>
        <p:nvSpPr>
          <p:cNvPr id="6" name="Slide Number Placeholder 5">
            <a:extLst>
              <a:ext uri="{FF2B5EF4-FFF2-40B4-BE49-F238E27FC236}">
                <a16:creationId xmlns:a16="http://schemas.microsoft.com/office/drawing/2014/main" id="{25AB076F-6847-42BE-B3FD-096FFD83FD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888C8-7DE8-43C9-95B4-F66E8C50E3B2}" type="slidenum">
              <a:rPr lang="fr-FR" smtClean="0"/>
              <a:t>‹N°›</a:t>
            </a:fld>
            <a:endParaRPr lang="fr-FR"/>
          </a:p>
        </p:txBody>
      </p:sp>
    </p:spTree>
    <p:extLst>
      <p:ext uri="{BB962C8B-B14F-4D97-AF65-F5344CB8AC3E}">
        <p14:creationId xmlns:p14="http://schemas.microsoft.com/office/powerpoint/2010/main" val="2886592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fld id="{56FBACE5-F517-4B95-841A-90DA59E71F1E}" type="datetime1">
              <a:rPr lang="en-GB" smtClean="0"/>
              <a:t>31/08/2020</a:t>
            </a:fld>
            <a:endParaRPr lang="fr-F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r>
              <a:rPr lang="en-US"/>
              <a:t>We do not provide any financial advice. All content is for education purpose only. Do you own research. Don't trust, verify. BRH LvL 2.2 ENG V1.1</a:t>
            </a:r>
            <a:endParaRPr lang="fr-F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F2A888C8-7DE8-43C9-95B4-F66E8C50E3B2}" type="slidenum">
              <a:rPr lang="fr-FR" smtClean="0"/>
              <a:t>‹N°›</a:t>
            </a:fld>
            <a:endParaRPr lang="fr-FR"/>
          </a:p>
        </p:txBody>
      </p:sp>
    </p:spTree>
    <p:extLst>
      <p:ext uri="{BB962C8B-B14F-4D97-AF65-F5344CB8AC3E}">
        <p14:creationId xmlns:p14="http://schemas.microsoft.com/office/powerpoint/2010/main" val="2531321581"/>
      </p:ext>
    </p:extLst>
  </p:cSld>
  <p:clrMap bg1="lt1" tx1="dk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A29CA-9A3C-4AF1-A830-AE0BC6C5F9BA}" type="datetime1">
              <a:rPr lang="en-GB" smtClean="0"/>
              <a:t>31/08/2020</a:t>
            </a:fld>
            <a:endParaRPr lang="fr-F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 do not provide any financial advice. All content is for education purpose only. Do you own research. Don't trust, verify. BRH LvL 3.1 ENG V1.1</a:t>
            </a:r>
            <a:endParaRPr lang="fr-F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F9BF-7998-4B22-B8B3-E6FF05E867EF}" type="slidenum">
              <a:rPr lang="fr-FR" smtClean="0"/>
              <a:t>‹N°›</a:t>
            </a:fld>
            <a:endParaRPr lang="fr-FR"/>
          </a:p>
        </p:txBody>
      </p:sp>
    </p:spTree>
    <p:extLst>
      <p:ext uri="{BB962C8B-B14F-4D97-AF65-F5344CB8AC3E}">
        <p14:creationId xmlns:p14="http://schemas.microsoft.com/office/powerpoint/2010/main" val="2773098790"/>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image" Target="../media/image37.png"/><Relationship Id="rId3" Type="http://schemas.openxmlformats.org/officeDocument/2006/relationships/tags" Target="../tags/tag98.xml"/><Relationship Id="rId21" Type="http://schemas.openxmlformats.org/officeDocument/2006/relationships/image" Target="../media/image40.png"/><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image" Target="../media/image36.png"/><Relationship Id="rId2" Type="http://schemas.openxmlformats.org/officeDocument/2006/relationships/tags" Target="../tags/tag97.xml"/><Relationship Id="rId16" Type="http://schemas.openxmlformats.org/officeDocument/2006/relationships/image" Target="../media/image35.png"/><Relationship Id="rId20" Type="http://schemas.openxmlformats.org/officeDocument/2006/relationships/image" Target="../media/image39.jp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24" Type="http://schemas.openxmlformats.org/officeDocument/2006/relationships/hyperlink" Target="https://creativecommons.org/licenses/by-sa/4.0/" TargetMode="External"/><Relationship Id="rId5" Type="http://schemas.openxmlformats.org/officeDocument/2006/relationships/tags" Target="../tags/tag100.xml"/><Relationship Id="rId15" Type="http://schemas.openxmlformats.org/officeDocument/2006/relationships/slideLayout" Target="../slideLayouts/slideLayout2.xml"/><Relationship Id="rId23" Type="http://schemas.openxmlformats.org/officeDocument/2006/relationships/image" Target="../media/image41.PNG"/><Relationship Id="rId10" Type="http://schemas.openxmlformats.org/officeDocument/2006/relationships/tags" Target="../tags/tag105.xml"/><Relationship Id="rId19" Type="http://schemas.openxmlformats.org/officeDocument/2006/relationships/image" Target="../media/image38.png"/><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tags" Target="../tags/tag109.xml"/><Relationship Id="rId22" Type="http://schemas.openxmlformats.org/officeDocument/2006/relationships/hyperlink" Target="https://www.dropbox.com/s/y1fcw2rxy8nl6o5/lvl%202.1%20-%20Comment%20fonctionne%20Bitcoin%20FR.pdf?dl=0" TargetMode="External"/></Relationships>
</file>

<file path=ppt/slides/_rels/slide11.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hyperlink" Target="https://github.com/bitcoin/bitcoin" TargetMode="Externa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slideLayout" Target="../slideLayouts/slideLayout2.xml"/><Relationship Id="rId17" Type="http://schemas.openxmlformats.org/officeDocument/2006/relationships/hyperlink" Target="https://creativecommons.org/licenses/by-sa/4.0/" TargetMode="External"/><Relationship Id="rId2" Type="http://schemas.openxmlformats.org/officeDocument/2006/relationships/tags" Target="../tags/tag111.xml"/><Relationship Id="rId16" Type="http://schemas.openxmlformats.org/officeDocument/2006/relationships/image" Target="../media/image43.png"/><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image" Target="../media/image42.png"/><Relationship Id="rId10" Type="http://schemas.openxmlformats.org/officeDocument/2006/relationships/tags" Target="../tags/tag119.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44.pn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Layout" Target="../slideLayouts/slideLayout2.xml"/><Relationship Id="rId17" Type="http://schemas.openxmlformats.org/officeDocument/2006/relationships/hyperlink" Target="https://creativecommons.org/licenses/by-sa/4.0/" TargetMode="External"/><Relationship Id="rId2" Type="http://schemas.openxmlformats.org/officeDocument/2006/relationships/tags" Target="../tags/tag122.xml"/><Relationship Id="rId16" Type="http://schemas.openxmlformats.org/officeDocument/2006/relationships/image" Target="../media/image47.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image" Target="../media/image46.png"/><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tags" Target="../tags/tag134.xml"/><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svg"/><Relationship Id="rId2" Type="http://schemas.openxmlformats.org/officeDocument/2006/relationships/tags" Target="../tags/tag133.xml"/><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tags" Target="../tags/tag132.xml"/><Relationship Id="rId6" Type="http://schemas.openxmlformats.org/officeDocument/2006/relationships/image" Target="../media/image48.PNG"/><Relationship Id="rId11" Type="http://schemas.openxmlformats.org/officeDocument/2006/relationships/image" Target="../media/image53.png"/><Relationship Id="rId24" Type="http://schemas.openxmlformats.org/officeDocument/2006/relationships/hyperlink" Target="https://creativecommons.org/licenses/by-sa/4.0/" TargetMode="External"/><Relationship Id="rId5" Type="http://schemas.openxmlformats.org/officeDocument/2006/relationships/notesSlide" Target="../notesSlides/notesSlide2.xml"/><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slideLayout" Target="../slideLayouts/slideLayout2.xml"/><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image" Target="../media/image66.PNG"/><Relationship Id="rId18" Type="http://schemas.openxmlformats.org/officeDocument/2006/relationships/hyperlink" Target="https://creativecommons.org/licenses/by-sa/4.0/" TargetMode="External"/><Relationship Id="rId3" Type="http://schemas.openxmlformats.org/officeDocument/2006/relationships/tags" Target="../tags/tag137.xml"/><Relationship Id="rId7" Type="http://schemas.openxmlformats.org/officeDocument/2006/relationships/tags" Target="../tags/tag141.xml"/><Relationship Id="rId12" Type="http://schemas.openxmlformats.org/officeDocument/2006/relationships/slideLayout" Target="../slideLayouts/slideLayout2.xml"/><Relationship Id="rId17" Type="http://schemas.openxmlformats.org/officeDocument/2006/relationships/image" Target="../media/image69.PNG"/><Relationship Id="rId2" Type="http://schemas.openxmlformats.org/officeDocument/2006/relationships/tags" Target="../tags/tag136.xml"/><Relationship Id="rId16" Type="http://schemas.openxmlformats.org/officeDocument/2006/relationships/hyperlink" Target="https://www.dropbox.com/s/k2burfusnkwtt38/LVL%205.2%20-%20Acheter%20des%20Bitocin%20-%20FR.pdf?dl=0" TargetMode="External"/><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tags" Target="../tags/tag145.xml"/><Relationship Id="rId5" Type="http://schemas.openxmlformats.org/officeDocument/2006/relationships/tags" Target="../tags/tag139.xml"/><Relationship Id="rId15" Type="http://schemas.openxmlformats.org/officeDocument/2006/relationships/image" Target="../media/image68.jfif"/><Relationship Id="rId10" Type="http://schemas.openxmlformats.org/officeDocument/2006/relationships/tags" Target="../tags/tag144.xml"/><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tags" Target="../tags/tag153.xml"/><Relationship Id="rId13" Type="http://schemas.openxmlformats.org/officeDocument/2006/relationships/hyperlink" Target="https://creativecommons.org/licenses/by-sa/4.0/" TargetMode="External"/><Relationship Id="rId3" Type="http://schemas.openxmlformats.org/officeDocument/2006/relationships/tags" Target="../tags/tag148.xml"/><Relationship Id="rId7" Type="http://schemas.openxmlformats.org/officeDocument/2006/relationships/tags" Target="../tags/tag152.xml"/><Relationship Id="rId12" Type="http://schemas.openxmlformats.org/officeDocument/2006/relationships/image" Target="../media/image71.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11" Type="http://schemas.openxmlformats.org/officeDocument/2006/relationships/image" Target="../media/image70.jpg"/><Relationship Id="rId5" Type="http://schemas.openxmlformats.org/officeDocument/2006/relationships/tags" Target="../tags/tag150.xml"/><Relationship Id="rId10" Type="http://schemas.openxmlformats.org/officeDocument/2006/relationships/slideLayout" Target="../slideLayouts/slideLayout2.xml"/><Relationship Id="rId4" Type="http://schemas.openxmlformats.org/officeDocument/2006/relationships/tags" Target="../tags/tag149.xml"/><Relationship Id="rId9" Type="http://schemas.openxmlformats.org/officeDocument/2006/relationships/tags" Target="../tags/tag154.xml"/></Relationships>
</file>

<file path=ppt/slides/_rels/slide16.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image" Target="../media/image74.jfif"/><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image" Target="../media/image73.png"/><Relationship Id="rId2" Type="http://schemas.openxmlformats.org/officeDocument/2006/relationships/tags" Target="../tags/tag156.xml"/><Relationship Id="rId16" Type="http://schemas.openxmlformats.org/officeDocument/2006/relationships/hyperlink" Target="https://creativecommons.org/licenses/by-sa/4.0/" TargetMode="Externa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image" Target="../media/image72.jfif"/><Relationship Id="rId5" Type="http://schemas.openxmlformats.org/officeDocument/2006/relationships/tags" Target="../tags/tag159.xml"/><Relationship Id="rId15" Type="http://schemas.openxmlformats.org/officeDocument/2006/relationships/image" Target="../media/image9.PNG"/><Relationship Id="rId10" Type="http://schemas.openxmlformats.org/officeDocument/2006/relationships/slideLayout" Target="../slideLayouts/slideLayout2.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hyperlink" Target="https://www.dropbox.com/s/0qmvcz18a4r6tj9/LVL%200.1%20-%20Fraude%20et%20anrnaques%20financi%C3%A8res%20-%20FR.pdf?dl=0" TargetMode="External"/></Relationships>
</file>

<file path=ppt/slides/_rels/slide17.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hyperlink" Target="https://creativecommons.org/licenses/by-sa/4.0/" TargetMode="Externa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image" Target="../media/image76.jfif"/><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hyperlink" Target="http://punch.photoshelter.com/image/I0000IO6fyHINOco" TargetMode="External"/><Relationship Id="rId5" Type="http://schemas.openxmlformats.org/officeDocument/2006/relationships/tags" Target="../tags/tag168.xml"/><Relationship Id="rId10" Type="http://schemas.openxmlformats.org/officeDocument/2006/relationships/image" Target="../media/image75.jfif"/><Relationship Id="rId4" Type="http://schemas.openxmlformats.org/officeDocument/2006/relationships/tags" Target="../tags/tag167.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tags" Target="../tags/tag197.xml"/><Relationship Id="rId39" Type="http://schemas.openxmlformats.org/officeDocument/2006/relationships/image" Target="../media/image77.png"/><Relationship Id="rId21" Type="http://schemas.openxmlformats.org/officeDocument/2006/relationships/tags" Target="../tags/tag192.xml"/><Relationship Id="rId34" Type="http://schemas.openxmlformats.org/officeDocument/2006/relationships/tags" Target="../tags/tag205.xml"/><Relationship Id="rId42" Type="http://schemas.openxmlformats.org/officeDocument/2006/relationships/image" Target="../media/image79.png"/><Relationship Id="rId47" Type="http://schemas.openxmlformats.org/officeDocument/2006/relationships/image" Target="../media/image83.png"/><Relationship Id="rId50" Type="http://schemas.openxmlformats.org/officeDocument/2006/relationships/image" Target="../media/image85.png"/><Relationship Id="rId7" Type="http://schemas.openxmlformats.org/officeDocument/2006/relationships/tags" Target="../tags/tag178.xml"/><Relationship Id="rId2" Type="http://schemas.openxmlformats.org/officeDocument/2006/relationships/tags" Target="../tags/tag173.xml"/><Relationship Id="rId16" Type="http://schemas.openxmlformats.org/officeDocument/2006/relationships/tags" Target="../tags/tag187.xml"/><Relationship Id="rId29" Type="http://schemas.openxmlformats.org/officeDocument/2006/relationships/tags" Target="../tags/tag200.xml"/><Relationship Id="rId11" Type="http://schemas.openxmlformats.org/officeDocument/2006/relationships/tags" Target="../tags/tag182.xml"/><Relationship Id="rId24" Type="http://schemas.openxmlformats.org/officeDocument/2006/relationships/tags" Target="../tags/tag195.xml"/><Relationship Id="rId32" Type="http://schemas.openxmlformats.org/officeDocument/2006/relationships/tags" Target="../tags/tag203.xml"/><Relationship Id="rId37" Type="http://schemas.openxmlformats.org/officeDocument/2006/relationships/tags" Target="../tags/tag208.xml"/><Relationship Id="rId40" Type="http://schemas.openxmlformats.org/officeDocument/2006/relationships/image" Target="../media/image78.png"/><Relationship Id="rId45" Type="http://schemas.openxmlformats.org/officeDocument/2006/relationships/image" Target="../media/image1.png"/><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tags" Target="../tags/tag194.xml"/><Relationship Id="rId28" Type="http://schemas.openxmlformats.org/officeDocument/2006/relationships/tags" Target="../tags/tag199.xml"/><Relationship Id="rId36" Type="http://schemas.openxmlformats.org/officeDocument/2006/relationships/tags" Target="../tags/tag207.xml"/><Relationship Id="rId49" Type="http://schemas.openxmlformats.org/officeDocument/2006/relationships/image" Target="../media/image84.png"/><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tags" Target="../tags/tag202.xml"/><Relationship Id="rId44" Type="http://schemas.openxmlformats.org/officeDocument/2006/relationships/image" Target="../media/image81.png"/><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tags" Target="../tags/tag193.xml"/><Relationship Id="rId27" Type="http://schemas.openxmlformats.org/officeDocument/2006/relationships/tags" Target="../tags/tag198.xml"/><Relationship Id="rId30" Type="http://schemas.openxmlformats.org/officeDocument/2006/relationships/tags" Target="../tags/tag201.xml"/><Relationship Id="rId35" Type="http://schemas.openxmlformats.org/officeDocument/2006/relationships/tags" Target="../tags/tag206.xml"/><Relationship Id="rId43" Type="http://schemas.openxmlformats.org/officeDocument/2006/relationships/image" Target="../media/image80.png"/><Relationship Id="rId48" Type="http://schemas.openxmlformats.org/officeDocument/2006/relationships/image" Target="../media/image32.png"/><Relationship Id="rId8" Type="http://schemas.openxmlformats.org/officeDocument/2006/relationships/tags" Target="../tags/tag179.xml"/><Relationship Id="rId51" Type="http://schemas.openxmlformats.org/officeDocument/2006/relationships/hyperlink" Target="https://creativecommons.org/licenses/by-sa/4.0/" TargetMode="External"/><Relationship Id="rId3" Type="http://schemas.openxmlformats.org/officeDocument/2006/relationships/tags" Target="../tags/tag174.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tags" Target="../tags/tag196.xml"/><Relationship Id="rId33" Type="http://schemas.openxmlformats.org/officeDocument/2006/relationships/tags" Target="../tags/tag204.xml"/><Relationship Id="rId38" Type="http://schemas.openxmlformats.org/officeDocument/2006/relationships/slideLayout" Target="../slideLayouts/slideLayout2.xml"/><Relationship Id="rId46" Type="http://schemas.openxmlformats.org/officeDocument/2006/relationships/image" Target="../media/image82.png"/><Relationship Id="rId20" Type="http://schemas.openxmlformats.org/officeDocument/2006/relationships/tags" Target="../tags/tag191.xml"/><Relationship Id="rId41" Type="http://schemas.openxmlformats.org/officeDocument/2006/relationships/image" Target="../media/image18.png"/><Relationship Id="rId1" Type="http://schemas.openxmlformats.org/officeDocument/2006/relationships/tags" Target="../tags/tag172.xml"/><Relationship Id="rId6" Type="http://schemas.openxmlformats.org/officeDocument/2006/relationships/tags" Target="../tags/tag177.xml"/></Relationships>
</file>

<file path=ppt/slides/_rels/slide19.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notesSlide" Target="../notesSlides/notesSlide3.xml"/><Relationship Id="rId26" Type="http://schemas.openxmlformats.org/officeDocument/2006/relationships/image" Target="../media/image90.png"/><Relationship Id="rId39" Type="http://schemas.openxmlformats.org/officeDocument/2006/relationships/hyperlink" Target="https://creativecommons.org/licenses/by-sa/4.0/" TargetMode="External"/><Relationship Id="rId21" Type="http://schemas.openxmlformats.org/officeDocument/2006/relationships/image" Target="../media/image87.png"/><Relationship Id="rId34" Type="http://schemas.openxmlformats.org/officeDocument/2006/relationships/image" Target="../media/image82.png"/><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slideLayout" Target="../slideLayouts/slideLayout7.xml"/><Relationship Id="rId25" Type="http://schemas.openxmlformats.org/officeDocument/2006/relationships/image" Target="../media/image89.png"/><Relationship Id="rId33" Type="http://schemas.openxmlformats.org/officeDocument/2006/relationships/image" Target="../media/image94.png"/><Relationship Id="rId38" Type="http://schemas.openxmlformats.org/officeDocument/2006/relationships/hyperlink" Target="http://www.decouvrebitcoin.fr/" TargetMode="External"/><Relationship Id="rId2" Type="http://schemas.openxmlformats.org/officeDocument/2006/relationships/tags" Target="../tags/tag210.xml"/><Relationship Id="rId16" Type="http://schemas.openxmlformats.org/officeDocument/2006/relationships/tags" Target="../tags/tag224.xml"/><Relationship Id="rId20" Type="http://schemas.openxmlformats.org/officeDocument/2006/relationships/image" Target="../media/image86.jpg"/><Relationship Id="rId29" Type="http://schemas.openxmlformats.org/officeDocument/2006/relationships/hyperlink" Target="https://www.youtube.com/channel/UCANjJ55UmYmoXm_SW--psXQ?view_as=subscriber" TargetMode="Externa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24" Type="http://schemas.openxmlformats.org/officeDocument/2006/relationships/image" Target="../media/image64.png"/><Relationship Id="rId32" Type="http://schemas.openxmlformats.org/officeDocument/2006/relationships/hyperlink" Target="https://www.flexiquiz.com/SC/N/Terrierdubitcoin_industriedubitcoin" TargetMode="External"/><Relationship Id="rId37" Type="http://schemas.openxmlformats.org/officeDocument/2006/relationships/hyperlink" Target="http://www.thebitcoinrabbithole.com/" TargetMode="External"/><Relationship Id="rId5" Type="http://schemas.openxmlformats.org/officeDocument/2006/relationships/tags" Target="../tags/tag213.xml"/><Relationship Id="rId15" Type="http://schemas.openxmlformats.org/officeDocument/2006/relationships/tags" Target="../tags/tag223.xml"/><Relationship Id="rId23" Type="http://schemas.openxmlformats.org/officeDocument/2006/relationships/image" Target="../media/image63.png"/><Relationship Id="rId28" Type="http://schemas.openxmlformats.org/officeDocument/2006/relationships/image" Target="../media/image91.png"/><Relationship Id="rId36" Type="http://schemas.openxmlformats.org/officeDocument/2006/relationships/image" Target="../media/image41.PNG"/><Relationship Id="rId10" Type="http://schemas.openxmlformats.org/officeDocument/2006/relationships/tags" Target="../tags/tag218.xml"/><Relationship Id="rId19" Type="http://schemas.openxmlformats.org/officeDocument/2006/relationships/hyperlink" Target="https://decouvrebitcoin.com/le-terrier-du-bitcoin/lvl-3-solution-stockage-bitcoin/" TargetMode="External"/><Relationship Id="rId31" Type="http://schemas.openxmlformats.org/officeDocument/2006/relationships/image" Target="../media/image93.png"/><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image" Target="../media/image88.jfif"/><Relationship Id="rId27" Type="http://schemas.openxmlformats.org/officeDocument/2006/relationships/hyperlink" Target="https://twitter.com/DecouvreBitcoin" TargetMode="External"/><Relationship Id="rId30" Type="http://schemas.openxmlformats.org/officeDocument/2006/relationships/image" Target="../media/image92.png"/><Relationship Id="rId35" Type="http://schemas.openxmlformats.org/officeDocument/2006/relationships/hyperlink" Target="https://www.dropbox.com/s/y1fcw2rxy8nl6o5/lvl%202.1%20-%20Comment%20fonctionne%20Bitcoin%20FR.pdf?dl=0" TargetMode="External"/><Relationship Id="rId8" Type="http://schemas.openxmlformats.org/officeDocument/2006/relationships/tags" Target="../tags/tag216.xml"/><Relationship Id="rId3" Type="http://schemas.openxmlformats.org/officeDocument/2006/relationships/tags" Target="../tags/tag211.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diagramLayout" Target="../diagrams/layout1.xml"/><Relationship Id="rId18" Type="http://schemas.openxmlformats.org/officeDocument/2006/relationships/hyperlink" Target="https://creativecommons.org/licenses/by-sa/4.0/" TargetMode="External"/><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diagramData" Target="../diagrams/data1.xml"/><Relationship Id="rId17" Type="http://schemas.openxmlformats.org/officeDocument/2006/relationships/image" Target="../media/image6.png"/><Relationship Id="rId2" Type="http://schemas.openxmlformats.org/officeDocument/2006/relationships/tags" Target="../tags/tag5.xml"/><Relationship Id="rId16" Type="http://schemas.microsoft.com/office/2007/relationships/diagramDrawing" Target="../diagrams/drawing1.xml"/><Relationship Id="rId1" Type="http://schemas.openxmlformats.org/officeDocument/2006/relationships/themeOverride" Target="../theme/themeOverride1.xml"/><Relationship Id="rId6" Type="http://schemas.openxmlformats.org/officeDocument/2006/relationships/tags" Target="../tags/tag9.xml"/><Relationship Id="rId11" Type="http://schemas.openxmlformats.org/officeDocument/2006/relationships/notesSlide" Target="../notesSlides/notesSlide1.xml"/><Relationship Id="rId5" Type="http://schemas.openxmlformats.org/officeDocument/2006/relationships/tags" Target="../tags/tag8.xml"/><Relationship Id="rId15" Type="http://schemas.openxmlformats.org/officeDocument/2006/relationships/diagramColors" Target="../diagrams/colors1.xml"/><Relationship Id="rId10" Type="http://schemas.openxmlformats.org/officeDocument/2006/relationships/slideLayout" Target="../slideLayouts/slideLayout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3" Type="http://schemas.openxmlformats.org/officeDocument/2006/relationships/hyperlink" Target="https://libra.org/en-US/" TargetMode="External"/><Relationship Id="rId18" Type="http://schemas.openxmlformats.org/officeDocument/2006/relationships/hyperlink" Target="https://coinatmradar.com/" TargetMode="External"/><Relationship Id="rId26" Type="http://schemas.openxmlformats.org/officeDocument/2006/relationships/hyperlink" Target="https://github.com/ElementsProject/lightning" TargetMode="External"/><Relationship Id="rId39" Type="http://schemas.openxmlformats.org/officeDocument/2006/relationships/hyperlink" Target="mailto:contact@decouvrebitcoin.com" TargetMode="External"/><Relationship Id="rId21" Type="http://schemas.openxmlformats.org/officeDocument/2006/relationships/hyperlink" Target="http://punch.photoshelter.com/image/I0000IO6fyHINOco" TargetMode="External"/><Relationship Id="rId34" Type="http://schemas.openxmlformats.org/officeDocument/2006/relationships/hyperlink" Target="https://samouraiwallet.com/" TargetMode="External"/><Relationship Id="rId42" Type="http://schemas.openxmlformats.org/officeDocument/2006/relationships/hyperlink" Target="https://decouvrebitcoin.com/la-librairie/" TargetMode="External"/><Relationship Id="rId47" Type="http://schemas.openxmlformats.org/officeDocument/2006/relationships/hyperlink" Target="https://cash.app/bitcoin" TargetMode="External"/><Relationship Id="rId50" Type="http://schemas.openxmlformats.org/officeDocument/2006/relationships/hyperlink" Target="https://www.opennode.com/" TargetMode="External"/><Relationship Id="rId55" Type="http://schemas.openxmlformats.org/officeDocument/2006/relationships/hyperlink" Target="https://bottlepay.com/" TargetMode="External"/><Relationship Id="rId7" Type="http://schemas.openxmlformats.org/officeDocument/2006/relationships/tags" Target="../tags/tag231.xml"/><Relationship Id="rId2" Type="http://schemas.openxmlformats.org/officeDocument/2006/relationships/tags" Target="../tags/tag226.xml"/><Relationship Id="rId16" Type="http://schemas.openxmlformats.org/officeDocument/2006/relationships/hyperlink" Target="https://www.bitstamp.net/" TargetMode="External"/><Relationship Id="rId29" Type="http://schemas.openxmlformats.org/officeDocument/2006/relationships/hyperlink" Target="https://www.youtube.com/watch?v=DjYbsq3FXfM" TargetMode="External"/><Relationship Id="rId11" Type="http://schemas.openxmlformats.org/officeDocument/2006/relationships/hyperlink" Target="https://www.hyperledger.org/" TargetMode="External"/><Relationship Id="rId24" Type="http://schemas.openxmlformats.org/officeDocument/2006/relationships/hyperlink" Target="https://bitcointalk.org/" TargetMode="External"/><Relationship Id="rId32" Type="http://schemas.openxmlformats.org/officeDocument/2006/relationships/hyperlink" Target="https://trezor.io/" TargetMode="External"/><Relationship Id="rId37" Type="http://schemas.openxmlformats.org/officeDocument/2006/relationships/hyperlink" Target="https://coldcardwallet.com/" TargetMode="External"/><Relationship Id="rId40" Type="http://schemas.openxmlformats.org/officeDocument/2006/relationships/hyperlink" Target="https://bit.ly/2Y21n6b" TargetMode="External"/><Relationship Id="rId45" Type="http://schemas.openxmlformats.org/officeDocument/2006/relationships/hyperlink" Target="http://bitcoinuptime.com/" TargetMode="External"/><Relationship Id="rId53" Type="http://schemas.openxmlformats.org/officeDocument/2006/relationships/hyperlink" Target="https://zebedee.io/" TargetMode="External"/><Relationship Id="rId5" Type="http://schemas.openxmlformats.org/officeDocument/2006/relationships/tags" Target="../tags/tag229.xml"/><Relationship Id="rId10" Type="http://schemas.openxmlformats.org/officeDocument/2006/relationships/hyperlink" Target="https://coinmarketcap.com/" TargetMode="External"/><Relationship Id="rId19" Type="http://schemas.openxmlformats.org/officeDocument/2006/relationships/hyperlink" Target="https://www.hodlhodl.com/" TargetMode="External"/><Relationship Id="rId31" Type="http://schemas.openxmlformats.org/officeDocument/2006/relationships/hyperlink" Target="https://graph.lndexplorer.com/" TargetMode="External"/><Relationship Id="rId44" Type="http://schemas.openxmlformats.org/officeDocument/2006/relationships/hyperlink" Target="https://github.com/ACINQ/eclair" TargetMode="External"/><Relationship Id="rId52" Type="http://schemas.openxmlformats.org/officeDocument/2006/relationships/hyperlink" Target="https://studio.satoshis.games/" TargetMode="External"/><Relationship Id="rId4" Type="http://schemas.openxmlformats.org/officeDocument/2006/relationships/tags" Target="../tags/tag228.xml"/><Relationship Id="rId9" Type="http://schemas.openxmlformats.org/officeDocument/2006/relationships/notesSlide" Target="../notesSlides/notesSlide4.xml"/><Relationship Id="rId14" Type="http://schemas.openxmlformats.org/officeDocument/2006/relationships/hyperlink" Target="https://www.swanbitcoin.com/" TargetMode="External"/><Relationship Id="rId22" Type="http://schemas.openxmlformats.org/officeDocument/2006/relationships/hyperlink" Target="https://twitter.com/coincenter/status/1126574631605997569?s=07" TargetMode="External"/><Relationship Id="rId27" Type="http://schemas.openxmlformats.org/officeDocument/2006/relationships/hyperlink" Target="https://www.blockchain.com/charts/miners-revenue" TargetMode="External"/><Relationship Id="rId30" Type="http://schemas.openxmlformats.org/officeDocument/2006/relationships/hyperlink" Target="https://btcpayserver.org/" TargetMode="External"/><Relationship Id="rId35" Type="http://schemas.openxmlformats.org/officeDocument/2006/relationships/hyperlink" Target="https://electrum.org/#home" TargetMode="External"/><Relationship Id="rId43" Type="http://schemas.openxmlformats.org/officeDocument/2006/relationships/image" Target="../media/image95.jpg"/><Relationship Id="rId48" Type="http://schemas.openxmlformats.org/officeDocument/2006/relationships/hyperlink" Target="https://paywithmoon.com/lightning-network" TargetMode="External"/><Relationship Id="rId56" Type="http://schemas.openxmlformats.org/officeDocument/2006/relationships/hyperlink" Target="https://www.stakwork.com/" TargetMode="External"/><Relationship Id="rId8" Type="http://schemas.openxmlformats.org/officeDocument/2006/relationships/slideLayout" Target="../slideLayouts/slideLayout7.xml"/><Relationship Id="rId51" Type="http://schemas.openxmlformats.org/officeDocument/2006/relationships/hyperlink" Target="https://donnerlab.com/" TargetMode="External"/><Relationship Id="rId3" Type="http://schemas.openxmlformats.org/officeDocument/2006/relationships/tags" Target="../tags/tag227.xml"/><Relationship Id="rId12" Type="http://schemas.openxmlformats.org/officeDocument/2006/relationships/hyperlink" Target="https://www.irs.gov/" TargetMode="External"/><Relationship Id="rId17" Type="http://schemas.openxmlformats.org/officeDocument/2006/relationships/hyperlink" Target="https://www.kraken.com/" TargetMode="External"/><Relationship Id="rId25" Type="http://schemas.openxmlformats.org/officeDocument/2006/relationships/hyperlink" Target="https://blockstream.com/" TargetMode="External"/><Relationship Id="rId33" Type="http://schemas.openxmlformats.org/officeDocument/2006/relationships/hyperlink" Target="https://www.ledger.com/" TargetMode="External"/><Relationship Id="rId38" Type="http://schemas.openxmlformats.org/officeDocument/2006/relationships/hyperlink" Target="https://blockstream.com/green/" TargetMode="External"/><Relationship Id="rId46" Type="http://schemas.openxmlformats.org/officeDocument/2006/relationships/hyperlink" Target="https://beta.strike.me/" TargetMode="External"/><Relationship Id="rId20" Type="http://schemas.openxmlformats.org/officeDocument/2006/relationships/hyperlink" Target="https://www.buda.com/chile" TargetMode="External"/><Relationship Id="rId41" Type="http://schemas.openxmlformats.org/officeDocument/2006/relationships/hyperlink" Target="https://creativecommons.org/licenses/by-sa/4.0/" TargetMode="External"/><Relationship Id="rId54" Type="http://schemas.openxmlformats.org/officeDocument/2006/relationships/hyperlink" Target="https://foldapp.com/" TargetMode="External"/><Relationship Id="rId1" Type="http://schemas.openxmlformats.org/officeDocument/2006/relationships/tags" Target="../tags/tag225.xml"/><Relationship Id="rId6" Type="http://schemas.openxmlformats.org/officeDocument/2006/relationships/tags" Target="../tags/tag230.xml"/><Relationship Id="rId15" Type="http://schemas.openxmlformats.org/officeDocument/2006/relationships/hyperlink" Target="https://localbitcoins.net/" TargetMode="External"/><Relationship Id="rId23" Type="http://schemas.openxmlformats.org/officeDocument/2006/relationships/hyperlink" Target="https://github.com/bitcoin/bitcoin" TargetMode="External"/><Relationship Id="rId28" Type="http://schemas.openxmlformats.org/officeDocument/2006/relationships/hyperlink" Target="https://antmining.com/" TargetMode="External"/><Relationship Id="rId36" Type="http://schemas.openxmlformats.org/officeDocument/2006/relationships/hyperlink" Target="https://keys.casa/" TargetMode="External"/><Relationship Id="rId49" Type="http://schemas.openxmlformats.org/officeDocument/2006/relationships/hyperlink" Target="https://www.bitrefill.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contact@decouvrebitcoin.com" TargetMode="External"/><Relationship Id="rId3" Type="http://schemas.openxmlformats.org/officeDocument/2006/relationships/tags" Target="../tags/tag234.xml"/><Relationship Id="rId7" Type="http://schemas.openxmlformats.org/officeDocument/2006/relationships/hyperlink" Target="http://www.thebitcoinrabbithole.com/" TargetMode="Externa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96.png"/><Relationship Id="rId5" Type="http://schemas.openxmlformats.org/officeDocument/2006/relationships/notesSlide" Target="../notesSlides/notesSlide5.xml"/><Relationship Id="rId10" Type="http://schemas.openxmlformats.org/officeDocument/2006/relationships/hyperlink" Target="https://creativecommons.org/licenses/by-sa/4.0/" TargetMode="External"/><Relationship Id="rId4" Type="http://schemas.openxmlformats.org/officeDocument/2006/relationships/slideLayout" Target="../slideLayouts/slideLayout22.xml"/><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7.jp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slideLayout" Target="../slideLayouts/slideLayout13.xml"/><Relationship Id="rId17" Type="http://schemas.openxmlformats.org/officeDocument/2006/relationships/hyperlink" Target="https://creativecommons.org/licenses/by-sa/4.0/" TargetMode="External"/><Relationship Id="rId2" Type="http://schemas.openxmlformats.org/officeDocument/2006/relationships/tags" Target="../tags/tag13.xml"/><Relationship Id="rId16" Type="http://schemas.openxmlformats.org/officeDocument/2006/relationships/image" Target="../media/image9.PNG"/><Relationship Id="rId1" Type="http://schemas.openxmlformats.org/officeDocument/2006/relationships/themeOverride" Target="../theme/themeOverride2.xml"/><Relationship Id="rId6" Type="http://schemas.openxmlformats.org/officeDocument/2006/relationships/tags" Target="../tags/tag17.xml"/><Relationship Id="rId11" Type="http://schemas.openxmlformats.org/officeDocument/2006/relationships/tags" Target="../tags/tag22.xml"/><Relationship Id="rId5" Type="http://schemas.openxmlformats.org/officeDocument/2006/relationships/tags" Target="../tags/tag16.xml"/><Relationship Id="rId15" Type="http://schemas.openxmlformats.org/officeDocument/2006/relationships/hyperlink" Target="https://www.dropbox.com/s/0qmvcz18a4r6tj9/LVL%200.1%20-%20Fraude%20et%20anrnaques%20financi%C3%A8res%20-%20FR.pdf?dl=0" TargetMode="External"/><Relationship Id="rId10" Type="http://schemas.openxmlformats.org/officeDocument/2006/relationships/tags" Target="../tags/tag21.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10.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5" Type="http://schemas.openxmlformats.org/officeDocument/2006/relationships/tags" Target="../tags/tag27.xml"/><Relationship Id="rId10" Type="http://schemas.openxmlformats.org/officeDocument/2006/relationships/tags" Target="../tags/tag32.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hyperlink" Target="https://creativecommons.org/licenses/by-sa/4.0/" TargetMode="External"/></Relationships>
</file>

<file path=ppt/slides/_rels/slide5.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12.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11.jp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slideLayout" Target="../slideLayouts/slideLayout2.xml"/><Relationship Id="rId5" Type="http://schemas.openxmlformats.org/officeDocument/2006/relationships/tags" Target="../tags/tag38.xml"/><Relationship Id="rId15" Type="http://schemas.openxmlformats.org/officeDocument/2006/relationships/hyperlink" Target="https://creativecommons.org/licenses/by-sa/4.0/" TargetMode="External"/><Relationship Id="rId10" Type="http://schemas.openxmlformats.org/officeDocument/2006/relationships/tags" Target="../tags/tag43.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14.png"/><Relationship Id="rId18" Type="http://schemas.openxmlformats.org/officeDocument/2006/relationships/hyperlink" Target="https://www.dropbox.com/s/k2burfusnkwtt38/LVL%205.2%20-%20Acheter%20des%20Bitocin%20-%20FR.pdf?dl=0" TargetMode="Externa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slideLayout" Target="../slideLayouts/slideLayout2.xml"/><Relationship Id="rId17" Type="http://schemas.openxmlformats.org/officeDocument/2006/relationships/image" Target="../media/image18.png"/><Relationship Id="rId2" Type="http://schemas.openxmlformats.org/officeDocument/2006/relationships/tags" Target="../tags/tag45.xml"/><Relationship Id="rId16" Type="http://schemas.openxmlformats.org/officeDocument/2006/relationships/image" Target="../media/image17.png"/><Relationship Id="rId20" Type="http://schemas.openxmlformats.org/officeDocument/2006/relationships/hyperlink" Target="https://creativecommons.org/licenses/by-sa/4.0/" TargetMode="Externa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5" Type="http://schemas.openxmlformats.org/officeDocument/2006/relationships/tags" Target="../tags/tag48.xml"/><Relationship Id="rId15" Type="http://schemas.openxmlformats.org/officeDocument/2006/relationships/image" Target="../media/image16.png"/><Relationship Id="rId10" Type="http://schemas.openxmlformats.org/officeDocument/2006/relationships/tags" Target="../tags/tag53.xml"/><Relationship Id="rId19" Type="http://schemas.openxmlformats.org/officeDocument/2006/relationships/image" Target="../media/image19.PN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hyperlink" Target="https://creativecommons.org/licenses/by-sa/4.0/" TargetMode="External"/><Relationship Id="rId3" Type="http://schemas.openxmlformats.org/officeDocument/2006/relationships/tags" Target="../tags/tag57.xml"/><Relationship Id="rId21" Type="http://schemas.openxmlformats.org/officeDocument/2006/relationships/image" Target="../media/image21.png"/><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image" Target="../media/image23.png"/><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image" Target="../media/image20.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image" Target="../media/image22.png"/><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image" Target="../media/image16.png"/><Relationship Id="rId28" Type="http://schemas.openxmlformats.org/officeDocument/2006/relationships/image" Target="../media/image24.jpg"/><Relationship Id="rId10" Type="http://schemas.openxmlformats.org/officeDocument/2006/relationships/tags" Target="../tags/tag64.xml"/><Relationship Id="rId19" Type="http://schemas.openxmlformats.org/officeDocument/2006/relationships/slideLayout" Target="../slideLayouts/slideLayout2.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image" Target="../media/image17.png"/><Relationship Id="rId27" Type="http://schemas.openxmlformats.org/officeDocument/2006/relationships/hyperlink" Target="https://decouvrebitcoin.com/le-terrier-du-bitcoin/lvl-4-portefeuille-tutoriel/" TargetMode="External"/></Relationships>
</file>

<file path=ppt/slides/_rels/slide8.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28.pn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27.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26.png"/><Relationship Id="rId5" Type="http://schemas.openxmlformats.org/officeDocument/2006/relationships/tags" Target="../tags/tag77.xml"/><Relationship Id="rId15" Type="http://schemas.openxmlformats.org/officeDocument/2006/relationships/hyperlink" Target="https://creativecommons.org/licenses/by-sa/4.0/" TargetMode="External"/><Relationship Id="rId10" Type="http://schemas.openxmlformats.org/officeDocument/2006/relationships/image" Target="../media/image25.PNG"/><Relationship Id="rId4" Type="http://schemas.openxmlformats.org/officeDocument/2006/relationships/tags" Target="../tags/tag76.xml"/><Relationship Id="rId9" Type="http://schemas.openxmlformats.org/officeDocument/2006/relationships/slideLayout" Target="../slideLayouts/slideLayout2.xml"/><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image" Target="../media/image31.png"/><Relationship Id="rId3" Type="http://schemas.openxmlformats.org/officeDocument/2006/relationships/tags" Target="../tags/tag83.xml"/><Relationship Id="rId21" Type="http://schemas.openxmlformats.org/officeDocument/2006/relationships/hyperlink" Target="https://www.dropbox.com/s/bht5ckjlan1kf26/3.2%20-%20Quel%20niveau%20de%20s%C3%A9curit%C3%A9%20pour%20vous%20FR.pdf?dl=0" TargetMode="Externa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image" Target="../media/image30.png"/><Relationship Id="rId25" Type="http://schemas.openxmlformats.org/officeDocument/2006/relationships/hyperlink" Target="https://creativecommons.org/licenses/by-sa/4.0/" TargetMode="External"/><Relationship Id="rId2" Type="http://schemas.openxmlformats.org/officeDocument/2006/relationships/tags" Target="../tags/tag82.xml"/><Relationship Id="rId16" Type="http://schemas.openxmlformats.org/officeDocument/2006/relationships/slideLayout" Target="../slideLayouts/slideLayout2.xml"/><Relationship Id="rId20" Type="http://schemas.openxmlformats.org/officeDocument/2006/relationships/image" Target="../media/image2.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24" Type="http://schemas.openxmlformats.org/officeDocument/2006/relationships/image" Target="../media/image34.PNG"/><Relationship Id="rId5" Type="http://schemas.openxmlformats.org/officeDocument/2006/relationships/tags" Target="../tags/tag85.xml"/><Relationship Id="rId15" Type="http://schemas.openxmlformats.org/officeDocument/2006/relationships/tags" Target="../tags/tag95.xml"/><Relationship Id="rId23" Type="http://schemas.openxmlformats.org/officeDocument/2006/relationships/hyperlink" Target="https://www.dropbox.com/s/a1ksqndeu8fp4va/3.1%20-%20Portefeuille%20Bitcoin%20%26%20gestion%20de%20cl%C3%A9%20priv%C3%A9%20FR.pdf?dl=0" TargetMode="External"/><Relationship Id="rId10" Type="http://schemas.openxmlformats.org/officeDocument/2006/relationships/tags" Target="../tags/tag90.xml"/><Relationship Id="rId19" Type="http://schemas.openxmlformats.org/officeDocument/2006/relationships/image" Target="../media/image32.pn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 Id="rId22"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0796-428A-464C-8015-6E5B34352624}"/>
              </a:ext>
            </a:extLst>
          </p:cNvPr>
          <p:cNvSpPr>
            <a:spLocks noGrp="1"/>
          </p:cNvSpPr>
          <p:nvPr>
            <p:ph type="ctrTitle"/>
            <p:custDataLst>
              <p:tags r:id="rId1"/>
            </p:custDataLst>
          </p:nvPr>
        </p:nvSpPr>
        <p:spPr>
          <a:xfrm>
            <a:off x="1891291" y="2422946"/>
            <a:ext cx="8047108" cy="2012108"/>
          </a:xfrm>
        </p:spPr>
        <p:txBody>
          <a:bodyPr>
            <a:noAutofit/>
          </a:bodyPr>
          <a:lstStyle/>
          <a:p>
            <a:r>
              <a:rPr lang="en-US" sz="6600" dirty="0" err="1">
                <a:latin typeface="Brandon Grotesque Medium" panose="020B0603020203060202" pitchFamily="34" charset="0"/>
              </a:rPr>
              <a:t>L’industrie</a:t>
            </a:r>
            <a:r>
              <a:rPr lang="en-US" sz="6600" dirty="0">
                <a:latin typeface="Brandon Grotesque Medium" panose="020B0603020203060202" pitchFamily="34" charset="0"/>
              </a:rPr>
              <a:t> du Bitcoin</a:t>
            </a:r>
            <a:br>
              <a:rPr lang="en-US" sz="6600" dirty="0">
                <a:latin typeface="Brandon Grotesque Medium" panose="020B0603020203060202" pitchFamily="34" charset="0"/>
              </a:rPr>
            </a:br>
            <a:r>
              <a:rPr lang="en-US" sz="4000" dirty="0">
                <a:latin typeface="Brandon Grotesque Medium" panose="020B0603020203060202" pitchFamily="34" charset="0"/>
              </a:rPr>
              <a:t>Bitcoin est un 0 à 1</a:t>
            </a:r>
            <a:br>
              <a:rPr lang="en-US" sz="4000" dirty="0">
                <a:latin typeface="Brandon Grotesque Medium" panose="020B0603020203060202" pitchFamily="34" charset="0"/>
              </a:rPr>
            </a:br>
            <a:endParaRPr lang="en-US" sz="6600" dirty="0">
              <a:latin typeface="Brandon Grotesque Medium" panose="020B0603020203060202" pitchFamily="34" charset="0"/>
            </a:endParaRPr>
          </a:p>
        </p:txBody>
      </p:sp>
      <p:pic>
        <p:nvPicPr>
          <p:cNvPr id="13" name="Picture 12">
            <a:extLst>
              <a:ext uri="{FF2B5EF4-FFF2-40B4-BE49-F238E27FC236}">
                <a16:creationId xmlns:a16="http://schemas.microsoft.com/office/drawing/2014/main" id="{B2A44609-6E23-41F6-B325-7692628A83D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6560193" y="4812702"/>
            <a:ext cx="2787753" cy="869123"/>
          </a:xfrm>
          <a:prstGeom prst="rect">
            <a:avLst/>
          </a:prstGeom>
        </p:spPr>
      </p:pic>
      <p:pic>
        <p:nvPicPr>
          <p:cNvPr id="16" name="Picture 15">
            <a:extLst>
              <a:ext uri="{FF2B5EF4-FFF2-40B4-BE49-F238E27FC236}">
                <a16:creationId xmlns:a16="http://schemas.microsoft.com/office/drawing/2014/main" id="{D38E9B97-0C44-4465-B8CF-27160C7D2566}"/>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627660" y="1981560"/>
            <a:ext cx="3368262" cy="2020957"/>
          </a:xfrm>
          <a:prstGeom prst="rect">
            <a:avLst/>
          </a:prstGeom>
        </p:spPr>
      </p:pic>
      <p:sp>
        <p:nvSpPr>
          <p:cNvPr id="11" name="Google Shape;129;p25">
            <a:extLst>
              <a:ext uri="{FF2B5EF4-FFF2-40B4-BE49-F238E27FC236}">
                <a16:creationId xmlns:a16="http://schemas.microsoft.com/office/drawing/2014/main" id="{D544C3CF-7340-43E6-9926-F7E5B44929AB}"/>
              </a:ext>
            </a:extLst>
          </p:cNvPr>
          <p:cNvSpPr txBox="1">
            <a:spLocks/>
          </p:cNvSpPr>
          <p:nvPr>
            <p:custDataLst>
              <p:tags r:id="rId4"/>
            </p:custDataLst>
          </p:nvPr>
        </p:nvSpPr>
        <p:spPr>
          <a:xfrm>
            <a:off x="4068637" y="3503225"/>
            <a:ext cx="3692416" cy="451822"/>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GB" sz="2000" dirty="0">
                <a:latin typeface="Brandon Grotesque Medium" panose="020B0603020203060202" pitchFamily="34" charset="0"/>
              </a:rPr>
              <a:t>LVL 2.2 BRH – Par Rogzy</a:t>
            </a:r>
          </a:p>
        </p:txBody>
      </p:sp>
      <p:pic>
        <p:nvPicPr>
          <p:cNvPr id="4" name="Picture 3" descr="A picture containing circuit, drawing&#10;&#10;Description automatically generated">
            <a:extLst>
              <a:ext uri="{FF2B5EF4-FFF2-40B4-BE49-F238E27FC236}">
                <a16:creationId xmlns:a16="http://schemas.microsoft.com/office/drawing/2014/main" id="{C4CEB4C8-AC83-46B1-8CB7-C39DF2AD6A23}"/>
              </a:ext>
            </a:extLst>
          </p:cNvPr>
          <p:cNvPicPr>
            <a:picLocks noChangeAspect="1"/>
          </p:cNvPicPr>
          <p:nvPr/>
        </p:nvPicPr>
        <p:blipFill rotWithShape="1">
          <a:blip r:embed="rId8">
            <a:extLst>
              <a:ext uri="{28A0092B-C50C-407E-A947-70E740481C1C}">
                <a14:useLocalDpi xmlns:a14="http://schemas.microsoft.com/office/drawing/2010/main" val="0"/>
              </a:ext>
            </a:extLst>
          </a:blip>
          <a:srcRect l="32143" t="24375" r="31391" b="26964"/>
          <a:stretch/>
        </p:blipFill>
        <p:spPr>
          <a:xfrm>
            <a:off x="2350790" y="4139239"/>
            <a:ext cx="3015676" cy="201210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F08BBB1-4470-4233-9316-CACCEEECA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6601" y="1844840"/>
            <a:ext cx="2294399" cy="2294399"/>
          </a:xfrm>
          <a:prstGeom prst="rect">
            <a:avLst/>
          </a:prstGeom>
        </p:spPr>
      </p:pic>
      <p:pic>
        <p:nvPicPr>
          <p:cNvPr id="9" name="Picture 8">
            <a:extLst>
              <a:ext uri="{FF2B5EF4-FFF2-40B4-BE49-F238E27FC236}">
                <a16:creationId xmlns:a16="http://schemas.microsoft.com/office/drawing/2014/main" id="{4C12772E-5293-46CC-9B08-FCA39B7B28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1372" y="-5755"/>
            <a:ext cx="2294398" cy="2051053"/>
          </a:xfrm>
          <a:prstGeom prst="rect">
            <a:avLst/>
          </a:prstGeom>
        </p:spPr>
      </p:pic>
    </p:spTree>
    <p:extLst>
      <p:ext uri="{BB962C8B-B14F-4D97-AF65-F5344CB8AC3E}">
        <p14:creationId xmlns:p14="http://schemas.microsoft.com/office/powerpoint/2010/main" val="275796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C89F-D2AD-479A-9B9B-32D8ADE28B1A}"/>
              </a:ext>
            </a:extLst>
          </p:cNvPr>
          <p:cNvSpPr>
            <a:spLocks noGrp="1"/>
          </p:cNvSpPr>
          <p:nvPr>
            <p:ph type="title"/>
            <p:custDataLst>
              <p:tags r:id="rId1"/>
            </p:custDataLst>
          </p:nvPr>
        </p:nvSpPr>
        <p:spPr>
          <a:xfrm>
            <a:off x="378004" y="310150"/>
            <a:ext cx="1796098" cy="369332"/>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Mineurs</a:t>
            </a:r>
          </a:p>
        </p:txBody>
      </p:sp>
      <p:sp>
        <p:nvSpPr>
          <p:cNvPr id="8" name="TextBox 7">
            <a:extLst>
              <a:ext uri="{FF2B5EF4-FFF2-40B4-BE49-F238E27FC236}">
                <a16:creationId xmlns:a16="http://schemas.microsoft.com/office/drawing/2014/main" id="{E8632234-0747-47CB-B83B-E1283BA08227}"/>
              </a:ext>
            </a:extLst>
          </p:cNvPr>
          <p:cNvSpPr txBox="1"/>
          <p:nvPr>
            <p:custDataLst>
              <p:tags r:id="rId2"/>
            </p:custDataLst>
          </p:nvPr>
        </p:nvSpPr>
        <p:spPr>
          <a:xfrm>
            <a:off x="381377" y="782434"/>
            <a:ext cx="5479100" cy="4278094"/>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t>Les mineurs sont chargés de sécuriser le réseau. Ils utilisent l'électricité pour compléter les processus de preuve de travail de Bitcoin qui crée un nouveau bloc. Pour plus de détails, cliquez ici :</a:t>
            </a:r>
          </a:p>
          <a:p>
            <a:endParaRPr lang="fr-FR" sz="1400" dirty="0"/>
          </a:p>
          <a:p>
            <a:endParaRPr lang="en-GB" sz="1400" dirty="0"/>
          </a:p>
          <a:p>
            <a:endParaRPr lang="en-GB" sz="1400" dirty="0"/>
          </a:p>
          <a:p>
            <a:endParaRPr lang="en-GB" sz="1400" dirty="0"/>
          </a:p>
          <a:p>
            <a:endParaRPr lang="en-GB" sz="1400" dirty="0"/>
          </a:p>
          <a:p>
            <a:endParaRPr lang="en-GB" sz="1400" dirty="0"/>
          </a:p>
          <a:p>
            <a:endParaRPr lang="en-GB" sz="1400" dirty="0"/>
          </a:p>
          <a:p>
            <a:r>
              <a:rPr lang="fr-FR" sz="1400" dirty="0"/>
              <a:t>Alors que cela a commencé de manière individuelle, aujourd'hui les mineurs sont généralement de grandes entreprises bien financées qui se font concurrence dans un secteur très difficile.</a:t>
            </a:r>
          </a:p>
          <a:p>
            <a:r>
              <a:rPr lang="fr-FR" sz="1400" dirty="0"/>
              <a:t>Elles recherchent des sources d'énergie bon marché pour obtenir un avantage concurrentiel. Elles peuvent être publiques ou anonymes et se trouver n'importe où dans le monde. </a:t>
            </a:r>
            <a:endParaRPr lang="en-GB" sz="1400" dirty="0"/>
          </a:p>
          <a:p>
            <a:endParaRPr lang="fr-FR" sz="1400" dirty="0"/>
          </a:p>
        </p:txBody>
      </p:sp>
      <p:pic>
        <p:nvPicPr>
          <p:cNvPr id="10" name="Picture 9">
            <a:extLst>
              <a:ext uri="{FF2B5EF4-FFF2-40B4-BE49-F238E27FC236}">
                <a16:creationId xmlns:a16="http://schemas.microsoft.com/office/drawing/2014/main" id="{E87FF05B-879B-49A9-88C0-7A210164A48F}"/>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5942919" y="136525"/>
            <a:ext cx="5871077" cy="3166712"/>
          </a:xfrm>
          <a:prstGeom prst="rect">
            <a:avLst/>
          </a:prstGeom>
        </p:spPr>
        <p:style>
          <a:lnRef idx="2">
            <a:schemeClr val="dk1"/>
          </a:lnRef>
          <a:fillRef idx="1">
            <a:schemeClr val="lt1"/>
          </a:fillRef>
          <a:effectRef idx="0">
            <a:schemeClr val="dk1"/>
          </a:effectRef>
          <a:fontRef idx="minor">
            <a:schemeClr val="dk1"/>
          </a:fontRef>
        </p:style>
      </p:pic>
      <p:sp>
        <p:nvSpPr>
          <p:cNvPr id="3" name="Date Placeholder 2">
            <a:extLst>
              <a:ext uri="{FF2B5EF4-FFF2-40B4-BE49-F238E27FC236}">
                <a16:creationId xmlns:a16="http://schemas.microsoft.com/office/drawing/2014/main" id="{6844287C-4CD0-4430-9DBC-1FFF4B2A59B6}"/>
              </a:ext>
            </a:extLst>
          </p:cNvPr>
          <p:cNvSpPr>
            <a:spLocks noGrp="1"/>
          </p:cNvSpPr>
          <p:nvPr>
            <p:ph type="dt" sz="half" idx="10"/>
            <p:custDataLst>
              <p:tags r:id="rId4"/>
            </p:custDataLst>
          </p:nvPr>
        </p:nvSpPr>
        <p:spPr/>
        <p:txBody>
          <a:bodyPr/>
          <a:lstStyle/>
          <a:p>
            <a:fld id="{AB585A10-9D86-4658-B71A-FC59A50BB50D}" type="datetime1">
              <a:rPr lang="en-GB" smtClean="0"/>
              <a:t>31/08/2020</a:t>
            </a:fld>
            <a:endParaRPr lang="fr-FR"/>
          </a:p>
        </p:txBody>
      </p:sp>
      <p:sp>
        <p:nvSpPr>
          <p:cNvPr id="6" name="Slide Number Placeholder 5">
            <a:extLst>
              <a:ext uri="{FF2B5EF4-FFF2-40B4-BE49-F238E27FC236}">
                <a16:creationId xmlns:a16="http://schemas.microsoft.com/office/drawing/2014/main" id="{4813F369-5ED9-4531-8EBC-08E0BD5ED54B}"/>
              </a:ext>
            </a:extLst>
          </p:cNvPr>
          <p:cNvSpPr>
            <a:spLocks noGrp="1"/>
          </p:cNvSpPr>
          <p:nvPr>
            <p:ph type="sldNum" sz="quarter" idx="12"/>
            <p:custDataLst>
              <p:tags r:id="rId5"/>
            </p:custDataLst>
          </p:nvPr>
        </p:nvSpPr>
        <p:spPr/>
        <p:txBody>
          <a:bodyPr/>
          <a:lstStyle/>
          <a:p>
            <a:fld id="{F2A888C8-7DE8-43C9-95B4-F66E8C50E3B2}" type="slidenum">
              <a:rPr lang="fr-FR" smtClean="0"/>
              <a:t>10</a:t>
            </a:fld>
            <a:endParaRPr lang="fr-FR"/>
          </a:p>
        </p:txBody>
      </p:sp>
      <p:pic>
        <p:nvPicPr>
          <p:cNvPr id="9" name="Picture 8">
            <a:extLst>
              <a:ext uri="{FF2B5EF4-FFF2-40B4-BE49-F238E27FC236}">
                <a16:creationId xmlns:a16="http://schemas.microsoft.com/office/drawing/2014/main" id="{27285E74-6370-4A25-B343-B79E2A54A138}"/>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Lst>
          </a:blip>
          <a:stretch>
            <a:fillRect/>
          </a:stretch>
        </p:blipFill>
        <p:spPr>
          <a:xfrm>
            <a:off x="460069" y="4469890"/>
            <a:ext cx="1701112" cy="1604693"/>
          </a:xfrm>
          <a:prstGeom prst="rect">
            <a:avLst/>
          </a:prstGeom>
        </p:spPr>
      </p:pic>
      <p:pic>
        <p:nvPicPr>
          <p:cNvPr id="11" name="Picture 10">
            <a:extLst>
              <a:ext uri="{FF2B5EF4-FFF2-40B4-BE49-F238E27FC236}">
                <a16:creationId xmlns:a16="http://schemas.microsoft.com/office/drawing/2014/main" id="{E6A73B24-56F3-48A6-97BC-D8D2364B2083}"/>
              </a:ext>
            </a:extLst>
          </p:cNvPr>
          <p:cNvPicPr>
            <a:picLocks noChangeAspect="1"/>
          </p:cNvPicPr>
          <p:nvPr>
            <p:custDataLst>
              <p:tags r:id="rId7"/>
            </p:custDataLst>
          </p:nvPr>
        </p:nvPicPr>
        <p:blipFill>
          <a:blip r:embed="rId18"/>
          <a:stretch>
            <a:fillRect/>
          </a:stretch>
        </p:blipFill>
        <p:spPr>
          <a:xfrm>
            <a:off x="9320335" y="3554763"/>
            <a:ext cx="2545024" cy="2438653"/>
          </a:xfrm>
          <a:prstGeom prst="rect">
            <a:avLst/>
          </a:prstGeom>
        </p:spPr>
        <p:style>
          <a:lnRef idx="2">
            <a:schemeClr val="dk1"/>
          </a:lnRef>
          <a:fillRef idx="1">
            <a:schemeClr val="lt1"/>
          </a:fillRef>
          <a:effectRef idx="0">
            <a:schemeClr val="dk1"/>
          </a:effectRef>
          <a:fontRef idx="minor">
            <a:schemeClr val="dk1"/>
          </a:fontRef>
        </p:style>
      </p:pic>
      <p:sp>
        <p:nvSpPr>
          <p:cNvPr id="13" name="Rectangle 12">
            <a:extLst>
              <a:ext uri="{FF2B5EF4-FFF2-40B4-BE49-F238E27FC236}">
                <a16:creationId xmlns:a16="http://schemas.microsoft.com/office/drawing/2014/main" id="{C60530A0-1A56-493E-9413-D5282A94C7F8}"/>
              </a:ext>
            </a:extLst>
          </p:cNvPr>
          <p:cNvSpPr/>
          <p:nvPr>
            <p:custDataLst>
              <p:tags r:id="rId8"/>
            </p:custDataLst>
          </p:nvPr>
        </p:nvSpPr>
        <p:spPr>
          <a:xfrm>
            <a:off x="9490437" y="5796648"/>
            <a:ext cx="2398092" cy="276999"/>
          </a:xfrm>
          <a:prstGeom prst="rect">
            <a:avLst/>
          </a:prstGeom>
        </p:spPr>
        <p:txBody>
          <a:bodyPr wrap="none">
            <a:spAutoFit/>
          </a:bodyPr>
          <a:lstStyle/>
          <a:p>
            <a:r>
              <a:rPr lang="en-GB" sz="1200" i="1" dirty="0"/>
              <a:t>https://www.blockchain.com/pools</a:t>
            </a:r>
          </a:p>
        </p:txBody>
      </p:sp>
      <p:pic>
        <p:nvPicPr>
          <p:cNvPr id="15" name="Picture 14">
            <a:extLst>
              <a:ext uri="{FF2B5EF4-FFF2-40B4-BE49-F238E27FC236}">
                <a16:creationId xmlns:a16="http://schemas.microsoft.com/office/drawing/2014/main" id="{7AC06EAE-24C5-4552-8B70-8B1ACB60EEAC}"/>
              </a:ext>
            </a:extLst>
          </p:cNvPr>
          <p:cNvPicPr>
            <a:picLocks noChangeAspect="1"/>
          </p:cNvPicPr>
          <p:nvPr>
            <p:custDataLst>
              <p:tags r:id="rId9"/>
            </p:custDataLst>
          </p:nvPr>
        </p:nvPicPr>
        <p:blipFill>
          <a:blip r:embed="rId19"/>
          <a:stretch>
            <a:fillRect/>
          </a:stretch>
        </p:blipFill>
        <p:spPr>
          <a:xfrm>
            <a:off x="5942919" y="3554764"/>
            <a:ext cx="3294974" cy="2438653"/>
          </a:xfrm>
          <a:prstGeom prst="rect">
            <a:avLst/>
          </a:prstGeom>
        </p:spPr>
        <p:style>
          <a:lnRef idx="2">
            <a:schemeClr val="dk1"/>
          </a:lnRef>
          <a:fillRef idx="1">
            <a:schemeClr val="lt1"/>
          </a:fillRef>
          <a:effectRef idx="0">
            <a:schemeClr val="dk1"/>
          </a:effectRef>
          <a:fontRef idx="minor">
            <a:schemeClr val="dk1"/>
          </a:fontRef>
        </p:style>
      </p:pic>
      <p:pic>
        <p:nvPicPr>
          <p:cNvPr id="17" name="Picture 16">
            <a:extLst>
              <a:ext uri="{FF2B5EF4-FFF2-40B4-BE49-F238E27FC236}">
                <a16:creationId xmlns:a16="http://schemas.microsoft.com/office/drawing/2014/main" id="{84B16BBC-D437-4E6C-BBEB-4CC565970C98}"/>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2294609" y="4663409"/>
            <a:ext cx="2040998" cy="1361838"/>
          </a:xfrm>
          <a:prstGeom prst="rect">
            <a:avLst/>
          </a:prstGeom>
        </p:spPr>
      </p:pic>
      <p:pic>
        <p:nvPicPr>
          <p:cNvPr id="14" name="Picture 13">
            <a:extLst>
              <a:ext uri="{FF2B5EF4-FFF2-40B4-BE49-F238E27FC236}">
                <a16:creationId xmlns:a16="http://schemas.microsoft.com/office/drawing/2014/main" id="{FF78544C-8C22-403B-8C2D-42EE4DB8063C}"/>
              </a:ext>
            </a:extLst>
          </p:cNvPr>
          <p:cNvPicPr>
            <a:picLocks noChangeAspect="1"/>
          </p:cNvPicPr>
          <p:nvPr>
            <p:custDataLst>
              <p:tags r:id="rId11"/>
            </p:custDataLst>
          </p:nvPr>
        </p:nvPicPr>
        <p:blipFill>
          <a:blip r:embed="rId21">
            <a:extLst>
              <a:ext uri="{28A0092B-C50C-407E-A947-70E740481C1C}">
                <a14:useLocalDpi xmlns:a14="http://schemas.microsoft.com/office/drawing/2010/main" val="0"/>
              </a:ext>
            </a:extLst>
          </a:blip>
          <a:stretch>
            <a:fillRect/>
          </a:stretch>
        </p:blipFill>
        <p:spPr>
          <a:xfrm>
            <a:off x="4505709" y="4478091"/>
            <a:ext cx="1203046" cy="1540710"/>
          </a:xfrm>
          <a:prstGeom prst="rect">
            <a:avLst/>
          </a:prstGeom>
          <a:ln>
            <a:solidFill>
              <a:schemeClr val="tx1"/>
            </a:solidFill>
          </a:ln>
        </p:spPr>
      </p:pic>
      <p:pic>
        <p:nvPicPr>
          <p:cNvPr id="18" name="Picture 17">
            <a:hlinkClick r:id="rId22"/>
            <a:extLst>
              <a:ext uri="{FF2B5EF4-FFF2-40B4-BE49-F238E27FC236}">
                <a16:creationId xmlns:a16="http://schemas.microsoft.com/office/drawing/2014/main" id="{AD111870-0B18-40E9-AEF4-68DB551AD9D7}"/>
              </a:ext>
            </a:extLst>
          </p:cNvPr>
          <p:cNvPicPr>
            <a:picLocks noChangeAspect="1"/>
          </p:cNvPicPr>
          <p:nvPr>
            <p:custDataLst>
              <p:tags r:id="rId12"/>
            </p:custDataLst>
          </p:nvPr>
        </p:nvPicPr>
        <p:blipFill>
          <a:blip r:embed="rId23">
            <a:extLst>
              <a:ext uri="{28A0092B-C50C-407E-A947-70E740481C1C}">
                <a14:useLocalDpi xmlns:a14="http://schemas.microsoft.com/office/drawing/2010/main" val="0"/>
              </a:ext>
            </a:extLst>
          </a:blip>
          <a:srcRect/>
          <a:stretch/>
        </p:blipFill>
        <p:spPr>
          <a:xfrm>
            <a:off x="1839673" y="1628444"/>
            <a:ext cx="1940799" cy="1094477"/>
          </a:xfrm>
          <a:prstGeom prst="rect">
            <a:avLst/>
          </a:prstGeom>
          <a:ln>
            <a:solidFill>
              <a:schemeClr val="tx1"/>
            </a:solidFill>
          </a:ln>
        </p:spPr>
      </p:pic>
      <p:sp>
        <p:nvSpPr>
          <p:cNvPr id="19" name="TextBox 18">
            <a:extLst>
              <a:ext uri="{FF2B5EF4-FFF2-40B4-BE49-F238E27FC236}">
                <a16:creationId xmlns:a16="http://schemas.microsoft.com/office/drawing/2014/main" id="{68A86758-4D38-4689-8686-3009DEFA44CE}"/>
              </a:ext>
            </a:extLst>
          </p:cNvPr>
          <p:cNvSpPr txBox="1"/>
          <p:nvPr>
            <p:custDataLst>
              <p:tags r:id="rId13"/>
            </p:custDataLst>
          </p:nvPr>
        </p:nvSpPr>
        <p:spPr>
          <a:xfrm>
            <a:off x="1276053" y="6048242"/>
            <a:ext cx="2106154" cy="276999"/>
          </a:xfrm>
          <a:prstGeom prst="rect">
            <a:avLst/>
          </a:prstGeom>
          <a:noFill/>
        </p:spPr>
        <p:txBody>
          <a:bodyPr wrap="none" rtlCol="0">
            <a:spAutoFit/>
          </a:bodyPr>
          <a:lstStyle/>
          <a:p>
            <a:r>
              <a:rPr lang="fr-FR" sz="1200" i="1" dirty="0"/>
              <a:t>Matériel d'exploitation minière</a:t>
            </a:r>
            <a:endParaRPr lang="en-GB" sz="1200" i="1" dirty="0"/>
          </a:p>
        </p:txBody>
      </p:sp>
      <p:sp>
        <p:nvSpPr>
          <p:cNvPr id="16" name="Espace réservé du pied de page 1">
            <a:extLst>
              <a:ext uri="{FF2B5EF4-FFF2-40B4-BE49-F238E27FC236}">
                <a16:creationId xmlns:a16="http://schemas.microsoft.com/office/drawing/2014/main" id="{4255C94D-0D23-4640-8746-87BE4659458A}"/>
              </a:ext>
            </a:extLst>
          </p:cNvPr>
          <p:cNvSpPr>
            <a:spLocks noGrp="1"/>
          </p:cNvSpPr>
          <p:nvPr>
            <p:ph type="ftr" idx="11"/>
            <p:custDataLst>
              <p:tags r:id="rId14"/>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24">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3097749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DA57-75C2-438C-97E4-27CF2F592A0F}"/>
              </a:ext>
            </a:extLst>
          </p:cNvPr>
          <p:cNvSpPr>
            <a:spLocks noGrp="1"/>
          </p:cNvSpPr>
          <p:nvPr>
            <p:ph type="title"/>
            <p:custDataLst>
              <p:tags r:id="rId1"/>
            </p:custDataLst>
          </p:nvPr>
        </p:nvSpPr>
        <p:spPr>
          <a:xfrm>
            <a:off x="358997" y="89355"/>
            <a:ext cx="7908985" cy="630446"/>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Les développeur de Bitcoin</a:t>
            </a:r>
            <a:endParaRPr lang="en-GB" sz="2000" u="sng" dirty="0">
              <a:solidFill>
                <a:schemeClr val="dk1"/>
              </a:solidFill>
              <a:latin typeface="Brandon Grotesque Medium" panose="020B0603020203060202" pitchFamily="34" charset="0"/>
              <a:cs typeface="Calibri"/>
            </a:endParaRPr>
          </a:p>
        </p:txBody>
      </p:sp>
      <p:sp>
        <p:nvSpPr>
          <p:cNvPr id="3" name="Content Placeholder 2">
            <a:extLst>
              <a:ext uri="{FF2B5EF4-FFF2-40B4-BE49-F238E27FC236}">
                <a16:creationId xmlns:a16="http://schemas.microsoft.com/office/drawing/2014/main" id="{D7A327B4-8093-4E7A-BB0D-41EC66DF79C4}"/>
              </a:ext>
            </a:extLst>
          </p:cNvPr>
          <p:cNvSpPr>
            <a:spLocks noGrp="1"/>
          </p:cNvSpPr>
          <p:nvPr>
            <p:ph idx="1"/>
            <p:custDataLst>
              <p:tags r:id="rId2"/>
            </p:custDataLst>
          </p:nvPr>
        </p:nvSpPr>
        <p:spPr>
          <a:xfrm>
            <a:off x="358997" y="808851"/>
            <a:ext cx="5601628" cy="2332411"/>
          </a:xfrm>
          <a:noFill/>
          <a:ln>
            <a:noFill/>
          </a:ln>
        </p:spPr>
        <p:txBody>
          <a:bodyPr spcFirstLastPara="1" vert="horz" wrap="square" lIns="68575" tIns="34275" rIns="68575" bIns="34275" rtlCol="0"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Bitcoin est un protocole open source.</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Vous pouvez trouver le code dans GitHub :</a:t>
            </a:r>
            <a:r>
              <a:rPr lang="fr-FR" sz="1400" dirty="0">
                <a:solidFill>
                  <a:schemeClr val="dk1"/>
                </a:solidFill>
                <a:latin typeface="Brandon Grotesque Regular" panose="020B0503020203060202" pitchFamily="34" charset="0"/>
                <a:cs typeface="Calibri"/>
                <a:hlinkClick r:id="rId13"/>
              </a:rPr>
              <a:t>https://github.com/bitcoin/bitcoin</a:t>
            </a: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De là, vous pouvez voir toutes les propositions de mise à jour, toute la documentation et de nombreuses discussions communautaires. Tout est transparent et l'utilisateur peut décider de mettre à jour ou non.</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Les principaux développeurs de bitcoin sont en charge du GitHub. Ils mettent à jour le code source. Ils vérifient les bugs et sont en charge de la gestion du projet dans son ensemble.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p:txBody>
      </p:sp>
      <p:sp>
        <p:nvSpPr>
          <p:cNvPr id="4" name="Date Placeholder 3">
            <a:extLst>
              <a:ext uri="{FF2B5EF4-FFF2-40B4-BE49-F238E27FC236}">
                <a16:creationId xmlns:a16="http://schemas.microsoft.com/office/drawing/2014/main" id="{D3EF504B-E51C-4818-9701-F82263E361FC}"/>
              </a:ext>
            </a:extLst>
          </p:cNvPr>
          <p:cNvSpPr>
            <a:spLocks noGrp="1"/>
          </p:cNvSpPr>
          <p:nvPr>
            <p:ph type="dt" sz="half" idx="10"/>
            <p:custDataLst>
              <p:tags r:id="rId3"/>
            </p:custDataLst>
          </p:nvPr>
        </p:nvSpPr>
        <p:spPr/>
        <p:txBody>
          <a:bodyPr/>
          <a:lstStyle/>
          <a:p>
            <a:fld id="{52C47A70-2DDD-4500-B0CB-D76287A88DEE}" type="datetime1">
              <a:rPr lang="en-GB" smtClean="0"/>
              <a:t>31/08/2020</a:t>
            </a:fld>
            <a:endParaRPr lang="fr-FR"/>
          </a:p>
        </p:txBody>
      </p:sp>
      <p:sp>
        <p:nvSpPr>
          <p:cNvPr id="6" name="Slide Number Placeholder 5">
            <a:extLst>
              <a:ext uri="{FF2B5EF4-FFF2-40B4-BE49-F238E27FC236}">
                <a16:creationId xmlns:a16="http://schemas.microsoft.com/office/drawing/2014/main" id="{A488369C-E537-43B4-B093-486353A21F81}"/>
              </a:ext>
            </a:extLst>
          </p:cNvPr>
          <p:cNvSpPr>
            <a:spLocks noGrp="1"/>
          </p:cNvSpPr>
          <p:nvPr>
            <p:ph type="sldNum" sz="quarter" idx="12"/>
            <p:custDataLst>
              <p:tags r:id="rId4"/>
            </p:custDataLst>
          </p:nvPr>
        </p:nvSpPr>
        <p:spPr/>
        <p:txBody>
          <a:bodyPr/>
          <a:lstStyle/>
          <a:p>
            <a:fld id="{F2A888C8-7DE8-43C9-95B4-F66E8C50E3B2}" type="slidenum">
              <a:rPr lang="fr-FR" smtClean="0"/>
              <a:t>11</a:t>
            </a:fld>
            <a:endParaRPr lang="fr-FR"/>
          </a:p>
        </p:txBody>
      </p:sp>
      <p:pic>
        <p:nvPicPr>
          <p:cNvPr id="8" name="Picture 7">
            <a:extLst>
              <a:ext uri="{FF2B5EF4-FFF2-40B4-BE49-F238E27FC236}">
                <a16:creationId xmlns:a16="http://schemas.microsoft.com/office/drawing/2014/main" id="{FA564BDE-6EC6-4916-A157-FA8900D11ABC}"/>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3581400" y="227569"/>
            <a:ext cx="2022186" cy="630446"/>
          </a:xfrm>
          <a:prstGeom prst="rect">
            <a:avLst/>
          </a:prstGeom>
        </p:spPr>
      </p:pic>
      <p:pic>
        <p:nvPicPr>
          <p:cNvPr id="9" name="Picture 8">
            <a:extLst>
              <a:ext uri="{FF2B5EF4-FFF2-40B4-BE49-F238E27FC236}">
                <a16:creationId xmlns:a16="http://schemas.microsoft.com/office/drawing/2014/main" id="{129457A7-EDC1-403E-830F-2542995667A2}"/>
              </a:ext>
            </a:extLst>
          </p:cNvPr>
          <p:cNvPicPr>
            <a:picLocks noChangeAspect="1"/>
          </p:cNvPicPr>
          <p:nvPr>
            <p:custDataLst>
              <p:tags r:id="rId6"/>
            </p:custDataLst>
          </p:nvPr>
        </p:nvPicPr>
        <p:blipFill>
          <a:blip r:embed="rId15"/>
          <a:stretch>
            <a:fillRect/>
          </a:stretch>
        </p:blipFill>
        <p:spPr>
          <a:xfrm>
            <a:off x="896626" y="3382491"/>
            <a:ext cx="4526370" cy="2441740"/>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29DFD880-A82E-4C31-91E6-BDC50A65E43E}"/>
              </a:ext>
            </a:extLst>
          </p:cNvPr>
          <p:cNvPicPr>
            <a:picLocks noChangeAspect="1"/>
          </p:cNvPicPr>
          <p:nvPr>
            <p:custDataLst>
              <p:tags r:id="rId7"/>
            </p:custDataLst>
          </p:nvPr>
        </p:nvPicPr>
        <p:blipFill>
          <a:blip r:embed="rId16"/>
          <a:stretch>
            <a:fillRect/>
          </a:stretch>
        </p:blipFill>
        <p:spPr>
          <a:xfrm>
            <a:off x="6567385" y="2091102"/>
            <a:ext cx="4788212" cy="3767244"/>
          </a:xfrm>
          <a:prstGeom prst="rect">
            <a:avLst/>
          </a:prstGeom>
        </p:spPr>
        <p:style>
          <a:lnRef idx="2">
            <a:schemeClr val="dk1"/>
          </a:lnRef>
          <a:fillRef idx="1">
            <a:schemeClr val="lt1"/>
          </a:fillRef>
          <a:effectRef idx="0">
            <a:schemeClr val="dk1"/>
          </a:effectRef>
          <a:fontRef idx="minor">
            <a:schemeClr val="dk1"/>
          </a:fontRef>
        </p:style>
      </p:pic>
      <p:sp>
        <p:nvSpPr>
          <p:cNvPr id="11" name="Rectangle 10">
            <a:extLst>
              <a:ext uri="{FF2B5EF4-FFF2-40B4-BE49-F238E27FC236}">
                <a16:creationId xmlns:a16="http://schemas.microsoft.com/office/drawing/2014/main" id="{F4B783B1-F184-4154-86AB-CB34AC0965DD}"/>
              </a:ext>
            </a:extLst>
          </p:cNvPr>
          <p:cNvSpPr/>
          <p:nvPr>
            <p:custDataLst>
              <p:tags r:id="rId8"/>
            </p:custDataLst>
          </p:nvPr>
        </p:nvSpPr>
        <p:spPr>
          <a:xfrm>
            <a:off x="6594765" y="480290"/>
            <a:ext cx="4788212" cy="1413286"/>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Pouvoir illimité?</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Non. Les </a:t>
            </a:r>
            <a:r>
              <a:rPr lang="fr-FR" sz="1400" dirty="0" err="1">
                <a:solidFill>
                  <a:schemeClr val="dk1"/>
                </a:solidFill>
                <a:latin typeface="Brandon Grotesque Regular" panose="020B0503020203060202" pitchFamily="34" charset="0"/>
                <a:cs typeface="Calibri"/>
              </a:rPr>
              <a:t>Core</a:t>
            </a:r>
            <a:r>
              <a:rPr lang="fr-FR" sz="1400" dirty="0">
                <a:solidFill>
                  <a:schemeClr val="dk1"/>
                </a:solidFill>
                <a:latin typeface="Brandon Grotesque Regular" panose="020B0503020203060202" pitchFamily="34" charset="0"/>
                <a:cs typeface="Calibri"/>
              </a:rPr>
              <a:t> Dev n'ont pas un pouvoir illimité et ne peuvent pas changer ou contrôler Bitcoin seuls. Les nœuds disposent du pouvoir.</a:t>
            </a:r>
          </a:p>
          <a:p>
            <a:pPr>
              <a:buClr>
                <a:srgbClr val="000000"/>
              </a:buClr>
            </a:pPr>
            <a:endParaRPr lang="fr-FR" sz="1400"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Personne contrôle Bitcoin.</a:t>
            </a:r>
          </a:p>
        </p:txBody>
      </p:sp>
      <p:sp>
        <p:nvSpPr>
          <p:cNvPr id="13" name="TextBox 12">
            <a:extLst>
              <a:ext uri="{FF2B5EF4-FFF2-40B4-BE49-F238E27FC236}">
                <a16:creationId xmlns:a16="http://schemas.microsoft.com/office/drawing/2014/main" id="{E817C6E3-E15B-4A3D-BD13-0F19FBA17106}"/>
              </a:ext>
            </a:extLst>
          </p:cNvPr>
          <p:cNvSpPr txBox="1"/>
          <p:nvPr>
            <p:custDataLst>
              <p:tags r:id="rId9"/>
            </p:custDataLst>
          </p:nvPr>
        </p:nvSpPr>
        <p:spPr>
          <a:xfrm>
            <a:off x="8536709" y="5914087"/>
            <a:ext cx="1080937" cy="276999"/>
          </a:xfrm>
          <a:prstGeom prst="rect">
            <a:avLst/>
          </a:prstGeom>
          <a:noFill/>
        </p:spPr>
        <p:txBody>
          <a:bodyPr wrap="none" rtlCol="0">
            <a:spAutoFit/>
          </a:bodyPr>
          <a:lstStyle/>
          <a:p>
            <a:r>
              <a:rPr lang="fr-FR" sz="1200" i="1" dirty="0"/>
              <a:t>Bitcoin GitHub</a:t>
            </a:r>
            <a:endParaRPr lang="en-GB" sz="1200" i="1" dirty="0"/>
          </a:p>
        </p:txBody>
      </p:sp>
      <p:sp>
        <p:nvSpPr>
          <p:cNvPr id="14" name="TextBox 13">
            <a:extLst>
              <a:ext uri="{FF2B5EF4-FFF2-40B4-BE49-F238E27FC236}">
                <a16:creationId xmlns:a16="http://schemas.microsoft.com/office/drawing/2014/main" id="{CCD13C3B-50AC-4990-A1BC-75FDEB34FB2C}"/>
              </a:ext>
            </a:extLst>
          </p:cNvPr>
          <p:cNvSpPr txBox="1"/>
          <p:nvPr>
            <p:custDataLst>
              <p:tags r:id="rId10"/>
            </p:custDataLst>
          </p:nvPr>
        </p:nvSpPr>
        <p:spPr>
          <a:xfrm>
            <a:off x="2410691" y="5876614"/>
            <a:ext cx="1080937" cy="276999"/>
          </a:xfrm>
          <a:prstGeom prst="rect">
            <a:avLst/>
          </a:prstGeom>
          <a:noFill/>
        </p:spPr>
        <p:txBody>
          <a:bodyPr wrap="none" rtlCol="0">
            <a:spAutoFit/>
          </a:bodyPr>
          <a:lstStyle/>
          <a:p>
            <a:r>
              <a:rPr lang="fr-FR" sz="1200" i="1" dirty="0"/>
              <a:t>Bitcoin GitHub</a:t>
            </a:r>
            <a:endParaRPr lang="en-GB" sz="1200" i="1" dirty="0"/>
          </a:p>
        </p:txBody>
      </p:sp>
      <p:sp>
        <p:nvSpPr>
          <p:cNvPr id="16" name="Espace réservé du pied de page 1">
            <a:extLst>
              <a:ext uri="{FF2B5EF4-FFF2-40B4-BE49-F238E27FC236}">
                <a16:creationId xmlns:a16="http://schemas.microsoft.com/office/drawing/2014/main" id="{174EA187-EE6A-4448-9807-F4B469A7B8AB}"/>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7">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57169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80DB-582D-477E-BBDC-8825E9620A6E}"/>
              </a:ext>
            </a:extLst>
          </p:cNvPr>
          <p:cNvSpPr>
            <a:spLocks noGrp="1"/>
          </p:cNvSpPr>
          <p:nvPr>
            <p:ph type="title"/>
            <p:custDataLst>
              <p:tags r:id="rId1"/>
            </p:custDataLst>
          </p:nvPr>
        </p:nvSpPr>
        <p:spPr>
          <a:xfrm>
            <a:off x="372374" y="365125"/>
            <a:ext cx="3052313" cy="315912"/>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Infrastructure</a:t>
            </a:r>
            <a:br>
              <a:rPr lang="fr-FR" sz="2000" u="sng" dirty="0">
                <a:solidFill>
                  <a:schemeClr val="dk1"/>
                </a:solidFill>
                <a:latin typeface="Brandon Grotesque Medium" panose="020B0603020203060202" pitchFamily="34" charset="0"/>
                <a:cs typeface="Calibri"/>
              </a:rPr>
            </a:br>
            <a:endParaRPr lang="en-GB" sz="2000" u="sng" dirty="0">
              <a:solidFill>
                <a:schemeClr val="dk1"/>
              </a:solidFill>
              <a:latin typeface="Brandon Grotesque Medium" panose="020B0603020203060202" pitchFamily="34" charset="0"/>
              <a:cs typeface="Calibri"/>
            </a:endParaRPr>
          </a:p>
        </p:txBody>
      </p:sp>
      <p:sp>
        <p:nvSpPr>
          <p:cNvPr id="3" name="Content Placeholder 2">
            <a:extLst>
              <a:ext uri="{FF2B5EF4-FFF2-40B4-BE49-F238E27FC236}">
                <a16:creationId xmlns:a16="http://schemas.microsoft.com/office/drawing/2014/main" id="{BAC34669-A6C9-49FF-B70B-F153CAD8B7BE}"/>
              </a:ext>
            </a:extLst>
          </p:cNvPr>
          <p:cNvSpPr>
            <a:spLocks noGrp="1"/>
          </p:cNvSpPr>
          <p:nvPr>
            <p:ph idx="1"/>
            <p:custDataLst>
              <p:tags r:id="rId2"/>
            </p:custDataLst>
          </p:nvPr>
        </p:nvSpPr>
        <p:spPr>
          <a:xfrm>
            <a:off x="411003" y="711921"/>
            <a:ext cx="5435615" cy="2775162"/>
          </a:xfrm>
          <a:noFill/>
          <a:ln>
            <a:noFill/>
          </a:ln>
        </p:spPr>
        <p:txBody>
          <a:bodyPr spcFirstLastPara="1" vert="horz" wrap="square" lIns="68575" tIns="34275" rIns="68575" bIns="34275" rtlCol="0"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Bitcoin étant un protocole open source, n'importe qui peut le compléter et y ajouter une couche de protocoles / applications.</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Certaines de ces fonctionnalités sont plus importantes que d'autres et ont créé un écosystème avec une multitude de sociétés qui aident à développer l'infrastructure. Un tel projet comprend :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a:lnSpc>
                <a:spcPct val="100000"/>
              </a:lnSpc>
              <a:spcBef>
                <a:spcPts val="0"/>
              </a:spcBef>
              <a:buClr>
                <a:schemeClr val="dk1"/>
              </a:buClr>
              <a:buSzPts val="1400"/>
              <a:buFontTx/>
              <a:buChar char="-"/>
            </a:pPr>
            <a:r>
              <a:rPr lang="fr-FR" sz="1400" dirty="0">
                <a:solidFill>
                  <a:schemeClr val="dk1"/>
                </a:solidFill>
                <a:latin typeface="Brandon Grotesque Regular" panose="020B0503020203060202" pitchFamily="34" charset="0"/>
                <a:cs typeface="Calibri"/>
              </a:rPr>
              <a:t>Chaîne latérale (ex chaîne </a:t>
            </a:r>
            <a:r>
              <a:rPr lang="fr-FR" sz="1400" dirty="0" err="1">
                <a:solidFill>
                  <a:schemeClr val="dk1"/>
                </a:solidFill>
                <a:latin typeface="Brandon Grotesque Regular" panose="020B0503020203060202" pitchFamily="34" charset="0"/>
                <a:cs typeface="Calibri"/>
              </a:rPr>
              <a:t>Liquid</a:t>
            </a:r>
            <a:r>
              <a:rPr lang="fr-FR" sz="1400" dirty="0">
                <a:solidFill>
                  <a:schemeClr val="dk1"/>
                </a:solidFill>
                <a:latin typeface="Brandon Grotesque Regular" panose="020B0503020203060202" pitchFamily="34" charset="0"/>
                <a:cs typeface="Calibri"/>
              </a:rPr>
              <a:t> par </a:t>
            </a:r>
            <a:r>
              <a:rPr lang="fr-FR" sz="1400" dirty="0" err="1">
                <a:solidFill>
                  <a:schemeClr val="dk1"/>
                </a:solidFill>
                <a:latin typeface="Brandon Grotesque Regular" panose="020B0503020203060202" pitchFamily="34" charset="0"/>
                <a:cs typeface="Calibri"/>
              </a:rPr>
              <a:t>blockstream</a:t>
            </a:r>
            <a:r>
              <a:rPr lang="fr-FR" sz="1400" dirty="0">
                <a:solidFill>
                  <a:schemeClr val="dk1"/>
                </a:solidFill>
                <a:latin typeface="Brandon Grotesque Regular" panose="020B0503020203060202" pitchFamily="34" charset="0"/>
                <a:cs typeface="Calibri"/>
              </a:rPr>
              <a:t>)</a:t>
            </a:r>
          </a:p>
          <a:p>
            <a:pPr>
              <a:lnSpc>
                <a:spcPct val="100000"/>
              </a:lnSpc>
              <a:spcBef>
                <a:spcPts val="0"/>
              </a:spcBef>
              <a:buClr>
                <a:schemeClr val="dk1"/>
              </a:buClr>
              <a:buSzPts val="1400"/>
              <a:buFontTx/>
              <a:buChar char="-"/>
            </a:pPr>
            <a:r>
              <a:rPr lang="fr-FR" sz="1400" dirty="0">
                <a:solidFill>
                  <a:schemeClr val="dk1"/>
                </a:solidFill>
                <a:latin typeface="Brandon Grotesque Regular" panose="020B0503020203060202" pitchFamily="34" charset="0"/>
                <a:cs typeface="Calibri"/>
              </a:rPr>
              <a:t>Lightning network par Lightning </a:t>
            </a:r>
            <a:r>
              <a:rPr lang="fr-FR" sz="1400" dirty="0" err="1">
                <a:solidFill>
                  <a:schemeClr val="dk1"/>
                </a:solidFill>
                <a:latin typeface="Brandon Grotesque Regular" panose="020B0503020203060202" pitchFamily="34" charset="0"/>
                <a:cs typeface="Calibri"/>
              </a:rPr>
              <a:t>Lab</a:t>
            </a:r>
            <a:endParaRPr lang="fr-FR" sz="1400" dirty="0">
              <a:solidFill>
                <a:schemeClr val="dk1"/>
              </a:solidFill>
              <a:latin typeface="Brandon Grotesque Regular" panose="020B0503020203060202" pitchFamily="34" charset="0"/>
              <a:cs typeface="Calibri"/>
            </a:endParaRPr>
          </a:p>
          <a:p>
            <a:pPr>
              <a:lnSpc>
                <a:spcPct val="100000"/>
              </a:lnSpc>
              <a:spcBef>
                <a:spcPts val="0"/>
              </a:spcBef>
              <a:buClr>
                <a:schemeClr val="dk1"/>
              </a:buClr>
              <a:buSzPts val="1400"/>
              <a:buFontTx/>
              <a:buChar char="-"/>
            </a:pPr>
            <a:r>
              <a:rPr lang="fr-FR" sz="1400" dirty="0">
                <a:solidFill>
                  <a:schemeClr val="dk1"/>
                </a:solidFill>
                <a:latin typeface="Brandon Grotesque Regular" panose="020B0503020203060202" pitchFamily="34" charset="0"/>
                <a:cs typeface="Calibri"/>
              </a:rPr>
              <a:t>Idée d'identité ( ex-Microsoft ION) </a:t>
            </a:r>
          </a:p>
          <a:p>
            <a:pPr>
              <a:lnSpc>
                <a:spcPct val="100000"/>
              </a:lnSpc>
              <a:spcBef>
                <a:spcPts val="0"/>
              </a:spcBef>
              <a:buClr>
                <a:schemeClr val="dk1"/>
              </a:buClr>
              <a:buSzPts val="1400"/>
              <a:buFontTx/>
              <a:buChar char="-"/>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Ces projets sont comme des couches ajoutées au protocole bitcoin initial. </a:t>
            </a:r>
          </a:p>
        </p:txBody>
      </p:sp>
      <p:sp>
        <p:nvSpPr>
          <p:cNvPr id="4" name="Date Placeholder 3">
            <a:extLst>
              <a:ext uri="{FF2B5EF4-FFF2-40B4-BE49-F238E27FC236}">
                <a16:creationId xmlns:a16="http://schemas.microsoft.com/office/drawing/2014/main" id="{7C92B6E1-6038-4ED0-A1D8-449513CA4AC1}"/>
              </a:ext>
            </a:extLst>
          </p:cNvPr>
          <p:cNvSpPr>
            <a:spLocks noGrp="1"/>
          </p:cNvSpPr>
          <p:nvPr>
            <p:ph type="dt" sz="half" idx="10"/>
            <p:custDataLst>
              <p:tags r:id="rId3"/>
            </p:custDataLst>
          </p:nvPr>
        </p:nvSpPr>
        <p:spPr/>
        <p:txBody>
          <a:bodyPr/>
          <a:lstStyle/>
          <a:p>
            <a:fld id="{2D0B6909-A68B-48DB-9338-016A5A762BF5}" type="datetime1">
              <a:rPr lang="en-GB" smtClean="0"/>
              <a:t>31/08/2020</a:t>
            </a:fld>
            <a:endParaRPr lang="fr-FR" dirty="0"/>
          </a:p>
        </p:txBody>
      </p:sp>
      <p:sp>
        <p:nvSpPr>
          <p:cNvPr id="6" name="Slide Number Placeholder 5">
            <a:extLst>
              <a:ext uri="{FF2B5EF4-FFF2-40B4-BE49-F238E27FC236}">
                <a16:creationId xmlns:a16="http://schemas.microsoft.com/office/drawing/2014/main" id="{B1C317CC-29AF-4032-8AB4-0029D3C65A3B}"/>
              </a:ext>
            </a:extLst>
          </p:cNvPr>
          <p:cNvSpPr>
            <a:spLocks noGrp="1"/>
          </p:cNvSpPr>
          <p:nvPr>
            <p:ph type="sldNum" sz="quarter" idx="12"/>
            <p:custDataLst>
              <p:tags r:id="rId4"/>
            </p:custDataLst>
          </p:nvPr>
        </p:nvSpPr>
        <p:spPr/>
        <p:txBody>
          <a:bodyPr/>
          <a:lstStyle/>
          <a:p>
            <a:fld id="{F2A888C8-7DE8-43C9-95B4-F66E8C50E3B2}" type="slidenum">
              <a:rPr lang="fr-FR" smtClean="0"/>
              <a:t>12</a:t>
            </a:fld>
            <a:endParaRPr lang="fr-FR"/>
          </a:p>
        </p:txBody>
      </p:sp>
      <p:pic>
        <p:nvPicPr>
          <p:cNvPr id="7" name="Image 5">
            <a:extLst>
              <a:ext uri="{FF2B5EF4-FFF2-40B4-BE49-F238E27FC236}">
                <a16:creationId xmlns:a16="http://schemas.microsoft.com/office/drawing/2014/main" id="{E2CA48F7-D1F5-4640-BE86-133400C4417A}"/>
              </a:ext>
            </a:extLst>
          </p:cNvPr>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767315" y="159327"/>
            <a:ext cx="2962240" cy="3234194"/>
          </a:xfrm>
          <a:prstGeom prst="rect">
            <a:avLst/>
          </a:prstGeom>
          <a:ln/>
        </p:spPr>
        <p:style>
          <a:lnRef idx="2">
            <a:schemeClr val="dk1"/>
          </a:lnRef>
          <a:fillRef idx="1">
            <a:schemeClr val="lt1"/>
          </a:fillRef>
          <a:effectRef idx="0">
            <a:schemeClr val="dk1"/>
          </a:effectRef>
          <a:fontRef idx="minor">
            <a:schemeClr val="dk1"/>
          </a:fontRef>
        </p:style>
      </p:pic>
      <p:pic>
        <p:nvPicPr>
          <p:cNvPr id="8" name="Image 3">
            <a:extLst>
              <a:ext uri="{FF2B5EF4-FFF2-40B4-BE49-F238E27FC236}">
                <a16:creationId xmlns:a16="http://schemas.microsoft.com/office/drawing/2014/main" id="{FEB6FAA1-00C1-4310-B3D1-E4DF6AECD7A7}"/>
              </a:ext>
            </a:extLst>
          </p:cNvPr>
          <p:cNvPicPr>
            <a:picLocks noChangeAspect="1"/>
          </p:cNvPicPr>
          <p:nvPr>
            <p:custDataLst>
              <p:tags r:id="rId6"/>
            </p:custDataLst>
          </p:nvPr>
        </p:nvPicPr>
        <p:blipFill rotWithShape="1">
          <a:blip r:embed="rId14"/>
          <a:srcRect l="152" t="11553" r="-152" b="13452"/>
          <a:stretch/>
        </p:blipFill>
        <p:spPr>
          <a:xfrm>
            <a:off x="8305784" y="3910032"/>
            <a:ext cx="3559039" cy="1997759"/>
          </a:xfrm>
          <a:prstGeom prst="rect">
            <a:avLst/>
          </a:prstGeom>
        </p:spPr>
        <p:style>
          <a:lnRef idx="2">
            <a:schemeClr val="dk1"/>
          </a:lnRef>
          <a:fillRef idx="1">
            <a:schemeClr val="lt1"/>
          </a:fillRef>
          <a:effectRef idx="0">
            <a:schemeClr val="dk1"/>
          </a:effectRef>
          <a:fontRef idx="minor">
            <a:schemeClr val="dk1"/>
          </a:fontRef>
        </p:style>
      </p:pic>
      <p:pic>
        <p:nvPicPr>
          <p:cNvPr id="14" name="Picture 13">
            <a:extLst>
              <a:ext uri="{FF2B5EF4-FFF2-40B4-BE49-F238E27FC236}">
                <a16:creationId xmlns:a16="http://schemas.microsoft.com/office/drawing/2014/main" id="{9D5503B8-8CCA-46DC-AECB-AB63B03BF6C3}"/>
              </a:ext>
            </a:extLst>
          </p:cNvPr>
          <p:cNvPicPr>
            <a:picLocks noChangeAspect="1"/>
          </p:cNvPicPr>
          <p:nvPr>
            <p:custDataLst>
              <p:tags r:id="rId7"/>
            </p:custDataLst>
          </p:nvPr>
        </p:nvPicPr>
        <p:blipFill>
          <a:blip r:embed="rId15"/>
          <a:stretch>
            <a:fillRect/>
          </a:stretch>
        </p:blipFill>
        <p:spPr>
          <a:xfrm>
            <a:off x="4667394" y="3900571"/>
            <a:ext cx="3559175" cy="2016680"/>
          </a:xfrm>
          <a:prstGeom prst="rect">
            <a:avLst/>
          </a:prstGeom>
        </p:spPr>
      </p:pic>
      <p:sp>
        <p:nvSpPr>
          <p:cNvPr id="15" name="Rectangle 14">
            <a:extLst>
              <a:ext uri="{FF2B5EF4-FFF2-40B4-BE49-F238E27FC236}">
                <a16:creationId xmlns:a16="http://schemas.microsoft.com/office/drawing/2014/main" id="{201AE71A-F025-4224-978E-DDDA924BEF2F}"/>
              </a:ext>
            </a:extLst>
          </p:cNvPr>
          <p:cNvSpPr/>
          <p:nvPr>
            <p:custDataLst>
              <p:tags r:id="rId8"/>
            </p:custDataLst>
          </p:nvPr>
        </p:nvSpPr>
        <p:spPr>
          <a:xfrm>
            <a:off x="4895883" y="5942930"/>
            <a:ext cx="3102196" cy="276999"/>
          </a:xfrm>
          <a:prstGeom prst="rect">
            <a:avLst/>
          </a:prstGeom>
          <a:noFill/>
        </p:spPr>
        <p:txBody>
          <a:bodyPr wrap="none" rtlCol="0">
            <a:spAutoFit/>
          </a:bodyPr>
          <a:lstStyle/>
          <a:p>
            <a:r>
              <a:rPr lang="en-GB" sz="1200" i="1" dirty="0"/>
              <a:t>History of Bitcoin 2009-2018 (Git Visualization)</a:t>
            </a:r>
          </a:p>
        </p:txBody>
      </p:sp>
      <p:sp>
        <p:nvSpPr>
          <p:cNvPr id="16" name="Rectangle 15">
            <a:extLst>
              <a:ext uri="{FF2B5EF4-FFF2-40B4-BE49-F238E27FC236}">
                <a16:creationId xmlns:a16="http://schemas.microsoft.com/office/drawing/2014/main" id="{8292AEBA-2D87-44DA-B43A-3E397D9E365A}"/>
              </a:ext>
            </a:extLst>
          </p:cNvPr>
          <p:cNvSpPr/>
          <p:nvPr>
            <p:custDataLst>
              <p:tags r:id="rId9"/>
            </p:custDataLst>
          </p:nvPr>
        </p:nvSpPr>
        <p:spPr>
          <a:xfrm>
            <a:off x="236918" y="3509831"/>
            <a:ext cx="4254933" cy="2529247"/>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Saviez-vous que? </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L'internet n'a pas été construit d'un seul coup, mais est plutôt la combinaison de plusieurs couches de protocole empilées les unes sur les autres.</a:t>
            </a:r>
          </a:p>
          <a:p>
            <a:pPr>
              <a:buClr>
                <a:srgbClr val="000000"/>
              </a:buClr>
            </a:pPr>
            <a:endParaRPr lang="fr-FR" sz="1400"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HTTP - TCP - IP </a:t>
            </a:r>
          </a:p>
          <a:p>
            <a:pPr>
              <a:buClr>
                <a:srgbClr val="000000"/>
              </a:buClr>
            </a:pPr>
            <a:endParaRPr lang="fr-FR" sz="1400"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De cette façon, chaque couche est très efficace dans l'accomplissement de la seule tâche qu'elle doit accomplir. Les autres niveaux s'occupent d'autres besoins.</a:t>
            </a:r>
          </a:p>
        </p:txBody>
      </p:sp>
      <p:sp>
        <p:nvSpPr>
          <p:cNvPr id="10" name="TextBox 9">
            <a:extLst>
              <a:ext uri="{FF2B5EF4-FFF2-40B4-BE49-F238E27FC236}">
                <a16:creationId xmlns:a16="http://schemas.microsoft.com/office/drawing/2014/main" id="{C4DA1A96-BC25-4E6A-AE05-71D43A70E72E}"/>
              </a:ext>
            </a:extLst>
          </p:cNvPr>
          <p:cNvSpPr txBox="1"/>
          <p:nvPr/>
        </p:nvSpPr>
        <p:spPr>
          <a:xfrm>
            <a:off x="8868451" y="3408753"/>
            <a:ext cx="2861104" cy="276999"/>
          </a:xfrm>
          <a:prstGeom prst="rect">
            <a:avLst/>
          </a:prstGeom>
          <a:noFill/>
        </p:spPr>
        <p:txBody>
          <a:bodyPr wrap="none" rtlCol="0">
            <a:spAutoFit/>
          </a:bodyPr>
          <a:lstStyle>
            <a:defPPr>
              <a:defRPr lang="fr-FR"/>
            </a:defPPr>
            <a:lvl1pPr>
              <a:defRPr sz="1200" i="1"/>
            </a:lvl1pPr>
          </a:lstStyle>
          <a:p>
            <a:r>
              <a:rPr lang="fr-FR" dirty="0" err="1"/>
              <a:t>Early</a:t>
            </a:r>
            <a:r>
              <a:rPr lang="fr-FR" dirty="0"/>
              <a:t> </a:t>
            </a:r>
            <a:r>
              <a:rPr lang="fr-FR" dirty="0" err="1"/>
              <a:t>visualization</a:t>
            </a:r>
            <a:r>
              <a:rPr lang="fr-FR" dirty="0"/>
              <a:t> of the Lightning network</a:t>
            </a:r>
            <a:endParaRPr lang="en-GB" dirty="0"/>
          </a:p>
        </p:txBody>
      </p:sp>
      <p:pic>
        <p:nvPicPr>
          <p:cNvPr id="9" name="Picture 8">
            <a:extLst>
              <a:ext uri="{FF2B5EF4-FFF2-40B4-BE49-F238E27FC236}">
                <a16:creationId xmlns:a16="http://schemas.microsoft.com/office/drawing/2014/main" id="{63CE64FF-64B2-42CB-9A31-EA6A12F29FEB}"/>
              </a:ext>
            </a:extLst>
          </p:cNvPr>
          <p:cNvPicPr>
            <a:picLocks noChangeAspect="1"/>
          </p:cNvPicPr>
          <p:nvPr/>
        </p:nvPicPr>
        <p:blipFill>
          <a:blip r:embed="rId16"/>
          <a:stretch>
            <a:fillRect/>
          </a:stretch>
        </p:blipFill>
        <p:spPr>
          <a:xfrm>
            <a:off x="6060652" y="159327"/>
            <a:ext cx="2570950" cy="3234194"/>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DBE8C40B-31A8-4EF6-B960-5D0E7A5D94DF}"/>
              </a:ext>
            </a:extLst>
          </p:cNvPr>
          <p:cNvSpPr txBox="1"/>
          <p:nvPr/>
        </p:nvSpPr>
        <p:spPr>
          <a:xfrm>
            <a:off x="6599853" y="3424404"/>
            <a:ext cx="3102010" cy="276999"/>
          </a:xfrm>
          <a:prstGeom prst="rect">
            <a:avLst/>
          </a:prstGeom>
          <a:noFill/>
        </p:spPr>
        <p:txBody>
          <a:bodyPr wrap="square" rtlCol="0">
            <a:spAutoFit/>
          </a:bodyPr>
          <a:lstStyle>
            <a:defPPr>
              <a:defRPr lang="fr-FR"/>
            </a:defPPr>
            <a:lvl1pPr>
              <a:defRPr sz="1200" i="1"/>
            </a:lvl1pPr>
          </a:lstStyle>
          <a:p>
            <a:r>
              <a:rPr lang="fr-FR" dirty="0"/>
              <a:t>The Lightning network</a:t>
            </a:r>
            <a:endParaRPr lang="en-GB" dirty="0"/>
          </a:p>
        </p:txBody>
      </p:sp>
      <p:sp>
        <p:nvSpPr>
          <p:cNvPr id="18" name="Rectangle 17">
            <a:extLst>
              <a:ext uri="{FF2B5EF4-FFF2-40B4-BE49-F238E27FC236}">
                <a16:creationId xmlns:a16="http://schemas.microsoft.com/office/drawing/2014/main" id="{239A06B8-1106-46C2-9074-FB71847CE601}"/>
              </a:ext>
            </a:extLst>
          </p:cNvPr>
          <p:cNvSpPr/>
          <p:nvPr>
            <p:custDataLst>
              <p:tags r:id="rId10"/>
            </p:custDataLst>
          </p:nvPr>
        </p:nvSpPr>
        <p:spPr>
          <a:xfrm>
            <a:off x="9628297" y="5909462"/>
            <a:ext cx="1413592" cy="276999"/>
          </a:xfrm>
          <a:prstGeom prst="rect">
            <a:avLst/>
          </a:prstGeom>
          <a:noFill/>
        </p:spPr>
        <p:txBody>
          <a:bodyPr wrap="none" rtlCol="0">
            <a:spAutoFit/>
          </a:bodyPr>
          <a:lstStyle/>
          <a:p>
            <a:r>
              <a:rPr lang="en-GB" sz="1200" i="1" dirty="0"/>
              <a:t>Sidechain visualized</a:t>
            </a:r>
          </a:p>
        </p:txBody>
      </p:sp>
      <p:sp>
        <p:nvSpPr>
          <p:cNvPr id="20" name="Espace réservé du pied de page 1">
            <a:extLst>
              <a:ext uri="{FF2B5EF4-FFF2-40B4-BE49-F238E27FC236}">
                <a16:creationId xmlns:a16="http://schemas.microsoft.com/office/drawing/2014/main" id="{AFC927F9-DDF1-4F7F-A984-41A90484CA66}"/>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7">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50082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4BF8421-EE95-4B9B-98A0-89119420297F}"/>
              </a:ext>
            </a:extLst>
          </p:cNvPr>
          <p:cNvSpPr/>
          <p:nvPr>
            <p:custDataLst>
              <p:tags r:id="rId1"/>
            </p:custDataLst>
          </p:nvPr>
        </p:nvSpPr>
        <p:spPr>
          <a:xfrm>
            <a:off x="8762622" y="3898652"/>
            <a:ext cx="2996245" cy="1158119"/>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Utilisation indirecte de Bitcoin?</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Le Lightning Network permet d'utiliser Bitcoin en arrière-plan. Laissant la voie à un meilleur UX pour les débutants. </a:t>
            </a:r>
          </a:p>
        </p:txBody>
      </p:sp>
      <p:sp>
        <p:nvSpPr>
          <p:cNvPr id="2" name="Title 1">
            <a:extLst>
              <a:ext uri="{FF2B5EF4-FFF2-40B4-BE49-F238E27FC236}">
                <a16:creationId xmlns:a16="http://schemas.microsoft.com/office/drawing/2014/main" id="{AA02A95C-F053-4370-85C4-03DE3DC21D02}"/>
              </a:ext>
            </a:extLst>
          </p:cNvPr>
          <p:cNvSpPr>
            <a:spLocks noGrp="1"/>
          </p:cNvSpPr>
          <p:nvPr>
            <p:ph type="title"/>
          </p:nvPr>
        </p:nvSpPr>
        <p:spPr>
          <a:xfrm>
            <a:off x="444642" y="-233181"/>
            <a:ext cx="10515600" cy="1325563"/>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en-US" sz="2000" u="sng" dirty="0" err="1">
                <a:solidFill>
                  <a:schemeClr val="dk1"/>
                </a:solidFill>
                <a:latin typeface="Brandon Grotesque Medium" panose="020B0603020203060202" pitchFamily="34" charset="0"/>
                <a:cs typeface="Calibri"/>
              </a:rPr>
              <a:t>L'écosystème</a:t>
            </a:r>
            <a:r>
              <a:rPr lang="en-US" sz="2000" u="sng" dirty="0">
                <a:solidFill>
                  <a:schemeClr val="dk1"/>
                </a:solidFill>
                <a:latin typeface="Brandon Grotesque Medium" panose="020B0603020203060202" pitchFamily="34" charset="0"/>
                <a:cs typeface="Calibri"/>
              </a:rPr>
              <a:t> Lightning Network (LN) :</a:t>
            </a:r>
          </a:p>
        </p:txBody>
      </p:sp>
      <p:sp>
        <p:nvSpPr>
          <p:cNvPr id="4" name="Date Placeholder 3">
            <a:extLst>
              <a:ext uri="{FF2B5EF4-FFF2-40B4-BE49-F238E27FC236}">
                <a16:creationId xmlns:a16="http://schemas.microsoft.com/office/drawing/2014/main" id="{0804BA20-A3CA-4C0A-B9B3-AA1B42971D11}"/>
              </a:ext>
            </a:extLst>
          </p:cNvPr>
          <p:cNvSpPr>
            <a:spLocks noGrp="1"/>
          </p:cNvSpPr>
          <p:nvPr>
            <p:ph type="dt" sz="half" idx="10"/>
          </p:nvPr>
        </p:nvSpPr>
        <p:spPr/>
        <p:txBody>
          <a:bodyPr/>
          <a:lstStyle/>
          <a:p>
            <a:fld id="{A6BB43F4-6636-46DA-A89B-145DBCCEC954}" type="datetime1">
              <a:rPr lang="en-GB" smtClean="0"/>
              <a:t>31/08/2020</a:t>
            </a:fld>
            <a:endParaRPr lang="fr-FR"/>
          </a:p>
        </p:txBody>
      </p:sp>
      <p:sp>
        <p:nvSpPr>
          <p:cNvPr id="6" name="Slide Number Placeholder 5">
            <a:extLst>
              <a:ext uri="{FF2B5EF4-FFF2-40B4-BE49-F238E27FC236}">
                <a16:creationId xmlns:a16="http://schemas.microsoft.com/office/drawing/2014/main" id="{F6CAD539-6EE8-4791-B494-D7E095E9DC81}"/>
              </a:ext>
            </a:extLst>
          </p:cNvPr>
          <p:cNvSpPr>
            <a:spLocks noGrp="1"/>
          </p:cNvSpPr>
          <p:nvPr>
            <p:ph type="sldNum" sz="quarter" idx="12"/>
          </p:nvPr>
        </p:nvSpPr>
        <p:spPr/>
        <p:txBody>
          <a:bodyPr/>
          <a:lstStyle/>
          <a:p>
            <a:fld id="{F2A888C8-7DE8-43C9-95B4-F66E8C50E3B2}" type="slidenum">
              <a:rPr lang="fr-FR" smtClean="0"/>
              <a:t>13</a:t>
            </a:fld>
            <a:endParaRPr lang="fr-FR"/>
          </a:p>
        </p:txBody>
      </p:sp>
      <p:pic>
        <p:nvPicPr>
          <p:cNvPr id="8" name="Picture 7">
            <a:extLst>
              <a:ext uri="{FF2B5EF4-FFF2-40B4-BE49-F238E27FC236}">
                <a16:creationId xmlns:a16="http://schemas.microsoft.com/office/drawing/2014/main" id="{5939E127-F91D-4E4A-9F35-8EABDC138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9816" y="1470124"/>
            <a:ext cx="796731" cy="330074"/>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CCC2D23C-544F-4DD1-A5F2-F8B201494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000" y="1855746"/>
            <a:ext cx="796731" cy="335765"/>
          </a:xfrm>
          <a:prstGeom prst="rect">
            <a:avLst/>
          </a:prstGeom>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B243EAEA-9A5D-47AC-BF6A-63289E66EC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5599" y="1447196"/>
            <a:ext cx="796731" cy="716050"/>
          </a:xfrm>
          <a:prstGeom prst="rect">
            <a:avLst/>
          </a:prstGeom>
        </p:spPr>
        <p:style>
          <a:lnRef idx="2">
            <a:schemeClr val="dk1"/>
          </a:lnRef>
          <a:fillRef idx="1">
            <a:schemeClr val="lt1"/>
          </a:fillRef>
          <a:effectRef idx="0">
            <a:schemeClr val="dk1"/>
          </a:effectRef>
          <a:fontRef idx="minor">
            <a:schemeClr val="dk1"/>
          </a:fontRef>
        </p:style>
      </p:pic>
      <p:pic>
        <p:nvPicPr>
          <p:cNvPr id="14" name="Picture 13">
            <a:extLst>
              <a:ext uri="{FF2B5EF4-FFF2-40B4-BE49-F238E27FC236}">
                <a16:creationId xmlns:a16="http://schemas.microsoft.com/office/drawing/2014/main" id="{C7575634-D1EC-4547-805F-A61A0E3A67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7823" y="1486024"/>
            <a:ext cx="1126806" cy="677222"/>
          </a:xfrm>
          <a:prstGeom prst="rect">
            <a:avLst/>
          </a:prstGeom>
        </p:spPr>
        <p:style>
          <a:lnRef idx="2">
            <a:schemeClr val="dk1"/>
          </a:lnRef>
          <a:fillRef idx="1">
            <a:schemeClr val="lt1"/>
          </a:fillRef>
          <a:effectRef idx="0">
            <a:schemeClr val="dk1"/>
          </a:effectRef>
          <a:fontRef idx="minor">
            <a:schemeClr val="dk1"/>
          </a:fontRef>
        </p:style>
      </p:pic>
      <p:sp>
        <p:nvSpPr>
          <p:cNvPr id="15" name="TextBox 14">
            <a:extLst>
              <a:ext uri="{FF2B5EF4-FFF2-40B4-BE49-F238E27FC236}">
                <a16:creationId xmlns:a16="http://schemas.microsoft.com/office/drawing/2014/main" id="{E253F410-3757-4EA8-ADA2-9E9851144FB9}"/>
              </a:ext>
            </a:extLst>
          </p:cNvPr>
          <p:cNvSpPr txBox="1"/>
          <p:nvPr/>
        </p:nvSpPr>
        <p:spPr>
          <a:xfrm>
            <a:off x="433133" y="1785965"/>
            <a:ext cx="2349052" cy="588652"/>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u="sng" dirty="0" err="1"/>
              <a:t>Choisissez</a:t>
            </a:r>
            <a:r>
              <a:rPr lang="en-US" sz="1400" u="sng" dirty="0"/>
              <a:t> un </a:t>
            </a:r>
            <a:r>
              <a:rPr lang="en-US" sz="1400" u="sng" dirty="0" err="1"/>
              <a:t>portefeuille</a:t>
            </a:r>
            <a:r>
              <a:rPr lang="en-US" sz="1400" u="sng" dirty="0"/>
              <a:t> : </a:t>
            </a:r>
          </a:p>
        </p:txBody>
      </p:sp>
      <p:pic>
        <p:nvPicPr>
          <p:cNvPr id="17" name="Picture 16">
            <a:extLst>
              <a:ext uri="{FF2B5EF4-FFF2-40B4-BE49-F238E27FC236}">
                <a16:creationId xmlns:a16="http://schemas.microsoft.com/office/drawing/2014/main" id="{6EC76B33-C3A0-422A-BAEC-0AB3E675A6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5295" y="2723549"/>
            <a:ext cx="1384992" cy="369331"/>
          </a:xfrm>
          <a:prstGeom prst="rect">
            <a:avLst/>
          </a:prstGeom>
        </p:spPr>
      </p:pic>
      <p:sp>
        <p:nvSpPr>
          <p:cNvPr id="18" name="TextBox 17">
            <a:extLst>
              <a:ext uri="{FF2B5EF4-FFF2-40B4-BE49-F238E27FC236}">
                <a16:creationId xmlns:a16="http://schemas.microsoft.com/office/drawing/2014/main" id="{C276AD0C-C9AC-4BED-8BA6-205E741F7943}"/>
              </a:ext>
            </a:extLst>
          </p:cNvPr>
          <p:cNvSpPr txBox="1"/>
          <p:nvPr/>
        </p:nvSpPr>
        <p:spPr>
          <a:xfrm>
            <a:off x="457101" y="2774496"/>
            <a:ext cx="1734942" cy="369331"/>
          </a:xfrm>
          <a:prstGeom prst="rect">
            <a:avLst/>
          </a:prstGeom>
          <a:noFill/>
          <a:ln>
            <a:noFill/>
          </a:ln>
        </p:spPr>
        <p:txBody>
          <a:bodyPr spcFirstLastPara="1" vert="horz" wrap="square" lIns="68575" tIns="34275" rIns="68575" bIns="34275" rtlCol="0" anchor="t" anchorCtr="0">
            <a:noAutofit/>
          </a:bodyPr>
          <a:lstStyle>
            <a:defPPr>
              <a:defRPr lang="fr-FR"/>
            </a:defPPr>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u="sng" dirty="0" err="1"/>
              <a:t>Dépensez</a:t>
            </a:r>
            <a:r>
              <a:rPr lang="en-US" sz="1400" u="sng" dirty="0"/>
              <a:t> avec LN :</a:t>
            </a:r>
          </a:p>
        </p:txBody>
      </p:sp>
      <p:pic>
        <p:nvPicPr>
          <p:cNvPr id="20" name="Graphic 19">
            <a:extLst>
              <a:ext uri="{FF2B5EF4-FFF2-40B4-BE49-F238E27FC236}">
                <a16:creationId xmlns:a16="http://schemas.microsoft.com/office/drawing/2014/main" id="{4D8AA22C-28BD-4F2F-BC0B-0E1273CDFA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0288" y="2697006"/>
            <a:ext cx="1730297" cy="466725"/>
          </a:xfrm>
          <a:prstGeom prst="rect">
            <a:avLst/>
          </a:prstGeom>
        </p:spPr>
      </p:pic>
      <p:pic>
        <p:nvPicPr>
          <p:cNvPr id="28" name="Picture 27">
            <a:extLst>
              <a:ext uri="{FF2B5EF4-FFF2-40B4-BE49-F238E27FC236}">
                <a16:creationId xmlns:a16="http://schemas.microsoft.com/office/drawing/2014/main" id="{BC565686-F216-4313-A4FD-D1BB71958E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78526" y="2756576"/>
            <a:ext cx="1834543" cy="353532"/>
          </a:xfrm>
          <a:prstGeom prst="rect">
            <a:avLst/>
          </a:prstGeom>
        </p:spPr>
      </p:pic>
      <p:pic>
        <p:nvPicPr>
          <p:cNvPr id="29" name="Picture 28">
            <a:extLst>
              <a:ext uri="{FF2B5EF4-FFF2-40B4-BE49-F238E27FC236}">
                <a16:creationId xmlns:a16="http://schemas.microsoft.com/office/drawing/2014/main" id="{3B9767A5-93A0-4440-BBC8-FA7AFD94110B}"/>
              </a:ext>
            </a:extLst>
          </p:cNvPr>
          <p:cNvPicPr>
            <a:picLocks noChangeAspect="1"/>
          </p:cNvPicPr>
          <p:nvPr/>
        </p:nvPicPr>
        <p:blipFill>
          <a:blip r:embed="rId14"/>
          <a:stretch>
            <a:fillRect/>
          </a:stretch>
        </p:blipFill>
        <p:spPr>
          <a:xfrm>
            <a:off x="2725334" y="3733461"/>
            <a:ext cx="1951213" cy="529399"/>
          </a:xfrm>
          <a:prstGeom prst="rect">
            <a:avLst/>
          </a:prstGeom>
        </p:spPr>
      </p:pic>
      <p:sp>
        <p:nvSpPr>
          <p:cNvPr id="30" name="TextBox 29">
            <a:extLst>
              <a:ext uri="{FF2B5EF4-FFF2-40B4-BE49-F238E27FC236}">
                <a16:creationId xmlns:a16="http://schemas.microsoft.com/office/drawing/2014/main" id="{032D81E7-D98A-466E-8387-63410CD97170}"/>
              </a:ext>
            </a:extLst>
          </p:cNvPr>
          <p:cNvSpPr txBox="1"/>
          <p:nvPr/>
        </p:nvSpPr>
        <p:spPr>
          <a:xfrm>
            <a:off x="467953" y="3855425"/>
            <a:ext cx="2357646" cy="338554"/>
          </a:xfrm>
          <a:prstGeom prst="rect">
            <a:avLst/>
          </a:prstGeom>
          <a:noFill/>
          <a:ln>
            <a:noFill/>
          </a:ln>
        </p:spPr>
        <p:txBody>
          <a:bodyPr spcFirstLastPara="1" vert="horz" wrap="square" lIns="68575" tIns="34275" rIns="68575" bIns="34275" rtlCol="0" anchor="t" anchorCtr="0">
            <a:noAutofit/>
          </a:bodyPr>
          <a:lstStyle>
            <a:defPPr>
              <a:defRPr lang="fr-FR"/>
            </a:defPPr>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u="sng" dirty="0" err="1"/>
              <a:t>Obtenir</a:t>
            </a:r>
            <a:r>
              <a:rPr lang="en-US" sz="1400" u="sng" dirty="0"/>
              <a:t> des BTC avec LN : </a:t>
            </a:r>
          </a:p>
        </p:txBody>
      </p:sp>
      <p:pic>
        <p:nvPicPr>
          <p:cNvPr id="31" name="Picture 30">
            <a:extLst>
              <a:ext uri="{FF2B5EF4-FFF2-40B4-BE49-F238E27FC236}">
                <a16:creationId xmlns:a16="http://schemas.microsoft.com/office/drawing/2014/main" id="{7FC48E67-6B58-4003-871A-D5A6D3E8A9B7}"/>
              </a:ext>
            </a:extLst>
          </p:cNvPr>
          <p:cNvPicPr>
            <a:picLocks noChangeAspect="1"/>
          </p:cNvPicPr>
          <p:nvPr/>
        </p:nvPicPr>
        <p:blipFill>
          <a:blip r:embed="rId15"/>
          <a:stretch>
            <a:fillRect/>
          </a:stretch>
        </p:blipFill>
        <p:spPr>
          <a:xfrm>
            <a:off x="4855717" y="3770867"/>
            <a:ext cx="1333500" cy="466725"/>
          </a:xfrm>
          <a:prstGeom prst="rect">
            <a:avLst/>
          </a:prstGeom>
        </p:spPr>
        <p:style>
          <a:lnRef idx="2">
            <a:schemeClr val="dk1"/>
          </a:lnRef>
          <a:fillRef idx="1">
            <a:schemeClr val="lt1"/>
          </a:fillRef>
          <a:effectRef idx="0">
            <a:schemeClr val="dk1"/>
          </a:effectRef>
          <a:fontRef idx="minor">
            <a:schemeClr val="dk1"/>
          </a:fontRef>
        </p:style>
      </p:pic>
      <p:pic>
        <p:nvPicPr>
          <p:cNvPr id="33" name="Graphic 32">
            <a:extLst>
              <a:ext uri="{FF2B5EF4-FFF2-40B4-BE49-F238E27FC236}">
                <a16:creationId xmlns:a16="http://schemas.microsoft.com/office/drawing/2014/main" id="{350D5FF4-338E-46DD-A228-92DB6BA633C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62442" y="3671517"/>
            <a:ext cx="2138994" cy="602903"/>
          </a:xfrm>
          <a:prstGeom prst="rect">
            <a:avLst/>
          </a:prstGeom>
        </p:spPr>
      </p:pic>
      <p:pic>
        <p:nvPicPr>
          <p:cNvPr id="34" name="Picture 33">
            <a:extLst>
              <a:ext uri="{FF2B5EF4-FFF2-40B4-BE49-F238E27FC236}">
                <a16:creationId xmlns:a16="http://schemas.microsoft.com/office/drawing/2014/main" id="{C900A91B-39F8-401C-BDAC-F83EAFF45F3F}"/>
              </a:ext>
            </a:extLst>
          </p:cNvPr>
          <p:cNvPicPr>
            <a:picLocks noChangeAspect="1"/>
          </p:cNvPicPr>
          <p:nvPr/>
        </p:nvPicPr>
        <p:blipFill>
          <a:blip r:embed="rId18"/>
          <a:stretch>
            <a:fillRect/>
          </a:stretch>
        </p:blipFill>
        <p:spPr>
          <a:xfrm>
            <a:off x="4374444" y="4801536"/>
            <a:ext cx="1733748" cy="421193"/>
          </a:xfrm>
          <a:prstGeom prst="rect">
            <a:avLst/>
          </a:prstGeom>
        </p:spPr>
        <p:style>
          <a:lnRef idx="2">
            <a:schemeClr val="dk1"/>
          </a:lnRef>
          <a:fillRef idx="1">
            <a:schemeClr val="lt1"/>
          </a:fillRef>
          <a:effectRef idx="0">
            <a:schemeClr val="dk1"/>
          </a:effectRef>
          <a:fontRef idx="minor">
            <a:schemeClr val="dk1"/>
          </a:fontRef>
        </p:style>
      </p:pic>
      <p:sp>
        <p:nvSpPr>
          <p:cNvPr id="35" name="TextBox 34">
            <a:extLst>
              <a:ext uri="{FF2B5EF4-FFF2-40B4-BE49-F238E27FC236}">
                <a16:creationId xmlns:a16="http://schemas.microsoft.com/office/drawing/2014/main" id="{6345CEF8-6E01-43C4-A3E6-D149EA7C6656}"/>
              </a:ext>
            </a:extLst>
          </p:cNvPr>
          <p:cNvSpPr txBox="1"/>
          <p:nvPr/>
        </p:nvSpPr>
        <p:spPr>
          <a:xfrm>
            <a:off x="467953" y="4872105"/>
            <a:ext cx="1417881" cy="369332"/>
          </a:xfrm>
          <a:prstGeom prst="rect">
            <a:avLst/>
          </a:prstGeom>
          <a:noFill/>
          <a:ln>
            <a:noFill/>
          </a:ln>
        </p:spPr>
        <p:txBody>
          <a:bodyPr spcFirstLastPara="1" vert="horz" wrap="square" lIns="68575" tIns="34275" rIns="68575" bIns="34275" rtlCol="0" anchor="t" anchorCtr="0">
            <a:noAutofit/>
          </a:bodyPr>
          <a:lstStyle>
            <a:defPPr>
              <a:defRPr lang="fr-FR"/>
            </a:defPPr>
            <a:lvl1pPr indent="0">
              <a:lnSpc>
                <a:spcPct val="100000"/>
              </a:lnSpc>
              <a:spcBef>
                <a:spcPts val="0"/>
              </a:spcBef>
              <a:buClr>
                <a:schemeClr val="dk1"/>
              </a:buClr>
              <a:buSzPts val="1400"/>
              <a:buFont typeface="Arial" panose="020B0604020202020204" pitchFamily="34" charset="0"/>
              <a:buNone/>
              <a:defRPr sz="1600" u="sng">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dirty="0" err="1"/>
              <a:t>Jouez</a:t>
            </a:r>
            <a:r>
              <a:rPr lang="en-US" sz="1400" dirty="0"/>
              <a:t> avec LN :</a:t>
            </a:r>
          </a:p>
        </p:txBody>
      </p:sp>
      <p:pic>
        <p:nvPicPr>
          <p:cNvPr id="37" name="Picture 36">
            <a:extLst>
              <a:ext uri="{FF2B5EF4-FFF2-40B4-BE49-F238E27FC236}">
                <a16:creationId xmlns:a16="http://schemas.microsoft.com/office/drawing/2014/main" id="{010F4758-A813-4856-9B17-F05D7EC795D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59048" y="4731079"/>
            <a:ext cx="2077596" cy="588652"/>
          </a:xfrm>
          <a:prstGeom prst="rect">
            <a:avLst/>
          </a:prstGeom>
        </p:spPr>
      </p:pic>
      <p:sp>
        <p:nvSpPr>
          <p:cNvPr id="38" name="TextBox 37">
            <a:extLst>
              <a:ext uri="{FF2B5EF4-FFF2-40B4-BE49-F238E27FC236}">
                <a16:creationId xmlns:a16="http://schemas.microsoft.com/office/drawing/2014/main" id="{BFC6174C-7CF0-461F-835C-FE914D808C25}"/>
              </a:ext>
            </a:extLst>
          </p:cNvPr>
          <p:cNvSpPr txBox="1"/>
          <p:nvPr/>
        </p:nvSpPr>
        <p:spPr>
          <a:xfrm>
            <a:off x="457101" y="828973"/>
            <a:ext cx="6475956" cy="338554"/>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400" dirty="0"/>
              <a:t>Lightning </a:t>
            </a:r>
            <a:r>
              <a:rPr lang="fr-FR" sz="1400" dirty="0"/>
              <a:t>est maintenant accessible a tous, c'est la couche d’application de Bitcoin</a:t>
            </a:r>
            <a:endParaRPr lang="en-US" sz="1400" dirty="0"/>
          </a:p>
        </p:txBody>
      </p:sp>
      <p:pic>
        <p:nvPicPr>
          <p:cNvPr id="39" name="Picture 38">
            <a:extLst>
              <a:ext uri="{FF2B5EF4-FFF2-40B4-BE49-F238E27FC236}">
                <a16:creationId xmlns:a16="http://schemas.microsoft.com/office/drawing/2014/main" id="{206DFF3E-5375-4057-B529-4BAA0B536BD0}"/>
              </a:ext>
            </a:extLst>
          </p:cNvPr>
          <p:cNvPicPr>
            <a:picLocks noChangeAspect="1"/>
          </p:cNvPicPr>
          <p:nvPr/>
        </p:nvPicPr>
        <p:blipFill>
          <a:blip r:embed="rId20"/>
          <a:stretch>
            <a:fillRect/>
          </a:stretch>
        </p:blipFill>
        <p:spPr>
          <a:xfrm>
            <a:off x="6362442" y="4762134"/>
            <a:ext cx="1709366" cy="458890"/>
          </a:xfrm>
          <a:prstGeom prst="rect">
            <a:avLst/>
          </a:prstGeom>
        </p:spPr>
      </p:pic>
      <p:pic>
        <p:nvPicPr>
          <p:cNvPr id="40" name="Image 29">
            <a:extLst>
              <a:ext uri="{FF2B5EF4-FFF2-40B4-BE49-F238E27FC236}">
                <a16:creationId xmlns:a16="http://schemas.microsoft.com/office/drawing/2014/main" id="{14CEACAC-2381-410C-8B98-CE7314E44868}"/>
              </a:ext>
            </a:extLst>
          </p:cNvPr>
          <p:cNvPicPr>
            <a:picLocks noChangeAspect="1"/>
          </p:cNvPicPr>
          <p:nvPr>
            <p:custDataLst>
              <p:tags r:id="rId2"/>
            </p:custDataLst>
          </p:nvPr>
        </p:nvPicPr>
        <p:blipFill>
          <a:blip r:embed="rId21"/>
          <a:stretch>
            <a:fillRect/>
          </a:stretch>
        </p:blipFill>
        <p:spPr>
          <a:xfrm flipH="1">
            <a:off x="6313264" y="-59977"/>
            <a:ext cx="5445603" cy="3051041"/>
          </a:xfrm>
          <a:prstGeom prst="rect">
            <a:avLst/>
          </a:prstGeom>
        </p:spPr>
      </p:pic>
      <p:pic>
        <p:nvPicPr>
          <p:cNvPr id="41" name="Picture 40" descr="A close up of a logo&#10;&#10;Description automatically generated">
            <a:extLst>
              <a:ext uri="{FF2B5EF4-FFF2-40B4-BE49-F238E27FC236}">
                <a16:creationId xmlns:a16="http://schemas.microsoft.com/office/drawing/2014/main" id="{A99F3DFC-1215-494D-A5C0-D870A8C0EB7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275292" y="2505473"/>
            <a:ext cx="1448755" cy="1408789"/>
          </a:xfrm>
          <a:prstGeom prst="rect">
            <a:avLst/>
          </a:prstGeom>
        </p:spPr>
      </p:pic>
      <p:sp>
        <p:nvSpPr>
          <p:cNvPr id="42" name="TextBox 41">
            <a:extLst>
              <a:ext uri="{FF2B5EF4-FFF2-40B4-BE49-F238E27FC236}">
                <a16:creationId xmlns:a16="http://schemas.microsoft.com/office/drawing/2014/main" id="{92A3B050-1BC9-46CA-8993-34163ABBBBFA}"/>
              </a:ext>
            </a:extLst>
          </p:cNvPr>
          <p:cNvSpPr txBox="1"/>
          <p:nvPr/>
        </p:nvSpPr>
        <p:spPr>
          <a:xfrm>
            <a:off x="6851743" y="704823"/>
            <a:ext cx="4411729" cy="1703878"/>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en-US" sz="1400" dirty="0"/>
              <a:t>Le </a:t>
            </a:r>
            <a:r>
              <a:rPr lang="en-US" sz="1400" dirty="0" err="1"/>
              <a:t>Réseau</a:t>
            </a:r>
            <a:r>
              <a:rPr lang="en-US" sz="1400" dirty="0"/>
              <a:t> Lightning </a:t>
            </a:r>
            <a:r>
              <a:rPr lang="fr-FR" sz="1400" dirty="0"/>
              <a:t>est la seconde couche de Bitcoin.</a:t>
            </a:r>
          </a:p>
          <a:p>
            <a:pPr algn="ctr"/>
            <a:r>
              <a:rPr lang="fr-FR" sz="1400" dirty="0"/>
              <a:t>Il permet à Bitcoin de s'étendre et d'obtenir plus de fonctionnalités. Il fonctionne comme une ardoise dans un bar, les transactions restent sur papier et sont finaliser qu’à la fin. </a:t>
            </a:r>
          </a:p>
          <a:p>
            <a:pPr algn="ctr"/>
            <a:endParaRPr lang="fr-FR" sz="1400" dirty="0"/>
          </a:p>
          <a:p>
            <a:pPr algn="ctr"/>
            <a:r>
              <a:rPr lang="fr-FR" sz="1400" dirty="0"/>
              <a:t>Nous l'étudierons en détail plus tard </a:t>
            </a:r>
            <a:r>
              <a:rPr lang="fr-FR" sz="1400" dirty="0">
                <a:sym typeface="Wingdings" panose="05000000000000000000" pitchFamily="2" charset="2"/>
              </a:rPr>
              <a:t></a:t>
            </a:r>
            <a:endParaRPr lang="en-US" sz="1400" dirty="0"/>
          </a:p>
        </p:txBody>
      </p:sp>
      <p:pic>
        <p:nvPicPr>
          <p:cNvPr id="3" name="Picture 2">
            <a:extLst>
              <a:ext uri="{FF2B5EF4-FFF2-40B4-BE49-F238E27FC236}">
                <a16:creationId xmlns:a16="http://schemas.microsoft.com/office/drawing/2014/main" id="{3D78E8E8-7C5B-4901-9752-F9EDE4400A20}"/>
              </a:ext>
            </a:extLst>
          </p:cNvPr>
          <p:cNvPicPr>
            <a:picLocks noChangeAspect="1"/>
          </p:cNvPicPr>
          <p:nvPr/>
        </p:nvPicPr>
        <p:blipFill>
          <a:blip r:embed="rId23"/>
          <a:stretch>
            <a:fillRect/>
          </a:stretch>
        </p:blipFill>
        <p:spPr>
          <a:xfrm>
            <a:off x="8902434" y="3092880"/>
            <a:ext cx="1284897" cy="563329"/>
          </a:xfrm>
          <a:prstGeom prst="rect">
            <a:avLst/>
          </a:prstGeom>
        </p:spPr>
      </p:pic>
      <p:sp>
        <p:nvSpPr>
          <p:cNvPr id="36" name="Espace réservé du pied de page 1">
            <a:extLst>
              <a:ext uri="{FF2B5EF4-FFF2-40B4-BE49-F238E27FC236}">
                <a16:creationId xmlns:a16="http://schemas.microsoft.com/office/drawing/2014/main" id="{67E4BBCB-73F0-471C-9A0C-A6027524386D}"/>
              </a:ext>
            </a:extLst>
          </p:cNvPr>
          <p:cNvSpPr>
            <a:spLocks noGrp="1"/>
          </p:cNvSpPr>
          <p:nvPr>
            <p:ph type="ftr" idx="11"/>
            <p:custDataLst>
              <p:tags r:id="rId3"/>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24">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373034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3B79-FA45-40A0-AA39-BB36FD58EFAA}"/>
              </a:ext>
            </a:extLst>
          </p:cNvPr>
          <p:cNvSpPr>
            <a:spLocks noGrp="1"/>
          </p:cNvSpPr>
          <p:nvPr>
            <p:ph type="title"/>
            <p:custDataLst>
              <p:tags r:id="rId1"/>
            </p:custDataLst>
          </p:nvPr>
        </p:nvSpPr>
        <p:spPr>
          <a:xfrm>
            <a:off x="481167" y="216021"/>
            <a:ext cx="5967925" cy="669270"/>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Entreprises, commerçants et distributeurs automatiques</a:t>
            </a:r>
            <a:br>
              <a:rPr lang="fr-FR" sz="2000" u="sng" dirty="0">
                <a:solidFill>
                  <a:schemeClr val="dk1"/>
                </a:solidFill>
                <a:latin typeface="Brandon Grotesque Medium" panose="020B0603020203060202" pitchFamily="34" charset="0"/>
                <a:cs typeface="Calibri"/>
              </a:rPr>
            </a:br>
            <a:endParaRPr lang="fr-FR" sz="2000" u="sng" dirty="0">
              <a:solidFill>
                <a:schemeClr val="dk1"/>
              </a:solidFill>
              <a:latin typeface="Brandon Grotesque Medium" panose="020B0603020203060202" pitchFamily="34" charset="0"/>
              <a:cs typeface="Calibri"/>
            </a:endParaRPr>
          </a:p>
        </p:txBody>
      </p:sp>
      <p:sp>
        <p:nvSpPr>
          <p:cNvPr id="3" name="Content Placeholder 2">
            <a:extLst>
              <a:ext uri="{FF2B5EF4-FFF2-40B4-BE49-F238E27FC236}">
                <a16:creationId xmlns:a16="http://schemas.microsoft.com/office/drawing/2014/main" id="{8732EC1B-0622-4990-BEF0-0F0629A4D40E}"/>
              </a:ext>
            </a:extLst>
          </p:cNvPr>
          <p:cNvSpPr>
            <a:spLocks noGrp="1"/>
          </p:cNvSpPr>
          <p:nvPr>
            <p:ph idx="1"/>
            <p:custDataLst>
              <p:tags r:id="rId2"/>
            </p:custDataLst>
          </p:nvPr>
        </p:nvSpPr>
        <p:spPr>
          <a:xfrm>
            <a:off x="481167" y="685942"/>
            <a:ext cx="7637597" cy="3707435"/>
          </a:xfrm>
          <a:noFill/>
          <a:ln>
            <a:noFill/>
          </a:ln>
        </p:spPr>
        <p:txBody>
          <a:bodyPr spcFirstLastPara="1" vert="horz" wrap="square" lIns="68575" tIns="34275" rIns="68575" bIns="34275" rtlCol="0"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Toute entreprise peut commencer à accepter Bitcoin comme source de revenus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Si vous êtes propriétaire d'un petit magasin, vous pouvez créer un portefeuille et utiliser un code QR pour faire transiter les paiements.</a:t>
            </a:r>
          </a:p>
          <a:p>
            <a:pPr lvl="1">
              <a:lnSpc>
                <a:spcPct val="100000"/>
              </a:lnSpc>
              <a:spcBef>
                <a:spcPts val="0"/>
              </a:spcBef>
              <a:buClr>
                <a:schemeClr val="dk1"/>
              </a:buClr>
              <a:buSzPts val="1400"/>
            </a:pPr>
            <a:endParaRPr lang="fr-FR" sz="1400" dirty="0">
              <a:solidFill>
                <a:schemeClr val="dk1"/>
              </a:solidFill>
              <a:latin typeface="Brandon Grotesque Regular" panose="020B0503020203060202" pitchFamily="34" charset="0"/>
              <a:cs typeface="Calibri"/>
            </a:endParaRP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Si vous gérez un site web, vous pouvez utiliser une solution comme le serveur </a:t>
            </a:r>
            <a:r>
              <a:rPr lang="fr-FR" sz="1400" dirty="0" err="1">
                <a:solidFill>
                  <a:schemeClr val="dk1"/>
                </a:solidFill>
                <a:latin typeface="Brandon Grotesque Regular" panose="020B0503020203060202" pitchFamily="34" charset="0"/>
                <a:cs typeface="Calibri"/>
              </a:rPr>
              <a:t>BTCPay</a:t>
            </a:r>
            <a:r>
              <a:rPr lang="fr-FR" sz="1400" dirty="0">
                <a:solidFill>
                  <a:schemeClr val="dk1"/>
                </a:solidFill>
                <a:latin typeface="Brandon Grotesque Regular" panose="020B0503020203060202" pitchFamily="34" charset="0"/>
                <a:cs typeface="Calibri"/>
              </a:rPr>
              <a:t> pour commencer à accepter les bitcoins.</a:t>
            </a:r>
          </a:p>
          <a:p>
            <a:pPr>
              <a:lnSpc>
                <a:spcPct val="100000"/>
              </a:lnSpc>
              <a:spcBef>
                <a:spcPts val="0"/>
              </a:spcBef>
              <a:buClr>
                <a:schemeClr val="dk1"/>
              </a:buClr>
              <a:buSzPts val="1400"/>
              <a:buFontTx/>
              <a:buChar char="-"/>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Aujourd'hui, des milliers de magasins acceptent Bitcoin et de nombreux autres mettent en place des services compatibles avec cette technologie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Microsoft accepte le BTC depuis des années.</a:t>
            </a: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Samsung travaille sur un portefeuille crypté intégré pour son futur téléphone.</a:t>
            </a: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Facebook a été créé " </a:t>
            </a:r>
            <a:r>
              <a:rPr lang="fr-FR" sz="1400" dirty="0" err="1">
                <a:solidFill>
                  <a:schemeClr val="dk1"/>
                </a:solidFill>
                <a:latin typeface="Brandon Grotesque Regular" panose="020B0503020203060202" pitchFamily="34" charset="0"/>
                <a:cs typeface="Calibri"/>
              </a:rPr>
              <a:t>Libra</a:t>
            </a:r>
            <a:r>
              <a:rPr lang="fr-FR" sz="1400" dirty="0">
                <a:solidFill>
                  <a:schemeClr val="dk1"/>
                </a:solidFill>
                <a:latin typeface="Brandon Grotesque Regular" panose="020B0503020203060202" pitchFamily="34" charset="0"/>
                <a:cs typeface="Calibri"/>
              </a:rPr>
              <a:t> " comme monnaie d'échange pour tous ses commerçants.</a:t>
            </a:r>
          </a:p>
        </p:txBody>
      </p:sp>
      <p:sp>
        <p:nvSpPr>
          <p:cNvPr id="5" name="Date Placeholder 4">
            <a:extLst>
              <a:ext uri="{FF2B5EF4-FFF2-40B4-BE49-F238E27FC236}">
                <a16:creationId xmlns:a16="http://schemas.microsoft.com/office/drawing/2014/main" id="{28206FD8-ED88-42A7-9437-92F5EF02F7E2}"/>
              </a:ext>
            </a:extLst>
          </p:cNvPr>
          <p:cNvSpPr>
            <a:spLocks noGrp="1"/>
          </p:cNvSpPr>
          <p:nvPr>
            <p:ph type="dt" sz="half" idx="10"/>
            <p:custDataLst>
              <p:tags r:id="rId3"/>
            </p:custDataLst>
          </p:nvPr>
        </p:nvSpPr>
        <p:spPr/>
        <p:txBody>
          <a:bodyPr/>
          <a:lstStyle/>
          <a:p>
            <a:fld id="{49042400-A39B-4937-B438-6169A485AB0F}" type="datetime1">
              <a:rPr lang="en-GB" smtClean="0"/>
              <a:t>31/08/2020</a:t>
            </a:fld>
            <a:endParaRPr lang="fr-FR"/>
          </a:p>
        </p:txBody>
      </p:sp>
      <p:sp>
        <p:nvSpPr>
          <p:cNvPr id="7" name="Slide Number Placeholder 6">
            <a:extLst>
              <a:ext uri="{FF2B5EF4-FFF2-40B4-BE49-F238E27FC236}">
                <a16:creationId xmlns:a16="http://schemas.microsoft.com/office/drawing/2014/main" id="{B1EF652D-5C3F-42B2-9C34-409D821ECAE3}"/>
              </a:ext>
            </a:extLst>
          </p:cNvPr>
          <p:cNvSpPr>
            <a:spLocks noGrp="1"/>
          </p:cNvSpPr>
          <p:nvPr>
            <p:ph type="sldNum" sz="quarter" idx="12"/>
            <p:custDataLst>
              <p:tags r:id="rId4"/>
            </p:custDataLst>
          </p:nvPr>
        </p:nvSpPr>
        <p:spPr/>
        <p:txBody>
          <a:bodyPr/>
          <a:lstStyle/>
          <a:p>
            <a:fld id="{F2A888C8-7DE8-43C9-95B4-F66E8C50E3B2}" type="slidenum">
              <a:rPr lang="fr-FR" smtClean="0"/>
              <a:t>14</a:t>
            </a:fld>
            <a:endParaRPr lang="fr-FR"/>
          </a:p>
        </p:txBody>
      </p:sp>
      <p:pic>
        <p:nvPicPr>
          <p:cNvPr id="10" name="Picture 9">
            <a:extLst>
              <a:ext uri="{FF2B5EF4-FFF2-40B4-BE49-F238E27FC236}">
                <a16:creationId xmlns:a16="http://schemas.microsoft.com/office/drawing/2014/main" id="{4DAF8B25-442B-4A9F-880B-40B9631D90BA}"/>
              </a:ext>
            </a:extLst>
          </p:cNvPr>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l="10195" t="4306" r="5512" b="12857"/>
          <a:stretch/>
        </p:blipFill>
        <p:spPr>
          <a:xfrm>
            <a:off x="8746662" y="559221"/>
            <a:ext cx="2897536" cy="5042910"/>
          </a:xfrm>
          <a:prstGeom prst="rect">
            <a:avLst/>
          </a:prstGeom>
          <a:ln>
            <a:solidFill>
              <a:schemeClr val="tx1"/>
            </a:solidFill>
          </a:ln>
        </p:spPr>
      </p:pic>
      <p:pic>
        <p:nvPicPr>
          <p:cNvPr id="12" name="Picture 11">
            <a:extLst>
              <a:ext uri="{FF2B5EF4-FFF2-40B4-BE49-F238E27FC236}">
                <a16:creationId xmlns:a16="http://schemas.microsoft.com/office/drawing/2014/main" id="{495F96F3-66E1-46C7-9276-36944DEF5E5E}"/>
              </a:ext>
            </a:extLst>
          </p:cNvPr>
          <p:cNvPicPr>
            <a:picLocks noChangeAspect="1"/>
          </p:cNvPicPr>
          <p:nvPr>
            <p:custDataLst>
              <p:tags r:id="rId6"/>
            </p:custDataLst>
          </p:nvPr>
        </p:nvPicPr>
        <p:blipFill rotWithShape="1">
          <a:blip r:embed="rId14">
            <a:extLst>
              <a:ext uri="{28A0092B-C50C-407E-A947-70E740481C1C}">
                <a14:useLocalDpi xmlns:a14="http://schemas.microsoft.com/office/drawing/2010/main" val="0"/>
              </a:ext>
            </a:extLst>
          </a:blip>
          <a:srcRect r="45674"/>
          <a:stretch/>
        </p:blipFill>
        <p:spPr>
          <a:xfrm>
            <a:off x="6168913" y="3963676"/>
            <a:ext cx="1642844" cy="1701033"/>
          </a:xfrm>
          <a:prstGeom prst="rect">
            <a:avLst/>
          </a:prstGeom>
        </p:spPr>
      </p:pic>
      <p:pic>
        <p:nvPicPr>
          <p:cNvPr id="15" name="Picture 14">
            <a:extLst>
              <a:ext uri="{FF2B5EF4-FFF2-40B4-BE49-F238E27FC236}">
                <a16:creationId xmlns:a16="http://schemas.microsoft.com/office/drawing/2014/main" id="{79C7A6BC-6D87-4536-92B8-BE6783AC42FA}"/>
              </a:ext>
            </a:extLst>
          </p:cNvPr>
          <p:cNvPicPr>
            <a:picLocks noChangeAspect="1"/>
          </p:cNvPicPr>
          <p:nvPr>
            <p:custDataLst>
              <p:tags r:id="rId7"/>
            </p:custDataLst>
          </p:nvPr>
        </p:nvPicPr>
        <p:blipFill rotWithShape="1">
          <a:blip r:embed="rId15">
            <a:extLst>
              <a:ext uri="{28A0092B-C50C-407E-A947-70E740481C1C}">
                <a14:useLocalDpi xmlns:a14="http://schemas.microsoft.com/office/drawing/2010/main" val="0"/>
              </a:ext>
            </a:extLst>
          </a:blip>
          <a:srcRect t="9436" b="8792"/>
          <a:stretch/>
        </p:blipFill>
        <p:spPr>
          <a:xfrm>
            <a:off x="3862580" y="3963678"/>
            <a:ext cx="1560154" cy="1701032"/>
          </a:xfrm>
          <a:prstGeom prst="rect">
            <a:avLst/>
          </a:prstGeom>
        </p:spPr>
      </p:pic>
      <p:sp>
        <p:nvSpPr>
          <p:cNvPr id="16" name="TextBox 15">
            <a:extLst>
              <a:ext uri="{FF2B5EF4-FFF2-40B4-BE49-F238E27FC236}">
                <a16:creationId xmlns:a16="http://schemas.microsoft.com/office/drawing/2014/main" id="{953FA143-0EF7-4F67-A5F0-0377E7CE0216}"/>
              </a:ext>
            </a:extLst>
          </p:cNvPr>
          <p:cNvSpPr txBox="1"/>
          <p:nvPr>
            <p:custDataLst>
              <p:tags r:id="rId8"/>
            </p:custDataLst>
          </p:nvPr>
        </p:nvSpPr>
        <p:spPr>
          <a:xfrm>
            <a:off x="3941651" y="5706675"/>
            <a:ext cx="1725356" cy="322454"/>
          </a:xfrm>
          <a:prstGeom prst="rect">
            <a:avLst/>
          </a:prstGeom>
          <a:noFill/>
          <a:ln>
            <a:noFill/>
          </a:ln>
        </p:spPr>
        <p:txBody>
          <a:bodyPr spcFirstLastPara="1" vert="horz" wrap="square" lIns="68575" tIns="34275" rIns="68575" bIns="34275" rtlCol="0" anchor="t" anchorCtr="0">
            <a:noAutofit/>
          </a:bodyPr>
          <a:lstStyle>
            <a:defPPr>
              <a:defRPr lang="fr-FR"/>
            </a:defPPr>
            <a:lvl1pPr indent="0" algn="ctr">
              <a:lnSpc>
                <a:spcPct val="100000"/>
              </a:lnSpc>
              <a:spcBef>
                <a:spcPts val="0"/>
              </a:spcBef>
              <a:buClr>
                <a:schemeClr val="dk1"/>
              </a:buClr>
              <a:buSzPts val="1400"/>
              <a:buFont typeface="Arial" panose="020B0604020202020204" pitchFamily="34" charset="0"/>
              <a:buNone/>
              <a:defRPr sz="1600" u="sng">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fr-FR" sz="1200" i="1" u="none" dirty="0"/>
              <a:t>Distributeur Bitcoin</a:t>
            </a:r>
            <a:endParaRPr lang="en-GB" sz="1200" i="1" u="none" dirty="0"/>
          </a:p>
        </p:txBody>
      </p:sp>
      <p:sp>
        <p:nvSpPr>
          <p:cNvPr id="17" name="Rectangle 16">
            <a:extLst>
              <a:ext uri="{FF2B5EF4-FFF2-40B4-BE49-F238E27FC236}">
                <a16:creationId xmlns:a16="http://schemas.microsoft.com/office/drawing/2014/main" id="{3B7463DC-3CBF-4EFD-9FF8-64F6E5BE5E3F}"/>
              </a:ext>
            </a:extLst>
          </p:cNvPr>
          <p:cNvSpPr/>
          <p:nvPr>
            <p:custDataLst>
              <p:tags r:id="rId9"/>
            </p:custDataLst>
          </p:nvPr>
        </p:nvSpPr>
        <p:spPr>
          <a:xfrm>
            <a:off x="8671775" y="5725765"/>
            <a:ext cx="3047309" cy="276999"/>
          </a:xfrm>
          <a:prstGeom prst="rect">
            <a:avLst/>
          </a:prstGeom>
          <a:noFill/>
        </p:spPr>
        <p:txBody>
          <a:bodyPr wrap="none" rtlCol="0">
            <a:spAutoFit/>
          </a:bodyPr>
          <a:lstStyle/>
          <a:p>
            <a:r>
              <a:rPr lang="fr-FR" sz="1200" i="1" dirty="0" err="1"/>
              <a:t>BTCPay</a:t>
            </a:r>
            <a:r>
              <a:rPr lang="fr-FR" sz="1200" i="1" dirty="0"/>
              <a:t> exemple - N'UTILISEZ PAS LE CODE QR </a:t>
            </a:r>
            <a:endParaRPr lang="en-GB" sz="1200" i="1" dirty="0"/>
          </a:p>
        </p:txBody>
      </p:sp>
      <p:sp>
        <p:nvSpPr>
          <p:cNvPr id="18" name="Rectangle 17">
            <a:extLst>
              <a:ext uri="{FF2B5EF4-FFF2-40B4-BE49-F238E27FC236}">
                <a16:creationId xmlns:a16="http://schemas.microsoft.com/office/drawing/2014/main" id="{F916BBD4-7EF7-4748-9302-52556D48D08B}"/>
              </a:ext>
            </a:extLst>
          </p:cNvPr>
          <p:cNvSpPr/>
          <p:nvPr>
            <p:custDataLst>
              <p:tags r:id="rId10"/>
            </p:custDataLst>
          </p:nvPr>
        </p:nvSpPr>
        <p:spPr>
          <a:xfrm>
            <a:off x="6059153" y="5736470"/>
            <a:ext cx="2018501" cy="276999"/>
          </a:xfrm>
          <a:prstGeom prst="rect">
            <a:avLst/>
          </a:prstGeom>
          <a:noFill/>
        </p:spPr>
        <p:txBody>
          <a:bodyPr wrap="none" rtlCol="0">
            <a:spAutoFit/>
          </a:bodyPr>
          <a:lstStyle/>
          <a:p>
            <a:r>
              <a:rPr lang="fr-FR" sz="1200" i="1" dirty="0"/>
              <a:t>NE PAS UTILISER LE CODE QR </a:t>
            </a:r>
            <a:endParaRPr lang="en-GB" sz="1200" i="1" dirty="0"/>
          </a:p>
        </p:txBody>
      </p:sp>
      <p:pic>
        <p:nvPicPr>
          <p:cNvPr id="6" name="Picture 5">
            <a:hlinkClick r:id="rId16"/>
            <a:extLst>
              <a:ext uri="{FF2B5EF4-FFF2-40B4-BE49-F238E27FC236}">
                <a16:creationId xmlns:a16="http://schemas.microsoft.com/office/drawing/2014/main" id="{449CCF89-28CC-4D3A-8DFA-03DC33048F3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263253" y="3963677"/>
            <a:ext cx="3191353" cy="1799239"/>
          </a:xfrm>
          <a:prstGeom prst="rect">
            <a:avLst/>
          </a:prstGeom>
        </p:spPr>
        <p:style>
          <a:lnRef idx="2">
            <a:schemeClr val="dk1"/>
          </a:lnRef>
          <a:fillRef idx="1">
            <a:schemeClr val="lt1"/>
          </a:fillRef>
          <a:effectRef idx="0">
            <a:schemeClr val="dk1"/>
          </a:effectRef>
          <a:fontRef idx="minor">
            <a:schemeClr val="dk1"/>
          </a:fontRef>
        </p:style>
      </p:pic>
      <p:sp>
        <p:nvSpPr>
          <p:cNvPr id="19" name="Espace réservé du pied de page 1">
            <a:extLst>
              <a:ext uri="{FF2B5EF4-FFF2-40B4-BE49-F238E27FC236}">
                <a16:creationId xmlns:a16="http://schemas.microsoft.com/office/drawing/2014/main" id="{98770FD2-6625-4D4C-8791-A3DE3A132BE6}"/>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8">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13038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BC20-7DEE-46F4-B8E8-5B22842DBCB9}"/>
              </a:ext>
            </a:extLst>
          </p:cNvPr>
          <p:cNvSpPr>
            <a:spLocks noGrp="1"/>
          </p:cNvSpPr>
          <p:nvPr>
            <p:ph type="title"/>
            <p:custDataLst>
              <p:tags r:id="rId1"/>
            </p:custDataLst>
          </p:nvPr>
        </p:nvSpPr>
        <p:spPr>
          <a:xfrm>
            <a:off x="336422" y="179661"/>
            <a:ext cx="1456426" cy="315912"/>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Utilisateurs</a:t>
            </a:r>
          </a:p>
        </p:txBody>
      </p:sp>
      <p:pic>
        <p:nvPicPr>
          <p:cNvPr id="4" name="Picture 3">
            <a:extLst>
              <a:ext uri="{FF2B5EF4-FFF2-40B4-BE49-F238E27FC236}">
                <a16:creationId xmlns:a16="http://schemas.microsoft.com/office/drawing/2014/main" id="{801928A8-3725-495F-8B66-FDAB81C3C6B1}"/>
              </a:ext>
            </a:extLst>
          </p:cNvPr>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b="31892"/>
          <a:stretch/>
        </p:blipFill>
        <p:spPr>
          <a:xfrm>
            <a:off x="8127447" y="231808"/>
            <a:ext cx="3539853" cy="1926230"/>
          </a:xfrm>
          <a:prstGeom prst="rect">
            <a:avLst/>
          </a:prstGeom>
        </p:spPr>
        <p:style>
          <a:lnRef idx="2">
            <a:schemeClr val="dk1"/>
          </a:lnRef>
          <a:fillRef idx="1">
            <a:schemeClr val="lt1"/>
          </a:fillRef>
          <a:effectRef idx="0">
            <a:schemeClr val="dk1"/>
          </a:effectRef>
          <a:fontRef idx="minor">
            <a:schemeClr val="dk1"/>
          </a:fontRef>
        </p:style>
      </p:pic>
      <p:sp>
        <p:nvSpPr>
          <p:cNvPr id="5" name="Date Placeholder 4">
            <a:extLst>
              <a:ext uri="{FF2B5EF4-FFF2-40B4-BE49-F238E27FC236}">
                <a16:creationId xmlns:a16="http://schemas.microsoft.com/office/drawing/2014/main" id="{91F5B117-7CFD-4CDD-854F-C565CC3A81BF}"/>
              </a:ext>
            </a:extLst>
          </p:cNvPr>
          <p:cNvSpPr>
            <a:spLocks noGrp="1"/>
          </p:cNvSpPr>
          <p:nvPr>
            <p:ph type="dt" sz="half" idx="10"/>
            <p:custDataLst>
              <p:tags r:id="rId3"/>
            </p:custDataLst>
          </p:nvPr>
        </p:nvSpPr>
        <p:spPr/>
        <p:txBody>
          <a:bodyPr/>
          <a:lstStyle/>
          <a:p>
            <a:fld id="{D753F7EB-97C5-4DAB-B9D7-9491CAE874F9}" type="datetime1">
              <a:rPr lang="en-GB" smtClean="0"/>
              <a:t>31/08/2020</a:t>
            </a:fld>
            <a:endParaRPr lang="fr-FR"/>
          </a:p>
        </p:txBody>
      </p:sp>
      <p:sp>
        <p:nvSpPr>
          <p:cNvPr id="7" name="Slide Number Placeholder 6">
            <a:extLst>
              <a:ext uri="{FF2B5EF4-FFF2-40B4-BE49-F238E27FC236}">
                <a16:creationId xmlns:a16="http://schemas.microsoft.com/office/drawing/2014/main" id="{21F30E54-75E4-4842-809B-A1F5F50B5132}"/>
              </a:ext>
            </a:extLst>
          </p:cNvPr>
          <p:cNvSpPr>
            <a:spLocks noGrp="1"/>
          </p:cNvSpPr>
          <p:nvPr>
            <p:ph type="sldNum" sz="quarter" idx="12"/>
            <p:custDataLst>
              <p:tags r:id="rId4"/>
            </p:custDataLst>
          </p:nvPr>
        </p:nvSpPr>
        <p:spPr/>
        <p:txBody>
          <a:bodyPr/>
          <a:lstStyle/>
          <a:p>
            <a:fld id="{F2A888C8-7DE8-43C9-95B4-F66E8C50E3B2}" type="slidenum">
              <a:rPr lang="fr-FR" smtClean="0"/>
              <a:t>15</a:t>
            </a:fld>
            <a:endParaRPr lang="fr-FR"/>
          </a:p>
        </p:txBody>
      </p:sp>
      <p:pic>
        <p:nvPicPr>
          <p:cNvPr id="8" name="Picture 7">
            <a:extLst>
              <a:ext uri="{FF2B5EF4-FFF2-40B4-BE49-F238E27FC236}">
                <a16:creationId xmlns:a16="http://schemas.microsoft.com/office/drawing/2014/main" id="{DBF238C8-B463-454D-B565-D33F17323748}"/>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750593" y="3965996"/>
            <a:ext cx="10603207" cy="2207791"/>
          </a:xfrm>
          <a:prstGeom prst="rect">
            <a:avLst/>
          </a:prstGeom>
        </p:spPr>
        <p:style>
          <a:lnRef idx="2">
            <a:schemeClr val="dk1"/>
          </a:lnRef>
          <a:fillRef idx="1">
            <a:schemeClr val="lt1"/>
          </a:fillRef>
          <a:effectRef idx="0">
            <a:schemeClr val="dk1"/>
          </a:effectRef>
          <a:fontRef idx="minor">
            <a:schemeClr val="dk1"/>
          </a:fontRef>
        </p:style>
      </p:pic>
      <p:sp>
        <p:nvSpPr>
          <p:cNvPr id="9" name="Rectangle 8">
            <a:extLst>
              <a:ext uri="{FF2B5EF4-FFF2-40B4-BE49-F238E27FC236}">
                <a16:creationId xmlns:a16="http://schemas.microsoft.com/office/drawing/2014/main" id="{4CEAFAC1-45DC-467E-8BBB-6EB1FE2E3011}"/>
              </a:ext>
            </a:extLst>
          </p:cNvPr>
          <p:cNvSpPr/>
          <p:nvPr>
            <p:custDataLst>
              <p:tags r:id="rId6"/>
            </p:custDataLst>
          </p:nvPr>
        </p:nvSpPr>
        <p:spPr>
          <a:xfrm>
            <a:off x="7813947" y="2340601"/>
            <a:ext cx="4041631" cy="1398541"/>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Dépenser ou épargner? </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Je ne peux pas répondre à cette question pour vous. C’est votre décision. Consultez l’histoire de Laszlo ci-dessous pour avoir un aperçu de la façon dont il a dépenser ses bitcoins en 2010 pour des Pizzas.</a:t>
            </a:r>
          </a:p>
        </p:txBody>
      </p:sp>
      <p:sp>
        <p:nvSpPr>
          <p:cNvPr id="10" name="TextBox 9">
            <a:extLst>
              <a:ext uri="{FF2B5EF4-FFF2-40B4-BE49-F238E27FC236}">
                <a16:creationId xmlns:a16="http://schemas.microsoft.com/office/drawing/2014/main" id="{F42298C0-529D-49DE-BFDD-FEE57D5918CE}"/>
              </a:ext>
            </a:extLst>
          </p:cNvPr>
          <p:cNvSpPr txBox="1"/>
          <p:nvPr>
            <p:custDataLst>
              <p:tags r:id="rId7"/>
            </p:custDataLst>
          </p:nvPr>
        </p:nvSpPr>
        <p:spPr>
          <a:xfrm>
            <a:off x="336422" y="678136"/>
            <a:ext cx="7071142" cy="2896337"/>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t>Tout le monde peut utiliser Bitcoin, il suffit de disposer d'un téléphone et d’internet. </a:t>
            </a:r>
          </a:p>
          <a:p>
            <a:endParaRPr lang="fr-FR" sz="1400" dirty="0"/>
          </a:p>
          <a:p>
            <a:r>
              <a:rPr lang="fr-FR" sz="1400" dirty="0"/>
              <a:t>Cependant, tout le monde n’utilise pas bitcoins de la même manière ou pour la même raison :</a:t>
            </a:r>
          </a:p>
          <a:p>
            <a:endParaRPr lang="fr-FR" sz="1400" dirty="0"/>
          </a:p>
          <a:p>
            <a:pPr marL="285750" indent="-285750">
              <a:buFont typeface="Arial" panose="020B0604020202020204" pitchFamily="34" charset="0"/>
              <a:buChar char="•"/>
            </a:pPr>
            <a:r>
              <a:rPr lang="fr-FR" sz="1400" b="1" u="sng" dirty="0"/>
              <a:t>L'épargne </a:t>
            </a:r>
            <a:r>
              <a:rPr lang="fr-FR" sz="1400" b="1" dirty="0"/>
              <a:t>: </a:t>
            </a:r>
            <a:r>
              <a:rPr lang="fr-FR" sz="1400" dirty="0"/>
              <a:t>De nombreuses personnes ont réalisé la valeur du bitcoin en tant que mécanisme d'épargne et se voient attribuer une part de l'épargne à long terme dans le bitcoin. </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b="1" u="sng" dirty="0"/>
              <a:t>Dépenser</a:t>
            </a:r>
            <a:r>
              <a:rPr lang="fr-FR" sz="1400" b="1" dirty="0"/>
              <a:t> : </a:t>
            </a:r>
            <a:r>
              <a:rPr lang="fr-FR" sz="1400" dirty="0"/>
              <a:t>vous pouvez utiliser vos bitcoins pour acheter des biens et des services, spéculer sur le marché, faire des cadeaux à vos amis ou même payer vos impôts. </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400" b="1" u="sng" dirty="0"/>
              <a:t>Utiliser les bitcoins pour votre vie quotidienne </a:t>
            </a:r>
            <a:r>
              <a:rPr lang="fr-FR" sz="1400" dirty="0"/>
              <a:t>: La plupart des gens utilisent aussi simplement des bitcoins, ils les échangent avec des amis, remboursent des dettes, effectuent des transferts transfrontaliers, échappent à des régimes autoritaires et à une dépréciation de la monnaie.</a:t>
            </a:r>
          </a:p>
        </p:txBody>
      </p:sp>
      <p:sp>
        <p:nvSpPr>
          <p:cNvPr id="12" name="Rectangle 11">
            <a:extLst>
              <a:ext uri="{FF2B5EF4-FFF2-40B4-BE49-F238E27FC236}">
                <a16:creationId xmlns:a16="http://schemas.microsoft.com/office/drawing/2014/main" id="{4AB55B6D-8F1E-43CD-8295-DB748AC56F83}"/>
              </a:ext>
            </a:extLst>
          </p:cNvPr>
          <p:cNvSpPr/>
          <p:nvPr>
            <p:custDataLst>
              <p:tags r:id="rId8"/>
            </p:custDataLst>
          </p:nvPr>
        </p:nvSpPr>
        <p:spPr>
          <a:xfrm>
            <a:off x="9135116" y="5669934"/>
            <a:ext cx="2218684" cy="276999"/>
          </a:xfrm>
          <a:prstGeom prst="rect">
            <a:avLst/>
          </a:prstGeom>
          <a:noFill/>
        </p:spPr>
        <p:txBody>
          <a:bodyPr wrap="none" rtlCol="0">
            <a:spAutoFit/>
          </a:bodyPr>
          <a:lstStyle/>
          <a:p>
            <a:r>
              <a:rPr lang="en-GB" sz="1200" i="1" dirty="0"/>
              <a:t>Bitcoin Forum – Pizza dude post </a:t>
            </a:r>
          </a:p>
        </p:txBody>
      </p:sp>
      <p:sp>
        <p:nvSpPr>
          <p:cNvPr id="11" name="Espace réservé du pied de page 1">
            <a:extLst>
              <a:ext uri="{FF2B5EF4-FFF2-40B4-BE49-F238E27FC236}">
                <a16:creationId xmlns:a16="http://schemas.microsoft.com/office/drawing/2014/main" id="{1C687B69-1976-48DC-BCE5-1971D39F4339}"/>
              </a:ext>
            </a:extLst>
          </p:cNvPr>
          <p:cNvSpPr>
            <a:spLocks noGrp="1"/>
          </p:cNvSpPr>
          <p:nvPr>
            <p:ph type="ftr" idx="11"/>
            <p:custDataLst>
              <p:tags r:id="rId9"/>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3">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17058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1496-2E0A-458B-9E41-4C974027495C}"/>
              </a:ext>
            </a:extLst>
          </p:cNvPr>
          <p:cNvSpPr>
            <a:spLocks noGrp="1"/>
          </p:cNvSpPr>
          <p:nvPr>
            <p:ph type="title"/>
            <p:custDataLst>
              <p:tags r:id="rId1"/>
            </p:custDataLst>
          </p:nvPr>
        </p:nvSpPr>
        <p:spPr>
          <a:xfrm>
            <a:off x="289560" y="136526"/>
            <a:ext cx="4938656" cy="544512"/>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Pionniers du BTC &amp; « Influenceurs »</a:t>
            </a:r>
            <a:endParaRPr lang="en-GB" sz="2000" u="sng" dirty="0">
              <a:solidFill>
                <a:schemeClr val="dk1"/>
              </a:solidFill>
              <a:latin typeface="Brandon Grotesque Medium" panose="020B0603020203060202" pitchFamily="34" charset="0"/>
              <a:cs typeface="Calibri"/>
            </a:endParaRPr>
          </a:p>
        </p:txBody>
      </p:sp>
      <p:sp>
        <p:nvSpPr>
          <p:cNvPr id="4" name="Date Placeholder 3">
            <a:extLst>
              <a:ext uri="{FF2B5EF4-FFF2-40B4-BE49-F238E27FC236}">
                <a16:creationId xmlns:a16="http://schemas.microsoft.com/office/drawing/2014/main" id="{628E4245-8920-4C67-A9AD-5D2094867EE8}"/>
              </a:ext>
            </a:extLst>
          </p:cNvPr>
          <p:cNvSpPr>
            <a:spLocks noGrp="1"/>
          </p:cNvSpPr>
          <p:nvPr>
            <p:ph type="dt" sz="half" idx="10"/>
            <p:custDataLst>
              <p:tags r:id="rId2"/>
            </p:custDataLst>
          </p:nvPr>
        </p:nvSpPr>
        <p:spPr/>
        <p:txBody>
          <a:bodyPr/>
          <a:lstStyle/>
          <a:p>
            <a:fld id="{18738C5C-E053-45D9-9754-C870F4812442}" type="datetime1">
              <a:rPr lang="en-GB" smtClean="0"/>
              <a:t>31/08/2020</a:t>
            </a:fld>
            <a:endParaRPr lang="fr-FR"/>
          </a:p>
        </p:txBody>
      </p:sp>
      <p:sp>
        <p:nvSpPr>
          <p:cNvPr id="6" name="Slide Number Placeholder 5">
            <a:extLst>
              <a:ext uri="{FF2B5EF4-FFF2-40B4-BE49-F238E27FC236}">
                <a16:creationId xmlns:a16="http://schemas.microsoft.com/office/drawing/2014/main" id="{923B14C8-E2C8-40D1-8403-BE783E53BA18}"/>
              </a:ext>
            </a:extLst>
          </p:cNvPr>
          <p:cNvSpPr>
            <a:spLocks noGrp="1"/>
          </p:cNvSpPr>
          <p:nvPr>
            <p:ph type="sldNum" sz="quarter" idx="12"/>
            <p:custDataLst>
              <p:tags r:id="rId3"/>
            </p:custDataLst>
          </p:nvPr>
        </p:nvSpPr>
        <p:spPr/>
        <p:txBody>
          <a:bodyPr/>
          <a:lstStyle/>
          <a:p>
            <a:fld id="{F2A888C8-7DE8-43C9-95B4-F66E8C50E3B2}" type="slidenum">
              <a:rPr lang="fr-FR" smtClean="0"/>
              <a:t>16</a:t>
            </a:fld>
            <a:endParaRPr lang="fr-FR" dirty="0"/>
          </a:p>
        </p:txBody>
      </p:sp>
      <p:sp>
        <p:nvSpPr>
          <p:cNvPr id="7" name="TextBox 6">
            <a:extLst>
              <a:ext uri="{FF2B5EF4-FFF2-40B4-BE49-F238E27FC236}">
                <a16:creationId xmlns:a16="http://schemas.microsoft.com/office/drawing/2014/main" id="{508339ED-82D1-4C27-9124-B7A56B117104}"/>
              </a:ext>
            </a:extLst>
          </p:cNvPr>
          <p:cNvSpPr txBox="1"/>
          <p:nvPr>
            <p:custDataLst>
              <p:tags r:id="rId4"/>
            </p:custDataLst>
          </p:nvPr>
        </p:nvSpPr>
        <p:spPr>
          <a:xfrm>
            <a:off x="338975" y="763390"/>
            <a:ext cx="7050116" cy="4468065"/>
          </a:xfrm>
          <a:prstGeom prst="rect">
            <a:avLst/>
          </a:prstGeom>
          <a:noFill/>
          <a:ln>
            <a:noFill/>
          </a:ln>
        </p:spPr>
        <p:txBody>
          <a:bodyPr spcFirstLastPara="1" vert="horz" wrap="square" lIns="68575" tIns="34275" rIns="68575" bIns="34275" rtlCol="0" anchor="t" anchorCtr="0">
            <a:noAutofit/>
          </a:bodyPr>
          <a:lstStyle>
            <a:defPPr>
              <a:defRPr lang="fr-FR"/>
            </a:defPPr>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t>En raison de l'augmentation rapide de la valeur d'un bitcoin en dollars, l'industrie dispose maintenant de quelques très gros détenteurs, souvent appelés "baleines". </a:t>
            </a:r>
          </a:p>
          <a:p>
            <a:r>
              <a:rPr lang="fr-FR" sz="1400" dirty="0"/>
              <a:t>Ces baleines ont soit acheté leurs BTC à bas prix, soit les ont minés dans les premiers années. </a:t>
            </a:r>
          </a:p>
          <a:p>
            <a:endParaRPr lang="fr-FR" sz="1400" dirty="0"/>
          </a:p>
          <a:p>
            <a:r>
              <a:rPr lang="fr-FR" sz="1400" dirty="0"/>
              <a:t>Certaines de ces baleines sont déjà mortes depuis longtemps (RIP Hal), d'autres sont toujours là pour aider au développement du BTC.</a:t>
            </a:r>
          </a:p>
          <a:p>
            <a:endParaRPr lang="fr-FR" sz="1400" dirty="0"/>
          </a:p>
          <a:p>
            <a:pPr marL="285750" indent="-285750">
              <a:buFontTx/>
              <a:buChar char="-"/>
            </a:pPr>
            <a:r>
              <a:rPr lang="fr-FR" sz="1400" dirty="0"/>
              <a:t>Création de contenus éducatifs concernant le protocole Bitcoin et son aspect sécuritaire. </a:t>
            </a:r>
          </a:p>
          <a:p>
            <a:r>
              <a:rPr lang="fr-FR" sz="1400" dirty="0"/>
              <a:t>(Ex : Andreas </a:t>
            </a:r>
            <a:r>
              <a:rPr lang="fr-FR" sz="1400" dirty="0" err="1"/>
              <a:t>Antonopoulos</a:t>
            </a:r>
            <a:r>
              <a:rPr lang="fr-FR" sz="1400" dirty="0"/>
              <a:t>)</a:t>
            </a:r>
          </a:p>
          <a:p>
            <a:pPr marL="285750" indent="-285750">
              <a:buFontTx/>
              <a:buChar char="-"/>
            </a:pPr>
            <a:endParaRPr lang="fr-FR" sz="1400" dirty="0"/>
          </a:p>
          <a:p>
            <a:pPr marL="285750" indent="-285750">
              <a:buFontTx/>
              <a:buChar char="-"/>
            </a:pPr>
            <a:r>
              <a:rPr lang="fr-FR" sz="1400" dirty="0"/>
              <a:t>Créer des applications sur Bitcoin et améliorer l'infrastructure pour que les futurs entrepreneurs puissent capitaliser dessus.</a:t>
            </a:r>
          </a:p>
          <a:p>
            <a:r>
              <a:rPr lang="fr-FR" sz="1400" dirty="0"/>
              <a:t>( ex : Adam Back, Elizabeth Stark)</a:t>
            </a:r>
          </a:p>
          <a:p>
            <a:endParaRPr lang="fr-FR" sz="1400" dirty="0"/>
          </a:p>
          <a:p>
            <a:pPr marL="285750" indent="-285750">
              <a:buFontTx/>
              <a:buChar char="-"/>
            </a:pPr>
            <a:r>
              <a:rPr lang="fr-FR" sz="1400" dirty="0"/>
              <a:t>Devenir mineur ou créateur de plateformes d'échanges pour faciliter l'achat et la vente de BTC.</a:t>
            </a:r>
          </a:p>
          <a:p>
            <a:r>
              <a:rPr lang="fr-FR" sz="1400" dirty="0"/>
              <a:t>(Ex : Jumeaux </a:t>
            </a:r>
            <a:r>
              <a:rPr lang="fr-FR" sz="1400" dirty="0" err="1"/>
              <a:t>Winklevoss</a:t>
            </a:r>
            <a:r>
              <a:rPr lang="fr-FR" sz="1400" dirty="0"/>
              <a:t>)</a:t>
            </a:r>
          </a:p>
          <a:p>
            <a:endParaRPr lang="fr-FR" sz="1400" dirty="0"/>
          </a:p>
          <a:p>
            <a:endParaRPr lang="fr-FR" sz="1400" dirty="0"/>
          </a:p>
          <a:p>
            <a:endParaRPr lang="fr-FR" sz="1400" dirty="0"/>
          </a:p>
          <a:p>
            <a:endParaRPr lang="fr-FR" sz="1400" dirty="0"/>
          </a:p>
          <a:p>
            <a:endParaRPr lang="fr-FR" sz="1400" dirty="0"/>
          </a:p>
          <a:p>
            <a:endParaRPr lang="en-GB" sz="1400" dirty="0"/>
          </a:p>
        </p:txBody>
      </p:sp>
      <p:pic>
        <p:nvPicPr>
          <p:cNvPr id="9" name="Picture 8">
            <a:extLst>
              <a:ext uri="{FF2B5EF4-FFF2-40B4-BE49-F238E27FC236}">
                <a16:creationId xmlns:a16="http://schemas.microsoft.com/office/drawing/2014/main" id="{0C210CCB-310C-45A2-9DBC-1D20500FC5C1}"/>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7560932" y="607905"/>
            <a:ext cx="4087844" cy="1923691"/>
          </a:xfrm>
          <a:prstGeom prst="rect">
            <a:avLst/>
          </a:prstGeom>
        </p:spPr>
      </p:pic>
      <p:pic>
        <p:nvPicPr>
          <p:cNvPr id="14" name="Picture 13">
            <a:extLst>
              <a:ext uri="{FF2B5EF4-FFF2-40B4-BE49-F238E27FC236}">
                <a16:creationId xmlns:a16="http://schemas.microsoft.com/office/drawing/2014/main" id="{E9B9451A-A02C-465E-8600-D1EA7D25E1E4}"/>
              </a:ext>
            </a:extLst>
          </p:cNvPr>
          <p:cNvPicPr>
            <a:picLocks noChangeAspect="1"/>
          </p:cNvPicPr>
          <p:nvPr>
            <p:custDataLst>
              <p:tags r:id="rId6"/>
            </p:custDataLst>
          </p:nvPr>
        </p:nvPicPr>
        <p:blipFill>
          <a:blip r:embed="rId12"/>
          <a:stretch>
            <a:fillRect/>
          </a:stretch>
        </p:blipFill>
        <p:spPr>
          <a:xfrm>
            <a:off x="3915113" y="4440209"/>
            <a:ext cx="3185881" cy="1239328"/>
          </a:xfrm>
          <a:prstGeom prst="rect">
            <a:avLst/>
          </a:prstGeom>
        </p:spPr>
        <p:style>
          <a:lnRef idx="2">
            <a:schemeClr val="dk1"/>
          </a:lnRef>
          <a:fillRef idx="1">
            <a:schemeClr val="lt1"/>
          </a:fillRef>
          <a:effectRef idx="0">
            <a:schemeClr val="dk1"/>
          </a:effectRef>
          <a:fontRef idx="minor">
            <a:schemeClr val="dk1"/>
          </a:fontRef>
        </p:style>
      </p:pic>
      <p:sp>
        <p:nvSpPr>
          <p:cNvPr id="10" name="Rectangle 9">
            <a:extLst>
              <a:ext uri="{FF2B5EF4-FFF2-40B4-BE49-F238E27FC236}">
                <a16:creationId xmlns:a16="http://schemas.microsoft.com/office/drawing/2014/main" id="{A49D32AF-E0CE-42C3-A4D0-9C34B559F601}"/>
              </a:ext>
            </a:extLst>
          </p:cNvPr>
          <p:cNvSpPr/>
          <p:nvPr>
            <p:custDataLst>
              <p:tags r:id="rId7"/>
            </p:custDataLst>
          </p:nvPr>
        </p:nvSpPr>
        <p:spPr>
          <a:xfrm>
            <a:off x="7533975" y="2997423"/>
            <a:ext cx="4196207" cy="1066577"/>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Attention aux arnaqueurs!</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L'industrie du bitcoin est pleine d'arnaqueurs.</a:t>
            </a:r>
          </a:p>
          <a:p>
            <a:pPr>
              <a:buClr>
                <a:srgbClr val="000000"/>
              </a:buClr>
            </a:pPr>
            <a:r>
              <a:rPr lang="fr-FR" sz="1400" dirty="0">
                <a:solidFill>
                  <a:schemeClr val="dk1"/>
                </a:solidFill>
                <a:latin typeface="Brandon Grotesque Regular" panose="020B0503020203060202" pitchFamily="34" charset="0"/>
                <a:cs typeface="Calibri"/>
              </a:rPr>
              <a:t>Ne faites confiance à personne et revérifiez les sources. </a:t>
            </a:r>
          </a:p>
          <a:p>
            <a:pPr algn="ctr">
              <a:buClr>
                <a:srgbClr val="000000"/>
              </a:buClr>
            </a:pPr>
            <a:endParaRPr lang="fr-FR" sz="1400" b="1" u="sng" dirty="0">
              <a:solidFill>
                <a:schemeClr val="dk1"/>
              </a:solidFill>
              <a:latin typeface="Brandon Grotesque Regular" panose="020B0503020203060202" pitchFamily="34" charset="0"/>
              <a:cs typeface="Calibri"/>
            </a:endParaRPr>
          </a:p>
        </p:txBody>
      </p:sp>
      <p:pic>
        <p:nvPicPr>
          <p:cNvPr id="12" name="Picture 11">
            <a:extLst>
              <a:ext uri="{FF2B5EF4-FFF2-40B4-BE49-F238E27FC236}">
                <a16:creationId xmlns:a16="http://schemas.microsoft.com/office/drawing/2014/main" id="{7AF44A3A-421A-4B4C-9F41-9301A0A07A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1860" y="4394662"/>
            <a:ext cx="2541540" cy="1300554"/>
          </a:xfrm>
          <a:prstGeom prst="rect">
            <a:avLst/>
          </a:prstGeom>
        </p:spPr>
      </p:pic>
      <p:pic>
        <p:nvPicPr>
          <p:cNvPr id="11" name="Picture 10">
            <a:hlinkClick r:id="rId14"/>
            <a:extLst>
              <a:ext uri="{FF2B5EF4-FFF2-40B4-BE49-F238E27FC236}">
                <a16:creationId xmlns:a16="http://schemas.microsoft.com/office/drawing/2014/main" id="{024CAEB4-1EAD-47B3-A85D-C68B601BC64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038265" y="4213777"/>
            <a:ext cx="3187626" cy="1662323"/>
          </a:xfrm>
          <a:prstGeom prst="rect">
            <a:avLst/>
          </a:prstGeom>
          <a:ln>
            <a:solidFill>
              <a:schemeClr val="tx1"/>
            </a:solidFill>
          </a:ln>
        </p:spPr>
      </p:pic>
      <p:sp>
        <p:nvSpPr>
          <p:cNvPr id="15" name="Rectangle 14">
            <a:extLst>
              <a:ext uri="{FF2B5EF4-FFF2-40B4-BE49-F238E27FC236}">
                <a16:creationId xmlns:a16="http://schemas.microsoft.com/office/drawing/2014/main" id="{92812EF3-9A43-4A4A-955A-FAF92CD74E00}"/>
              </a:ext>
            </a:extLst>
          </p:cNvPr>
          <p:cNvSpPr/>
          <p:nvPr>
            <p:custDataLst>
              <p:tags r:id="rId8"/>
            </p:custDataLst>
          </p:nvPr>
        </p:nvSpPr>
        <p:spPr>
          <a:xfrm>
            <a:off x="289560" y="5735635"/>
            <a:ext cx="3584194" cy="461665"/>
          </a:xfrm>
          <a:prstGeom prst="rect">
            <a:avLst/>
          </a:prstGeom>
          <a:noFill/>
        </p:spPr>
        <p:txBody>
          <a:bodyPr wrap="square" rtlCol="0">
            <a:spAutoFit/>
          </a:bodyPr>
          <a:lstStyle/>
          <a:p>
            <a:r>
              <a:rPr lang="en-GB" sz="1200" i="1" dirty="0"/>
              <a:t>Lightning Dev - </a:t>
            </a:r>
            <a:r>
              <a:rPr lang="en-US" sz="1200" dirty="0" err="1"/>
              <a:t>Olaoluwa</a:t>
            </a:r>
            <a:r>
              <a:rPr lang="en-US" sz="1200" dirty="0"/>
              <a:t> "</a:t>
            </a:r>
            <a:r>
              <a:rPr lang="en-US" sz="1200" dirty="0" err="1"/>
              <a:t>roasbeef</a:t>
            </a:r>
            <a:r>
              <a:rPr lang="en-US" sz="1200" dirty="0"/>
              <a:t>" </a:t>
            </a:r>
            <a:r>
              <a:rPr lang="en-US" sz="1200" dirty="0" err="1"/>
              <a:t>Osuntokun</a:t>
            </a:r>
            <a:r>
              <a:rPr lang="en-US" sz="1200" dirty="0"/>
              <a:t> &amp; Elizabeth Stark – Photo at Lightning conference. </a:t>
            </a:r>
            <a:endParaRPr lang="en-GB" sz="1200" i="1" dirty="0"/>
          </a:p>
        </p:txBody>
      </p:sp>
      <p:sp>
        <p:nvSpPr>
          <p:cNvPr id="16" name="Espace réservé du pied de page 1">
            <a:extLst>
              <a:ext uri="{FF2B5EF4-FFF2-40B4-BE49-F238E27FC236}">
                <a16:creationId xmlns:a16="http://schemas.microsoft.com/office/drawing/2014/main" id="{AF6EF53F-8F31-425B-BB3E-E9E9982D1F09}"/>
              </a:ext>
            </a:extLst>
          </p:cNvPr>
          <p:cNvSpPr>
            <a:spLocks noGrp="1"/>
          </p:cNvSpPr>
          <p:nvPr>
            <p:ph type="ftr" idx="11"/>
            <p:custDataLst>
              <p:tags r:id="rId9"/>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6">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550029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410DD5C-AA6A-4DAA-9E31-00C22D638D88}"/>
              </a:ext>
            </a:extLst>
          </p:cNvPr>
          <p:cNvSpPr>
            <a:spLocks noGrp="1"/>
          </p:cNvSpPr>
          <p:nvPr>
            <p:ph type="dt" sz="half" idx="10"/>
            <p:custDataLst>
              <p:tags r:id="rId1"/>
            </p:custDataLst>
          </p:nvPr>
        </p:nvSpPr>
        <p:spPr/>
        <p:txBody>
          <a:bodyPr/>
          <a:lstStyle/>
          <a:p>
            <a:fld id="{D7FA455E-05B5-47CC-A98D-582D73920756}" type="datetime1">
              <a:rPr lang="en-GB" smtClean="0"/>
              <a:t>31/08/2020</a:t>
            </a:fld>
            <a:endParaRPr lang="fr-FR"/>
          </a:p>
        </p:txBody>
      </p:sp>
      <p:sp>
        <p:nvSpPr>
          <p:cNvPr id="9" name="Slide Number Placeholder 8">
            <a:extLst>
              <a:ext uri="{FF2B5EF4-FFF2-40B4-BE49-F238E27FC236}">
                <a16:creationId xmlns:a16="http://schemas.microsoft.com/office/drawing/2014/main" id="{162D61E2-A474-4427-9556-EE6577DF71C0}"/>
              </a:ext>
            </a:extLst>
          </p:cNvPr>
          <p:cNvSpPr>
            <a:spLocks noGrp="1"/>
          </p:cNvSpPr>
          <p:nvPr>
            <p:ph type="sldNum" sz="quarter" idx="12"/>
            <p:custDataLst>
              <p:tags r:id="rId2"/>
            </p:custDataLst>
          </p:nvPr>
        </p:nvSpPr>
        <p:spPr/>
        <p:txBody>
          <a:bodyPr/>
          <a:lstStyle/>
          <a:p>
            <a:fld id="{F2A888C8-7DE8-43C9-95B4-F66E8C50E3B2}" type="slidenum">
              <a:rPr lang="fr-FR" smtClean="0"/>
              <a:t>17</a:t>
            </a:fld>
            <a:endParaRPr lang="fr-FR"/>
          </a:p>
        </p:txBody>
      </p:sp>
      <p:sp>
        <p:nvSpPr>
          <p:cNvPr id="11" name="Title 10">
            <a:extLst>
              <a:ext uri="{FF2B5EF4-FFF2-40B4-BE49-F238E27FC236}">
                <a16:creationId xmlns:a16="http://schemas.microsoft.com/office/drawing/2014/main" id="{B822CB38-67A9-444F-9ADD-09BA31720764}"/>
              </a:ext>
            </a:extLst>
          </p:cNvPr>
          <p:cNvSpPr>
            <a:spLocks noGrp="1"/>
          </p:cNvSpPr>
          <p:nvPr>
            <p:ph type="title"/>
            <p:custDataLst>
              <p:tags r:id="rId3"/>
            </p:custDataLst>
          </p:nvPr>
        </p:nvSpPr>
        <p:spPr>
          <a:xfrm>
            <a:off x="553915" y="49420"/>
            <a:ext cx="4163051" cy="549275"/>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La théorie de L'autoroute Bitcoin</a:t>
            </a:r>
            <a:endParaRPr lang="en-GB" sz="2000" u="sng" dirty="0">
              <a:solidFill>
                <a:schemeClr val="dk1"/>
              </a:solidFill>
              <a:latin typeface="Brandon Grotesque Medium" panose="020B0603020203060202" pitchFamily="34" charset="0"/>
              <a:cs typeface="Calibri"/>
            </a:endParaRPr>
          </a:p>
        </p:txBody>
      </p:sp>
      <p:sp>
        <p:nvSpPr>
          <p:cNvPr id="12" name="Rectangle 11">
            <a:extLst>
              <a:ext uri="{FF2B5EF4-FFF2-40B4-BE49-F238E27FC236}">
                <a16:creationId xmlns:a16="http://schemas.microsoft.com/office/drawing/2014/main" id="{58128678-9AC1-4CAF-B00E-793440C53F9F}"/>
              </a:ext>
            </a:extLst>
          </p:cNvPr>
          <p:cNvSpPr/>
          <p:nvPr>
            <p:custDataLst>
              <p:tags r:id="rId4"/>
            </p:custDataLst>
          </p:nvPr>
        </p:nvSpPr>
        <p:spPr>
          <a:xfrm>
            <a:off x="332509" y="583615"/>
            <a:ext cx="8017164" cy="5669783"/>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fr-FR" sz="1400" b="1" u="sng" dirty="0">
                <a:solidFill>
                  <a:schemeClr val="dk1"/>
                </a:solidFill>
                <a:latin typeface="Brandon Grotesque Regular" panose="020B0503020203060202" pitchFamily="34" charset="0"/>
                <a:cs typeface="Calibri"/>
              </a:rPr>
              <a:t>Point du vue personnel</a:t>
            </a:r>
          </a:p>
          <a:p>
            <a:pPr algn="ctr">
              <a:buClr>
                <a:srgbClr val="000000"/>
              </a:buClr>
            </a:pPr>
            <a:endParaRPr lang="fr-FR" sz="1400" b="1" u="sng"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Je trouve que la métaphore de « l’autoroute du bitcoin" est l'une des meilleures façons de décrire à quelqu'un l'avenir de l'industrie et de l'infrastructure du bitcoin.</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Le bitcoin est un système financier alternatif. Il est jeune, immature, imparfait mais robuste. Il ne disparaîtra pas et, tel un trou noir, il aspirera tout en lui au fil du temps.</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Vous pouvez considérer le BTC comme une route, et lorsque vous avez besoin de réparer votre voiture, faire le plein d’essence ou acheter de la nourriture, vous devez quitter la route du BTC, en d'autres termes, revenir à l'ancien système financier faire vos courses. </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Mais une fois que l'infrastructure sera suffisamment bonne, vous n'aurez plus besoin de quitter la route pour accéder aux besoins de base. La route serait alors devenue une autoroute, et sur une autoroute, le trafic est à 90 % sur celle-ci (à pleine vitesse) et à 10 % en dehors de celle-ci (au ralenti ou à l'arrêt). </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Une fois que Bitcoin sera devenu une autoroute, les gens ne la quitteront plus pour faire les courses. Les marchandises seront accessibles directement sur l'autoroute et la sortie de l'autoroute vers l'ancien système deviendra rare, risqué et ennuyeux.</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C'est ce que deviendra le bitcoin. Une autoroute pour le trafic Internet et pour 90 % des habitants de la planète. L'ancien système et l'ancienne infrastructure ne disparaîtront pas. Ils deviendront simplement inutiles s'ils ne s'adaptent pas à l'autoroute du bitcoin.</a:t>
            </a:r>
          </a:p>
          <a:p>
            <a:pPr algn="just">
              <a:buClr>
                <a:srgbClr val="000000"/>
              </a:buClr>
            </a:pPr>
            <a:endParaRPr lang="fr-FR" sz="1400" dirty="0">
              <a:solidFill>
                <a:schemeClr val="dk1"/>
              </a:solidFill>
              <a:latin typeface="Brandon Grotesque Regular" panose="020B0503020203060202" pitchFamily="34" charset="0"/>
              <a:cs typeface="Calibri"/>
            </a:endParaRPr>
          </a:p>
          <a:p>
            <a:pPr algn="just">
              <a:buClr>
                <a:srgbClr val="000000"/>
              </a:buClr>
            </a:pPr>
            <a:r>
              <a:rPr lang="fr-FR" sz="1400" dirty="0">
                <a:solidFill>
                  <a:schemeClr val="dk1"/>
                </a:solidFill>
                <a:latin typeface="Brandon Grotesque Regular" panose="020B0503020203060202" pitchFamily="34" charset="0"/>
                <a:cs typeface="Calibri"/>
              </a:rPr>
              <a:t>Je crois que c'est Andreas </a:t>
            </a:r>
            <a:r>
              <a:rPr lang="fr-FR" sz="1400" dirty="0" err="1">
                <a:solidFill>
                  <a:schemeClr val="dk1"/>
                </a:solidFill>
                <a:latin typeface="Brandon Grotesque Regular" panose="020B0503020203060202" pitchFamily="34" charset="0"/>
                <a:cs typeface="Calibri"/>
              </a:rPr>
              <a:t>Antonopoulos</a:t>
            </a:r>
            <a:r>
              <a:rPr lang="fr-FR" sz="1400" dirty="0">
                <a:solidFill>
                  <a:schemeClr val="dk1"/>
                </a:solidFill>
                <a:latin typeface="Brandon Grotesque Regular" panose="020B0503020203060202" pitchFamily="34" charset="0"/>
                <a:cs typeface="Calibri"/>
              </a:rPr>
              <a:t> qui m'a fait découvrir ce concept. @aantonop</a:t>
            </a:r>
            <a:endParaRPr lang="fr-FR" sz="1400" dirty="0">
              <a:solidFill>
                <a:schemeClr val="tx1"/>
              </a:solidFill>
              <a:latin typeface="Brandon Grotesque Regular" panose="020B0503020203060202" pitchFamily="34" charset="0"/>
              <a:cs typeface="Calibri"/>
            </a:endParaRPr>
          </a:p>
        </p:txBody>
      </p:sp>
      <p:pic>
        <p:nvPicPr>
          <p:cNvPr id="21" name="Picture 20">
            <a:extLst>
              <a:ext uri="{FF2B5EF4-FFF2-40B4-BE49-F238E27FC236}">
                <a16:creationId xmlns:a16="http://schemas.microsoft.com/office/drawing/2014/main" id="{F58356B9-50A8-4823-A45E-582804776788}"/>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8610600" y="2994135"/>
            <a:ext cx="3318364" cy="2924527"/>
          </a:xfrm>
          <a:prstGeom prst="rect">
            <a:avLst/>
          </a:prstGeom>
          <a:ln>
            <a:solidFill>
              <a:schemeClr val="tx1"/>
            </a:solidFill>
          </a:ln>
        </p:spPr>
      </p:pic>
      <p:sp>
        <p:nvSpPr>
          <p:cNvPr id="22" name="Rectangle 21">
            <a:extLst>
              <a:ext uri="{FF2B5EF4-FFF2-40B4-BE49-F238E27FC236}">
                <a16:creationId xmlns:a16="http://schemas.microsoft.com/office/drawing/2014/main" id="{542EE942-3322-44C3-9BFD-A37A64E7B2A9}"/>
              </a:ext>
            </a:extLst>
          </p:cNvPr>
          <p:cNvSpPr/>
          <p:nvPr>
            <p:custDataLst>
              <p:tags r:id="rId6"/>
            </p:custDataLst>
          </p:nvPr>
        </p:nvSpPr>
        <p:spPr>
          <a:xfrm>
            <a:off x="8547722" y="5653680"/>
            <a:ext cx="3310522" cy="253916"/>
          </a:xfrm>
          <a:prstGeom prst="rect">
            <a:avLst/>
          </a:prstGeom>
        </p:spPr>
        <p:txBody>
          <a:bodyPr wrap="none">
            <a:spAutoFit/>
          </a:bodyPr>
          <a:lstStyle/>
          <a:p>
            <a:r>
              <a:rPr lang="en-GB" sz="1050" i="1" dirty="0">
                <a:hlinkClick r:id="rId11">
                  <a:extLst>
                    <a:ext uri="{A12FA001-AC4F-418D-AE19-62706E023703}">
                      <ahyp:hlinkClr xmlns:ahyp="http://schemas.microsoft.com/office/drawing/2018/hyperlinkcolor" val="tx"/>
                    </a:ext>
                  </a:extLst>
                </a:hlinkClick>
              </a:rPr>
              <a:t>George Morrow Cartoons from Punch magazine | PUNCH</a:t>
            </a:r>
            <a:endParaRPr lang="en-GB" sz="1050" i="1" dirty="0"/>
          </a:p>
        </p:txBody>
      </p:sp>
      <p:pic>
        <p:nvPicPr>
          <p:cNvPr id="26" name="Picture 25">
            <a:extLst>
              <a:ext uri="{FF2B5EF4-FFF2-40B4-BE49-F238E27FC236}">
                <a16:creationId xmlns:a16="http://schemas.microsoft.com/office/drawing/2014/main" id="{5027BD52-947C-4370-AC9C-735ADCB5055A}"/>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8547722" y="249128"/>
            <a:ext cx="3311769" cy="2642055"/>
          </a:xfrm>
          <a:prstGeom prst="rect">
            <a:avLst/>
          </a:prstGeom>
          <a:ln>
            <a:solidFill>
              <a:schemeClr val="tx1"/>
            </a:solidFill>
          </a:ln>
        </p:spPr>
      </p:pic>
      <p:sp>
        <p:nvSpPr>
          <p:cNvPr id="10" name="Espace réservé du pied de page 1">
            <a:extLst>
              <a:ext uri="{FF2B5EF4-FFF2-40B4-BE49-F238E27FC236}">
                <a16:creationId xmlns:a16="http://schemas.microsoft.com/office/drawing/2014/main" id="{35C09536-8F05-44CC-AAFE-16710CCF7E1B}"/>
              </a:ext>
            </a:extLst>
          </p:cNvPr>
          <p:cNvSpPr>
            <a:spLocks noGrp="1"/>
          </p:cNvSpPr>
          <p:nvPr>
            <p:ph type="ftr" idx="11"/>
            <p:custDataLst>
              <p:tags r:id="rId8"/>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3">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142434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AD08548-E30A-446F-BCCC-534A0252EF4C}"/>
              </a:ext>
            </a:extLst>
          </p:cNvPr>
          <p:cNvPicPr>
            <a:picLocks noChangeAspect="1"/>
          </p:cNvPicPr>
          <p:nvPr>
            <p:custDataLst>
              <p:tags r:id="rId1"/>
            </p:custDataLst>
          </p:nvPr>
        </p:nvPicPr>
        <p:blipFill>
          <a:blip r:embed="rId39">
            <a:extLst>
              <a:ext uri="{28A0092B-C50C-407E-A947-70E740481C1C}">
                <a14:useLocalDpi xmlns:a14="http://schemas.microsoft.com/office/drawing/2010/main" val="0"/>
              </a:ext>
            </a:extLst>
          </a:blip>
          <a:stretch>
            <a:fillRect/>
          </a:stretch>
        </p:blipFill>
        <p:spPr>
          <a:xfrm flipH="1">
            <a:off x="6198074" y="2172985"/>
            <a:ext cx="1381126" cy="1343026"/>
          </a:xfrm>
          <a:prstGeom prst="rect">
            <a:avLst/>
          </a:prstGeom>
        </p:spPr>
      </p:pic>
      <p:pic>
        <p:nvPicPr>
          <p:cNvPr id="16" name="Image 15">
            <a:extLst>
              <a:ext uri="{FF2B5EF4-FFF2-40B4-BE49-F238E27FC236}">
                <a16:creationId xmlns:a16="http://schemas.microsoft.com/office/drawing/2014/main" id="{E4BC0774-1EB7-4485-9811-EA4A1B6349F1}"/>
              </a:ext>
            </a:extLst>
          </p:cNvPr>
          <p:cNvPicPr>
            <a:picLocks noChangeAspect="1"/>
          </p:cNvPicPr>
          <p:nvPr>
            <p:custDataLst>
              <p:tags r:id="rId2"/>
            </p:custDataLst>
          </p:nvPr>
        </p:nvPicPr>
        <p:blipFill>
          <a:blip r:embed="rId39">
            <a:extLst>
              <a:ext uri="{28A0092B-C50C-407E-A947-70E740481C1C}">
                <a14:useLocalDpi xmlns:a14="http://schemas.microsoft.com/office/drawing/2010/main" val="0"/>
              </a:ext>
            </a:extLst>
          </a:blip>
          <a:stretch>
            <a:fillRect/>
          </a:stretch>
        </p:blipFill>
        <p:spPr>
          <a:xfrm>
            <a:off x="4008786" y="2198443"/>
            <a:ext cx="1381125" cy="1343025"/>
          </a:xfrm>
          <a:prstGeom prst="rect">
            <a:avLst/>
          </a:prstGeom>
        </p:spPr>
      </p:pic>
      <p:pic>
        <p:nvPicPr>
          <p:cNvPr id="39" name="Image 38">
            <a:extLst>
              <a:ext uri="{FF2B5EF4-FFF2-40B4-BE49-F238E27FC236}">
                <a16:creationId xmlns:a16="http://schemas.microsoft.com/office/drawing/2014/main" id="{A7428946-82A4-4A0A-91F1-F7024484B807}"/>
              </a:ext>
            </a:extLst>
          </p:cNvPr>
          <p:cNvPicPr>
            <a:picLocks noChangeAspect="1"/>
          </p:cNvPicPr>
          <p:nvPr>
            <p:custDataLst>
              <p:tags r:id="rId3"/>
            </p:custDataLst>
          </p:nvPr>
        </p:nvPicPr>
        <p:blipFill>
          <a:blip r:embed="rId40">
            <a:extLst>
              <a:ext uri="{28A0092B-C50C-407E-A947-70E740481C1C}">
                <a14:useLocalDpi xmlns:a14="http://schemas.microsoft.com/office/drawing/2010/main" val="0"/>
              </a:ext>
            </a:extLst>
          </a:blip>
          <a:stretch>
            <a:fillRect/>
          </a:stretch>
        </p:blipFill>
        <p:spPr>
          <a:xfrm>
            <a:off x="10392829" y="1652488"/>
            <a:ext cx="737293" cy="737293"/>
          </a:xfrm>
          <a:prstGeom prst="rect">
            <a:avLst/>
          </a:prstGeom>
        </p:spPr>
      </p:pic>
      <p:pic>
        <p:nvPicPr>
          <p:cNvPr id="40" name="Image 39">
            <a:extLst>
              <a:ext uri="{FF2B5EF4-FFF2-40B4-BE49-F238E27FC236}">
                <a16:creationId xmlns:a16="http://schemas.microsoft.com/office/drawing/2014/main" id="{44FEAC7A-BC92-4406-BF41-9A4117F66FE7}"/>
              </a:ext>
            </a:extLst>
          </p:cNvPr>
          <p:cNvPicPr>
            <a:picLocks noChangeAspect="1"/>
          </p:cNvPicPr>
          <p:nvPr>
            <p:custDataLst>
              <p:tags r:id="rId4"/>
            </p:custDataLst>
          </p:nvPr>
        </p:nvPicPr>
        <p:blipFill>
          <a:blip r:embed="rId41">
            <a:extLst>
              <a:ext uri="{28A0092B-C50C-407E-A947-70E740481C1C}">
                <a14:useLocalDpi xmlns:a14="http://schemas.microsoft.com/office/drawing/2010/main" val="0"/>
              </a:ext>
            </a:extLst>
          </a:blip>
          <a:stretch>
            <a:fillRect/>
          </a:stretch>
        </p:blipFill>
        <p:spPr>
          <a:xfrm>
            <a:off x="9937138" y="2594934"/>
            <a:ext cx="1648676" cy="500072"/>
          </a:xfrm>
          <a:prstGeom prst="rect">
            <a:avLst/>
          </a:prstGeom>
        </p:spPr>
      </p:pic>
      <p:pic>
        <p:nvPicPr>
          <p:cNvPr id="41" name="Image 40">
            <a:extLst>
              <a:ext uri="{FF2B5EF4-FFF2-40B4-BE49-F238E27FC236}">
                <a16:creationId xmlns:a16="http://schemas.microsoft.com/office/drawing/2014/main" id="{FFB59DF6-0A8A-42D6-8A9E-AF29CC4BA5AE}"/>
              </a:ext>
            </a:extLst>
          </p:cNvPr>
          <p:cNvPicPr>
            <a:picLocks noChangeAspect="1"/>
          </p:cNvPicPr>
          <p:nvPr>
            <p:custDataLst>
              <p:tags r:id="rId5"/>
            </p:custDataLst>
          </p:nvPr>
        </p:nvPicPr>
        <p:blipFill>
          <a:blip r:embed="rId42">
            <a:extLst>
              <a:ext uri="{28A0092B-C50C-407E-A947-70E740481C1C}">
                <a14:useLocalDpi xmlns:a14="http://schemas.microsoft.com/office/drawing/2010/main" val="0"/>
              </a:ext>
            </a:extLst>
          </a:blip>
          <a:stretch>
            <a:fillRect/>
          </a:stretch>
        </p:blipFill>
        <p:spPr>
          <a:xfrm>
            <a:off x="10194414" y="3300159"/>
            <a:ext cx="1271620" cy="736549"/>
          </a:xfrm>
          <a:prstGeom prst="rect">
            <a:avLst/>
          </a:prstGeom>
        </p:spPr>
      </p:pic>
      <p:pic>
        <p:nvPicPr>
          <p:cNvPr id="42" name="Image 41">
            <a:extLst>
              <a:ext uri="{FF2B5EF4-FFF2-40B4-BE49-F238E27FC236}">
                <a16:creationId xmlns:a16="http://schemas.microsoft.com/office/drawing/2014/main" id="{7D46F586-2566-44BF-9B07-550193F58F71}"/>
              </a:ext>
            </a:extLst>
          </p:cNvPr>
          <p:cNvPicPr>
            <a:picLocks noChangeAspect="1"/>
          </p:cNvPicPr>
          <p:nvPr>
            <p:custDataLst>
              <p:tags r:id="rId6"/>
            </p:custDataLst>
          </p:nvPr>
        </p:nvPicPr>
        <p:blipFill>
          <a:blip r:embed="rId40">
            <a:extLst>
              <a:ext uri="{28A0092B-C50C-407E-A947-70E740481C1C}">
                <a14:useLocalDpi xmlns:a14="http://schemas.microsoft.com/office/drawing/2010/main" val="0"/>
              </a:ext>
            </a:extLst>
          </a:blip>
          <a:stretch>
            <a:fillRect/>
          </a:stretch>
        </p:blipFill>
        <p:spPr>
          <a:xfrm>
            <a:off x="648734" y="1540170"/>
            <a:ext cx="737293" cy="737293"/>
          </a:xfrm>
          <a:prstGeom prst="rect">
            <a:avLst/>
          </a:prstGeom>
        </p:spPr>
      </p:pic>
      <p:pic>
        <p:nvPicPr>
          <p:cNvPr id="43" name="Image 42">
            <a:extLst>
              <a:ext uri="{FF2B5EF4-FFF2-40B4-BE49-F238E27FC236}">
                <a16:creationId xmlns:a16="http://schemas.microsoft.com/office/drawing/2014/main" id="{3ACA230A-AFEC-4ECA-B05D-4722C63246D3}"/>
              </a:ext>
            </a:extLst>
          </p:cNvPr>
          <p:cNvPicPr>
            <a:picLocks noChangeAspect="1"/>
          </p:cNvPicPr>
          <p:nvPr>
            <p:custDataLst>
              <p:tags r:id="rId7"/>
            </p:custDataLst>
          </p:nvPr>
        </p:nvPicPr>
        <p:blipFill>
          <a:blip r:embed="rId41">
            <a:extLst>
              <a:ext uri="{28A0092B-C50C-407E-A947-70E740481C1C}">
                <a14:useLocalDpi xmlns:a14="http://schemas.microsoft.com/office/drawing/2010/main" val="0"/>
              </a:ext>
            </a:extLst>
          </a:blip>
          <a:stretch>
            <a:fillRect/>
          </a:stretch>
        </p:blipFill>
        <p:spPr>
          <a:xfrm>
            <a:off x="193043" y="2482616"/>
            <a:ext cx="1648676" cy="500072"/>
          </a:xfrm>
          <a:prstGeom prst="rect">
            <a:avLst/>
          </a:prstGeom>
        </p:spPr>
      </p:pic>
      <p:pic>
        <p:nvPicPr>
          <p:cNvPr id="44" name="Image 43">
            <a:extLst>
              <a:ext uri="{FF2B5EF4-FFF2-40B4-BE49-F238E27FC236}">
                <a16:creationId xmlns:a16="http://schemas.microsoft.com/office/drawing/2014/main" id="{E1327F9D-FF84-456E-854F-B7341FCA6782}"/>
              </a:ext>
            </a:extLst>
          </p:cNvPr>
          <p:cNvPicPr>
            <a:picLocks noChangeAspect="1"/>
          </p:cNvPicPr>
          <p:nvPr>
            <p:custDataLst>
              <p:tags r:id="rId8"/>
            </p:custDataLst>
          </p:nvPr>
        </p:nvPicPr>
        <p:blipFill>
          <a:blip r:embed="rId42">
            <a:extLst>
              <a:ext uri="{28A0092B-C50C-407E-A947-70E740481C1C}">
                <a14:useLocalDpi xmlns:a14="http://schemas.microsoft.com/office/drawing/2010/main" val="0"/>
              </a:ext>
            </a:extLst>
          </a:blip>
          <a:stretch>
            <a:fillRect/>
          </a:stretch>
        </p:blipFill>
        <p:spPr>
          <a:xfrm>
            <a:off x="450319" y="3187841"/>
            <a:ext cx="1271620" cy="736549"/>
          </a:xfrm>
          <a:prstGeom prst="rect">
            <a:avLst/>
          </a:prstGeom>
        </p:spPr>
      </p:pic>
      <p:sp>
        <p:nvSpPr>
          <p:cNvPr id="35" name="Flèche : droite 34">
            <a:extLst>
              <a:ext uri="{FF2B5EF4-FFF2-40B4-BE49-F238E27FC236}">
                <a16:creationId xmlns:a16="http://schemas.microsoft.com/office/drawing/2014/main" id="{566D668B-E983-4798-B4AD-A1EDBD26F030}"/>
              </a:ext>
            </a:extLst>
          </p:cNvPr>
          <p:cNvSpPr/>
          <p:nvPr>
            <p:custDataLst>
              <p:tags r:id="rId9"/>
            </p:custDataLst>
          </p:nvPr>
        </p:nvSpPr>
        <p:spPr>
          <a:xfrm>
            <a:off x="2037058" y="3075019"/>
            <a:ext cx="1302872" cy="3539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èche : droite 45">
            <a:extLst>
              <a:ext uri="{FF2B5EF4-FFF2-40B4-BE49-F238E27FC236}">
                <a16:creationId xmlns:a16="http://schemas.microsoft.com/office/drawing/2014/main" id="{313D8748-11D1-4544-9761-950CA686AFED}"/>
              </a:ext>
            </a:extLst>
          </p:cNvPr>
          <p:cNvSpPr/>
          <p:nvPr>
            <p:custDataLst>
              <p:tags r:id="rId10"/>
            </p:custDataLst>
          </p:nvPr>
        </p:nvSpPr>
        <p:spPr>
          <a:xfrm rot="10800000">
            <a:off x="8343333" y="3075019"/>
            <a:ext cx="1302872" cy="3539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Connecteur droit avec flèche 46">
            <a:extLst>
              <a:ext uri="{FF2B5EF4-FFF2-40B4-BE49-F238E27FC236}">
                <a16:creationId xmlns:a16="http://schemas.microsoft.com/office/drawing/2014/main" id="{D273F3EE-5656-4069-872A-5555474F2E12}"/>
              </a:ext>
            </a:extLst>
          </p:cNvPr>
          <p:cNvCxnSpPr/>
          <p:nvPr>
            <p:custDataLst>
              <p:tags r:id="rId11"/>
            </p:custDataLst>
          </p:nvPr>
        </p:nvCxnSpPr>
        <p:spPr>
          <a:xfrm>
            <a:off x="5292969" y="3892248"/>
            <a:ext cx="984739" cy="0"/>
          </a:xfrm>
          <a:prstGeom prst="straightConnector1">
            <a:avLst/>
          </a:prstGeom>
          <a:ln w="76200">
            <a:headEnd type="triangle"/>
            <a:tailEnd type="triangle"/>
          </a:ln>
        </p:spPr>
        <p:style>
          <a:lnRef idx="3">
            <a:schemeClr val="dk1"/>
          </a:lnRef>
          <a:fillRef idx="0">
            <a:schemeClr val="dk1"/>
          </a:fillRef>
          <a:effectRef idx="2">
            <a:schemeClr val="dk1"/>
          </a:effectRef>
          <a:fontRef idx="minor">
            <a:schemeClr val="tx1"/>
          </a:fontRef>
        </p:style>
      </p:cxnSp>
      <p:sp>
        <p:nvSpPr>
          <p:cNvPr id="48" name="Accolade fermante 47">
            <a:extLst>
              <a:ext uri="{FF2B5EF4-FFF2-40B4-BE49-F238E27FC236}">
                <a16:creationId xmlns:a16="http://schemas.microsoft.com/office/drawing/2014/main" id="{D2AAC478-677D-490E-B64F-91E00216B8CB}"/>
              </a:ext>
            </a:extLst>
          </p:cNvPr>
          <p:cNvSpPr/>
          <p:nvPr>
            <p:custDataLst>
              <p:tags r:id="rId12"/>
            </p:custDataLst>
          </p:nvPr>
        </p:nvSpPr>
        <p:spPr>
          <a:xfrm rot="16200000">
            <a:off x="5575889" y="457061"/>
            <a:ext cx="512152" cy="291969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52" name="Accolade fermante 51">
            <a:extLst>
              <a:ext uri="{FF2B5EF4-FFF2-40B4-BE49-F238E27FC236}">
                <a16:creationId xmlns:a16="http://schemas.microsoft.com/office/drawing/2014/main" id="{EDF5BFD9-4F67-4EB8-ADE9-659ABBA41A31}"/>
              </a:ext>
            </a:extLst>
          </p:cNvPr>
          <p:cNvSpPr/>
          <p:nvPr>
            <p:custDataLst>
              <p:tags r:id="rId13"/>
            </p:custDataLst>
          </p:nvPr>
        </p:nvSpPr>
        <p:spPr>
          <a:xfrm rot="5400000">
            <a:off x="5536268" y="3912650"/>
            <a:ext cx="446637" cy="108938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pic>
        <p:nvPicPr>
          <p:cNvPr id="1029" name="Image 1028">
            <a:extLst>
              <a:ext uri="{FF2B5EF4-FFF2-40B4-BE49-F238E27FC236}">
                <a16:creationId xmlns:a16="http://schemas.microsoft.com/office/drawing/2014/main" id="{47BACEB2-EF3E-4DAA-AB63-39938DEBABCF}"/>
              </a:ext>
            </a:extLst>
          </p:cNvPr>
          <p:cNvPicPr>
            <a:picLocks noChangeAspect="1"/>
          </p:cNvPicPr>
          <p:nvPr>
            <p:custDataLst>
              <p:tags r:id="rId14"/>
            </p:custDataLst>
          </p:nvPr>
        </p:nvPicPr>
        <p:blipFill>
          <a:blip r:embed="rId43">
            <a:extLst>
              <a:ext uri="{28A0092B-C50C-407E-A947-70E740481C1C}">
                <a14:useLocalDpi xmlns:a14="http://schemas.microsoft.com/office/drawing/2010/main" val="0"/>
              </a:ext>
            </a:extLst>
          </a:blip>
          <a:stretch>
            <a:fillRect/>
          </a:stretch>
        </p:blipFill>
        <p:spPr>
          <a:xfrm>
            <a:off x="450319" y="4397197"/>
            <a:ext cx="1197202" cy="1066800"/>
          </a:xfrm>
          <a:prstGeom prst="rect">
            <a:avLst/>
          </a:prstGeom>
        </p:spPr>
      </p:pic>
      <p:pic>
        <p:nvPicPr>
          <p:cNvPr id="70" name="Image 69">
            <a:extLst>
              <a:ext uri="{FF2B5EF4-FFF2-40B4-BE49-F238E27FC236}">
                <a16:creationId xmlns:a16="http://schemas.microsoft.com/office/drawing/2014/main" id="{97933FBC-178E-4563-93E4-8AFEBDB2F7FB}"/>
              </a:ext>
            </a:extLst>
          </p:cNvPr>
          <p:cNvPicPr>
            <a:picLocks noChangeAspect="1"/>
          </p:cNvPicPr>
          <p:nvPr>
            <p:custDataLst>
              <p:tags r:id="rId15"/>
            </p:custDataLst>
          </p:nvPr>
        </p:nvPicPr>
        <p:blipFill>
          <a:blip r:embed="rId43">
            <a:extLst>
              <a:ext uri="{28A0092B-C50C-407E-A947-70E740481C1C}">
                <a14:useLocalDpi xmlns:a14="http://schemas.microsoft.com/office/drawing/2010/main" val="0"/>
              </a:ext>
            </a:extLst>
          </a:blip>
          <a:stretch>
            <a:fillRect/>
          </a:stretch>
        </p:blipFill>
        <p:spPr>
          <a:xfrm flipH="1">
            <a:off x="10244088" y="4521475"/>
            <a:ext cx="1034773" cy="1066800"/>
          </a:xfrm>
          <a:prstGeom prst="rect">
            <a:avLst/>
          </a:prstGeom>
        </p:spPr>
      </p:pic>
      <p:sp>
        <p:nvSpPr>
          <p:cNvPr id="1032" name="ZoneTexte 1031">
            <a:extLst>
              <a:ext uri="{FF2B5EF4-FFF2-40B4-BE49-F238E27FC236}">
                <a16:creationId xmlns:a16="http://schemas.microsoft.com/office/drawing/2014/main" id="{ED9B0DFD-B40D-4C65-99DE-E006CDA3DB2C}"/>
              </a:ext>
            </a:extLst>
          </p:cNvPr>
          <p:cNvSpPr txBox="1"/>
          <p:nvPr>
            <p:custDataLst>
              <p:tags r:id="rId16"/>
            </p:custDataLst>
          </p:nvPr>
        </p:nvSpPr>
        <p:spPr>
          <a:xfrm>
            <a:off x="925304" y="272583"/>
            <a:ext cx="1780616" cy="400110"/>
          </a:xfrm>
          <a:prstGeom prst="rect">
            <a:avLst/>
          </a:prstGeom>
          <a:noFill/>
        </p:spPr>
        <p:txBody>
          <a:bodyPr wrap="none" rtlCol="0">
            <a:spAutoFit/>
          </a:bodyPr>
          <a:lstStyle/>
          <a:p>
            <a:r>
              <a:rPr lang="fr-FR" sz="2000" i="1" dirty="0"/>
              <a:t>Ancien système</a:t>
            </a:r>
            <a:endParaRPr lang="en-GB" sz="2000" i="1" dirty="0"/>
          </a:p>
        </p:txBody>
      </p:sp>
      <p:sp>
        <p:nvSpPr>
          <p:cNvPr id="1033" name="ZoneTexte 1032">
            <a:extLst>
              <a:ext uri="{FF2B5EF4-FFF2-40B4-BE49-F238E27FC236}">
                <a16:creationId xmlns:a16="http://schemas.microsoft.com/office/drawing/2014/main" id="{0AB4326A-9128-492C-A0CA-1D6982216BCD}"/>
              </a:ext>
            </a:extLst>
          </p:cNvPr>
          <p:cNvSpPr txBox="1"/>
          <p:nvPr>
            <p:custDataLst>
              <p:tags r:id="rId17"/>
            </p:custDataLst>
          </p:nvPr>
        </p:nvSpPr>
        <p:spPr>
          <a:xfrm>
            <a:off x="4872151" y="46049"/>
            <a:ext cx="2004395" cy="400110"/>
          </a:xfrm>
          <a:prstGeom prst="rect">
            <a:avLst/>
          </a:prstGeom>
          <a:noFill/>
        </p:spPr>
        <p:txBody>
          <a:bodyPr wrap="none" rtlCol="0">
            <a:spAutoFit/>
          </a:bodyPr>
          <a:lstStyle/>
          <a:p>
            <a:r>
              <a:rPr lang="fr-FR" sz="2000" i="1" dirty="0"/>
              <a:t>Autoroute Bitcoin</a:t>
            </a:r>
            <a:endParaRPr lang="en-GB" sz="2000" i="1" dirty="0"/>
          </a:p>
        </p:txBody>
      </p:sp>
      <p:pic>
        <p:nvPicPr>
          <p:cNvPr id="85" name="Image 84">
            <a:extLst>
              <a:ext uri="{FF2B5EF4-FFF2-40B4-BE49-F238E27FC236}">
                <a16:creationId xmlns:a16="http://schemas.microsoft.com/office/drawing/2014/main" id="{7EA4FC64-62DE-4024-9F6F-426CE6982EF3}"/>
              </a:ext>
            </a:extLst>
          </p:cNvPr>
          <p:cNvPicPr>
            <a:picLocks noChangeAspect="1"/>
          </p:cNvPicPr>
          <p:nvPr>
            <p:custDataLst>
              <p:tags r:id="rId18"/>
            </p:custDataLst>
          </p:nvPr>
        </p:nvPicPr>
        <p:blipFill rotWithShape="1">
          <a:blip r:embed="rId44">
            <a:extLst>
              <a:ext uri="{28A0092B-C50C-407E-A947-70E740481C1C}">
                <a14:useLocalDpi xmlns:a14="http://schemas.microsoft.com/office/drawing/2010/main" val="0"/>
              </a:ext>
            </a:extLst>
          </a:blip>
          <a:srcRect l="43708" r="44295"/>
          <a:stretch/>
        </p:blipFill>
        <p:spPr>
          <a:xfrm>
            <a:off x="7941865" y="-17255"/>
            <a:ext cx="488928" cy="5080550"/>
          </a:xfrm>
          <a:prstGeom prst="rect">
            <a:avLst/>
          </a:prstGeom>
        </p:spPr>
      </p:pic>
      <p:sp>
        <p:nvSpPr>
          <p:cNvPr id="1040" name="ZoneTexte 1039">
            <a:extLst>
              <a:ext uri="{FF2B5EF4-FFF2-40B4-BE49-F238E27FC236}">
                <a16:creationId xmlns:a16="http://schemas.microsoft.com/office/drawing/2014/main" id="{64C808D2-2D3D-40CB-9A0E-93629CB6814E}"/>
              </a:ext>
            </a:extLst>
          </p:cNvPr>
          <p:cNvSpPr txBox="1"/>
          <p:nvPr>
            <p:custDataLst>
              <p:tags r:id="rId19"/>
            </p:custDataLst>
          </p:nvPr>
        </p:nvSpPr>
        <p:spPr>
          <a:xfrm>
            <a:off x="859815" y="657204"/>
            <a:ext cx="1963807" cy="307777"/>
          </a:xfrm>
          <a:prstGeom prst="rect">
            <a:avLst/>
          </a:prstGeom>
          <a:noFill/>
        </p:spPr>
        <p:txBody>
          <a:bodyPr wrap="none" rtlCol="0">
            <a:spAutoFit/>
          </a:bodyPr>
          <a:lstStyle/>
          <a:p>
            <a:r>
              <a:rPr lang="fr-FR" sz="1400" dirty="0"/>
              <a:t>Demander l'autorisation</a:t>
            </a:r>
            <a:endParaRPr lang="en-GB" sz="1400" dirty="0"/>
          </a:p>
        </p:txBody>
      </p:sp>
      <p:sp>
        <p:nvSpPr>
          <p:cNvPr id="1041" name="ZoneTexte 1040">
            <a:extLst>
              <a:ext uri="{FF2B5EF4-FFF2-40B4-BE49-F238E27FC236}">
                <a16:creationId xmlns:a16="http://schemas.microsoft.com/office/drawing/2014/main" id="{B9DBA41E-FB31-4BD7-87DA-F695FDE4E151}"/>
              </a:ext>
            </a:extLst>
          </p:cNvPr>
          <p:cNvSpPr txBox="1"/>
          <p:nvPr>
            <p:custDataLst>
              <p:tags r:id="rId20"/>
            </p:custDataLst>
          </p:nvPr>
        </p:nvSpPr>
        <p:spPr>
          <a:xfrm>
            <a:off x="4073058" y="387823"/>
            <a:ext cx="3523375" cy="523220"/>
          </a:xfrm>
          <a:prstGeom prst="rect">
            <a:avLst/>
          </a:prstGeom>
          <a:noFill/>
        </p:spPr>
        <p:txBody>
          <a:bodyPr wrap="square" rtlCol="0">
            <a:spAutoFit/>
          </a:bodyPr>
          <a:lstStyle/>
          <a:p>
            <a:pPr algn="ctr"/>
            <a:r>
              <a:rPr lang="fr-FR" sz="1400" dirty="0"/>
              <a:t>Ouvert - Public - Neutre - Sans frontières - Résistance à la censure</a:t>
            </a:r>
            <a:endParaRPr lang="en-GB" sz="1400" dirty="0"/>
          </a:p>
        </p:txBody>
      </p:sp>
      <p:sp>
        <p:nvSpPr>
          <p:cNvPr id="90" name="Flèche : droite 89">
            <a:extLst>
              <a:ext uri="{FF2B5EF4-FFF2-40B4-BE49-F238E27FC236}">
                <a16:creationId xmlns:a16="http://schemas.microsoft.com/office/drawing/2014/main" id="{9C87661E-20A2-43BC-93FD-5ACD48F314A9}"/>
              </a:ext>
            </a:extLst>
          </p:cNvPr>
          <p:cNvSpPr/>
          <p:nvPr>
            <p:custDataLst>
              <p:tags r:id="rId21"/>
            </p:custDataLst>
          </p:nvPr>
        </p:nvSpPr>
        <p:spPr>
          <a:xfrm>
            <a:off x="8407369" y="3535862"/>
            <a:ext cx="1302872" cy="1702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lèche : droite 90">
            <a:extLst>
              <a:ext uri="{FF2B5EF4-FFF2-40B4-BE49-F238E27FC236}">
                <a16:creationId xmlns:a16="http://schemas.microsoft.com/office/drawing/2014/main" id="{CB3CF3B9-BEF9-47CD-AD01-C77D875B250C}"/>
              </a:ext>
            </a:extLst>
          </p:cNvPr>
          <p:cNvSpPr/>
          <p:nvPr>
            <p:custDataLst>
              <p:tags r:id="rId22"/>
            </p:custDataLst>
          </p:nvPr>
        </p:nvSpPr>
        <p:spPr>
          <a:xfrm rot="10800000">
            <a:off x="2037058" y="3508573"/>
            <a:ext cx="1302872" cy="1702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ZoneTexte 1031">
            <a:extLst>
              <a:ext uri="{FF2B5EF4-FFF2-40B4-BE49-F238E27FC236}">
                <a16:creationId xmlns:a16="http://schemas.microsoft.com/office/drawing/2014/main" id="{1D140CB0-4CD6-42BB-B630-C0829F2DF38C}"/>
              </a:ext>
            </a:extLst>
          </p:cNvPr>
          <p:cNvSpPr txBox="1"/>
          <p:nvPr>
            <p:custDataLst>
              <p:tags r:id="rId23"/>
            </p:custDataLst>
          </p:nvPr>
        </p:nvSpPr>
        <p:spPr>
          <a:xfrm>
            <a:off x="9347089" y="272583"/>
            <a:ext cx="1780616" cy="400110"/>
          </a:xfrm>
          <a:prstGeom prst="rect">
            <a:avLst/>
          </a:prstGeom>
          <a:noFill/>
        </p:spPr>
        <p:txBody>
          <a:bodyPr wrap="none" rtlCol="0">
            <a:spAutoFit/>
          </a:bodyPr>
          <a:lstStyle/>
          <a:p>
            <a:r>
              <a:rPr lang="fr-FR" sz="2000" i="1" dirty="0"/>
              <a:t>Ancien système</a:t>
            </a:r>
            <a:endParaRPr lang="en-GB" sz="2000" i="1" dirty="0"/>
          </a:p>
        </p:txBody>
      </p:sp>
      <p:sp>
        <p:nvSpPr>
          <p:cNvPr id="49" name="ZoneTexte 1039">
            <a:extLst>
              <a:ext uri="{FF2B5EF4-FFF2-40B4-BE49-F238E27FC236}">
                <a16:creationId xmlns:a16="http://schemas.microsoft.com/office/drawing/2014/main" id="{1B8F4A8D-20E3-4B7F-B9A8-8E30FF52393C}"/>
              </a:ext>
            </a:extLst>
          </p:cNvPr>
          <p:cNvSpPr txBox="1"/>
          <p:nvPr>
            <p:custDataLst>
              <p:tags r:id="rId24"/>
            </p:custDataLst>
          </p:nvPr>
        </p:nvSpPr>
        <p:spPr>
          <a:xfrm>
            <a:off x="9255493" y="576636"/>
            <a:ext cx="1963807" cy="307777"/>
          </a:xfrm>
          <a:prstGeom prst="rect">
            <a:avLst/>
          </a:prstGeom>
          <a:noFill/>
        </p:spPr>
        <p:txBody>
          <a:bodyPr wrap="none" rtlCol="0">
            <a:spAutoFit/>
          </a:bodyPr>
          <a:lstStyle/>
          <a:p>
            <a:r>
              <a:rPr lang="fr-FR" sz="1400" dirty="0"/>
              <a:t>Demander l'autorisation</a:t>
            </a:r>
            <a:endParaRPr lang="en-GB" sz="1400" dirty="0"/>
          </a:p>
        </p:txBody>
      </p:sp>
      <p:sp>
        <p:nvSpPr>
          <p:cNvPr id="2" name="Date Placeholder 1">
            <a:extLst>
              <a:ext uri="{FF2B5EF4-FFF2-40B4-BE49-F238E27FC236}">
                <a16:creationId xmlns:a16="http://schemas.microsoft.com/office/drawing/2014/main" id="{520EE6D1-953E-431B-8874-AF7CD0E63D31}"/>
              </a:ext>
            </a:extLst>
          </p:cNvPr>
          <p:cNvSpPr>
            <a:spLocks noGrp="1"/>
          </p:cNvSpPr>
          <p:nvPr>
            <p:ph type="dt" sz="half" idx="10"/>
            <p:custDataLst>
              <p:tags r:id="rId25"/>
            </p:custDataLst>
          </p:nvPr>
        </p:nvSpPr>
        <p:spPr/>
        <p:txBody>
          <a:bodyPr/>
          <a:lstStyle/>
          <a:p>
            <a:fld id="{BA270342-80D3-4DA5-9CDF-5DF854BAC080}" type="datetime1">
              <a:rPr lang="en-GB" smtClean="0"/>
              <a:t>31/08/2020</a:t>
            </a:fld>
            <a:endParaRPr lang="fr-FR"/>
          </a:p>
        </p:txBody>
      </p:sp>
      <p:sp>
        <p:nvSpPr>
          <p:cNvPr id="4" name="Slide Number Placeholder 3">
            <a:extLst>
              <a:ext uri="{FF2B5EF4-FFF2-40B4-BE49-F238E27FC236}">
                <a16:creationId xmlns:a16="http://schemas.microsoft.com/office/drawing/2014/main" id="{26B89F44-AD1C-4672-ACED-71D750F7298A}"/>
              </a:ext>
            </a:extLst>
          </p:cNvPr>
          <p:cNvSpPr>
            <a:spLocks noGrp="1"/>
          </p:cNvSpPr>
          <p:nvPr>
            <p:ph type="sldNum" sz="quarter" idx="12"/>
            <p:custDataLst>
              <p:tags r:id="rId26"/>
            </p:custDataLst>
          </p:nvPr>
        </p:nvSpPr>
        <p:spPr/>
        <p:txBody>
          <a:bodyPr/>
          <a:lstStyle/>
          <a:p>
            <a:fld id="{F2A888C8-7DE8-43C9-95B4-F66E8C50E3B2}" type="slidenum">
              <a:rPr lang="fr-FR" smtClean="0"/>
              <a:t>18</a:t>
            </a:fld>
            <a:endParaRPr lang="fr-FR"/>
          </a:p>
        </p:txBody>
      </p:sp>
      <p:pic>
        <p:nvPicPr>
          <p:cNvPr id="50" name="Picture 49">
            <a:extLst>
              <a:ext uri="{FF2B5EF4-FFF2-40B4-BE49-F238E27FC236}">
                <a16:creationId xmlns:a16="http://schemas.microsoft.com/office/drawing/2014/main" id="{1A4B403E-F1A5-4008-90FB-AD7FDBA241D8}"/>
              </a:ext>
            </a:extLst>
          </p:cNvPr>
          <p:cNvPicPr>
            <a:picLocks noChangeAspect="1"/>
          </p:cNvPicPr>
          <p:nvPr>
            <p:custDataLst>
              <p:tags r:id="rId27"/>
            </p:custDataLst>
          </p:nvPr>
        </p:nvPicPr>
        <p:blipFill>
          <a:blip r:embed="rId45">
            <a:extLst>
              <a:ext uri="{28A0092B-C50C-407E-A947-70E740481C1C}">
                <a14:useLocalDpi xmlns:a14="http://schemas.microsoft.com/office/drawing/2010/main" val="0"/>
              </a:ext>
            </a:extLst>
          </a:blip>
          <a:stretch>
            <a:fillRect/>
          </a:stretch>
        </p:blipFill>
        <p:spPr>
          <a:xfrm>
            <a:off x="4490278" y="1045741"/>
            <a:ext cx="1348277" cy="420345"/>
          </a:xfrm>
          <a:prstGeom prst="rect">
            <a:avLst/>
          </a:prstGeom>
        </p:spPr>
      </p:pic>
      <p:pic>
        <p:nvPicPr>
          <p:cNvPr id="53" name="Image 84">
            <a:extLst>
              <a:ext uri="{FF2B5EF4-FFF2-40B4-BE49-F238E27FC236}">
                <a16:creationId xmlns:a16="http://schemas.microsoft.com/office/drawing/2014/main" id="{51104F65-A0A8-4116-AB0E-E53C4F99F34D}"/>
              </a:ext>
            </a:extLst>
          </p:cNvPr>
          <p:cNvPicPr>
            <a:picLocks noChangeAspect="1"/>
          </p:cNvPicPr>
          <p:nvPr>
            <p:custDataLst>
              <p:tags r:id="rId28"/>
            </p:custDataLst>
          </p:nvPr>
        </p:nvPicPr>
        <p:blipFill rotWithShape="1">
          <a:blip r:embed="rId44">
            <a:extLst>
              <a:ext uri="{28A0092B-C50C-407E-A947-70E740481C1C}">
                <a14:useLocalDpi xmlns:a14="http://schemas.microsoft.com/office/drawing/2010/main" val="0"/>
              </a:ext>
            </a:extLst>
          </a:blip>
          <a:srcRect l="43708" r="44295"/>
          <a:stretch/>
        </p:blipFill>
        <p:spPr>
          <a:xfrm>
            <a:off x="7975412" y="5280260"/>
            <a:ext cx="488928" cy="5080550"/>
          </a:xfrm>
          <a:prstGeom prst="rect">
            <a:avLst/>
          </a:prstGeom>
        </p:spPr>
      </p:pic>
      <p:pic>
        <p:nvPicPr>
          <p:cNvPr id="54" name="Image 84">
            <a:extLst>
              <a:ext uri="{FF2B5EF4-FFF2-40B4-BE49-F238E27FC236}">
                <a16:creationId xmlns:a16="http://schemas.microsoft.com/office/drawing/2014/main" id="{DD44F53A-F456-484E-B5BA-145BC6C8BBF1}"/>
              </a:ext>
            </a:extLst>
          </p:cNvPr>
          <p:cNvPicPr>
            <a:picLocks noChangeAspect="1"/>
          </p:cNvPicPr>
          <p:nvPr>
            <p:custDataLst>
              <p:tags r:id="rId29"/>
            </p:custDataLst>
          </p:nvPr>
        </p:nvPicPr>
        <p:blipFill rotWithShape="1">
          <a:blip r:embed="rId44">
            <a:extLst>
              <a:ext uri="{28A0092B-C50C-407E-A947-70E740481C1C}">
                <a14:useLocalDpi xmlns:a14="http://schemas.microsoft.com/office/drawing/2010/main" val="0"/>
              </a:ext>
            </a:extLst>
          </a:blip>
          <a:srcRect l="43708" r="44295"/>
          <a:stretch/>
        </p:blipFill>
        <p:spPr>
          <a:xfrm>
            <a:off x="3392199" y="-18579"/>
            <a:ext cx="488928" cy="5080550"/>
          </a:xfrm>
          <a:prstGeom prst="rect">
            <a:avLst/>
          </a:prstGeom>
        </p:spPr>
      </p:pic>
      <p:pic>
        <p:nvPicPr>
          <p:cNvPr id="55" name="Image 84">
            <a:extLst>
              <a:ext uri="{FF2B5EF4-FFF2-40B4-BE49-F238E27FC236}">
                <a16:creationId xmlns:a16="http://schemas.microsoft.com/office/drawing/2014/main" id="{5EBFAC97-F875-4A40-B64B-1154DB8FAABF}"/>
              </a:ext>
            </a:extLst>
          </p:cNvPr>
          <p:cNvPicPr>
            <a:picLocks noChangeAspect="1"/>
          </p:cNvPicPr>
          <p:nvPr>
            <p:custDataLst>
              <p:tags r:id="rId30"/>
            </p:custDataLst>
          </p:nvPr>
        </p:nvPicPr>
        <p:blipFill rotWithShape="1">
          <a:blip r:embed="rId44">
            <a:extLst>
              <a:ext uri="{28A0092B-C50C-407E-A947-70E740481C1C}">
                <a14:useLocalDpi xmlns:a14="http://schemas.microsoft.com/office/drawing/2010/main" val="0"/>
              </a:ext>
            </a:extLst>
          </a:blip>
          <a:srcRect l="43708" r="44295"/>
          <a:stretch/>
        </p:blipFill>
        <p:spPr>
          <a:xfrm>
            <a:off x="3414094" y="5295751"/>
            <a:ext cx="488928" cy="5080550"/>
          </a:xfrm>
          <a:prstGeom prst="rect">
            <a:avLst/>
          </a:prstGeom>
        </p:spPr>
      </p:pic>
      <p:pic>
        <p:nvPicPr>
          <p:cNvPr id="6" name="Picture 5">
            <a:extLst>
              <a:ext uri="{FF2B5EF4-FFF2-40B4-BE49-F238E27FC236}">
                <a16:creationId xmlns:a16="http://schemas.microsoft.com/office/drawing/2014/main" id="{B8A807D6-273C-445A-81E6-86DF8BF65B92}"/>
              </a:ext>
            </a:extLst>
          </p:cNvPr>
          <p:cNvPicPr>
            <a:picLocks noChangeAspect="1"/>
          </p:cNvPicPr>
          <p:nvPr>
            <p:custDataLst>
              <p:tags r:id="rId31"/>
            </p:custDataLst>
          </p:nvPr>
        </p:nvPicPr>
        <p:blipFill>
          <a:blip r:embed="rId46">
            <a:extLst>
              <a:ext uri="{28A0092B-C50C-407E-A947-70E740481C1C}">
                <a14:useLocalDpi xmlns:a14="http://schemas.microsoft.com/office/drawing/2010/main" val="0"/>
              </a:ext>
            </a:extLst>
          </a:blip>
          <a:stretch>
            <a:fillRect/>
          </a:stretch>
        </p:blipFill>
        <p:spPr>
          <a:xfrm>
            <a:off x="5962827" y="800786"/>
            <a:ext cx="1086917" cy="1086917"/>
          </a:xfrm>
          <a:prstGeom prst="rect">
            <a:avLst/>
          </a:prstGeom>
        </p:spPr>
      </p:pic>
      <p:pic>
        <p:nvPicPr>
          <p:cNvPr id="9" name="Picture 8">
            <a:extLst>
              <a:ext uri="{FF2B5EF4-FFF2-40B4-BE49-F238E27FC236}">
                <a16:creationId xmlns:a16="http://schemas.microsoft.com/office/drawing/2014/main" id="{CAB0E2AB-8E50-4476-BD24-58B88703B818}"/>
              </a:ext>
            </a:extLst>
          </p:cNvPr>
          <p:cNvPicPr>
            <a:picLocks noChangeAspect="1"/>
          </p:cNvPicPr>
          <p:nvPr>
            <p:custDataLst>
              <p:tags r:id="rId32"/>
            </p:custDataLst>
          </p:nvPr>
        </p:nvPicPr>
        <p:blipFill>
          <a:blip r:embed="rId47">
            <a:extLst>
              <a:ext uri="{28A0092B-C50C-407E-A947-70E740481C1C}">
                <a14:useLocalDpi xmlns:a14="http://schemas.microsoft.com/office/drawing/2010/main" val="0"/>
              </a:ext>
            </a:extLst>
          </a:blip>
          <a:stretch>
            <a:fillRect/>
          </a:stretch>
        </p:blipFill>
        <p:spPr>
          <a:xfrm>
            <a:off x="6550059" y="3571949"/>
            <a:ext cx="1033349" cy="672080"/>
          </a:xfrm>
          <a:prstGeom prst="rect">
            <a:avLst/>
          </a:prstGeom>
        </p:spPr>
      </p:pic>
      <p:pic>
        <p:nvPicPr>
          <p:cNvPr id="11" name="Picture 10">
            <a:extLst>
              <a:ext uri="{FF2B5EF4-FFF2-40B4-BE49-F238E27FC236}">
                <a16:creationId xmlns:a16="http://schemas.microsoft.com/office/drawing/2014/main" id="{7DE35081-2A26-4987-A7E5-3C206EFCBAC1}"/>
              </a:ext>
            </a:extLst>
          </p:cNvPr>
          <p:cNvPicPr>
            <a:picLocks noChangeAspect="1"/>
          </p:cNvPicPr>
          <p:nvPr>
            <p:custDataLst>
              <p:tags r:id="rId33"/>
            </p:custDataLst>
          </p:nvPr>
        </p:nvPicPr>
        <p:blipFill>
          <a:blip r:embed="rId48">
            <a:extLst>
              <a:ext uri="{28A0092B-C50C-407E-A947-70E740481C1C}">
                <a14:useLocalDpi xmlns:a14="http://schemas.microsoft.com/office/drawing/2010/main" val="0"/>
              </a:ext>
            </a:extLst>
          </a:blip>
          <a:stretch>
            <a:fillRect/>
          </a:stretch>
        </p:blipFill>
        <p:spPr>
          <a:xfrm>
            <a:off x="4019801" y="3716827"/>
            <a:ext cx="1000817" cy="617077"/>
          </a:xfrm>
          <a:prstGeom prst="rect">
            <a:avLst/>
          </a:prstGeom>
        </p:spPr>
      </p:pic>
      <p:pic>
        <p:nvPicPr>
          <p:cNvPr id="62" name="Picture 61">
            <a:extLst>
              <a:ext uri="{FF2B5EF4-FFF2-40B4-BE49-F238E27FC236}">
                <a16:creationId xmlns:a16="http://schemas.microsoft.com/office/drawing/2014/main" id="{F59877D9-DACF-4785-ADB6-D7EE0C5F6165}"/>
              </a:ext>
            </a:extLst>
          </p:cNvPr>
          <p:cNvPicPr>
            <a:picLocks noChangeAspect="1"/>
          </p:cNvPicPr>
          <p:nvPr>
            <p:custDataLst>
              <p:tags r:id="rId34"/>
            </p:custDataLst>
          </p:nvPr>
        </p:nvPicPr>
        <p:blipFill>
          <a:blip r:embed="rId49">
            <a:extLst>
              <a:ext uri="{28A0092B-C50C-407E-A947-70E740481C1C}">
                <a14:useLocalDpi xmlns:a14="http://schemas.microsoft.com/office/drawing/2010/main" val="0"/>
              </a:ext>
            </a:extLst>
          </a:blip>
          <a:stretch>
            <a:fillRect/>
          </a:stretch>
        </p:blipFill>
        <p:spPr>
          <a:xfrm>
            <a:off x="4095535" y="4675679"/>
            <a:ext cx="1797743" cy="1486300"/>
          </a:xfrm>
          <a:prstGeom prst="rect">
            <a:avLst/>
          </a:prstGeom>
        </p:spPr>
      </p:pic>
      <p:pic>
        <p:nvPicPr>
          <p:cNvPr id="63" name="Picture 62">
            <a:extLst>
              <a:ext uri="{FF2B5EF4-FFF2-40B4-BE49-F238E27FC236}">
                <a16:creationId xmlns:a16="http://schemas.microsoft.com/office/drawing/2014/main" id="{07B79A1B-D3F1-48D2-82CE-9525CE5BD29A}"/>
              </a:ext>
            </a:extLst>
          </p:cNvPr>
          <p:cNvPicPr>
            <a:picLocks noChangeAspect="1"/>
          </p:cNvPicPr>
          <p:nvPr>
            <p:custDataLst>
              <p:tags r:id="rId35"/>
            </p:custDataLst>
          </p:nvPr>
        </p:nvPicPr>
        <p:blipFill>
          <a:blip r:embed="rId49">
            <a:extLst>
              <a:ext uri="{28A0092B-C50C-407E-A947-70E740481C1C}">
                <a14:useLocalDpi xmlns:a14="http://schemas.microsoft.com/office/drawing/2010/main" val="0"/>
              </a:ext>
            </a:extLst>
          </a:blip>
          <a:stretch>
            <a:fillRect/>
          </a:stretch>
        </p:blipFill>
        <p:spPr>
          <a:xfrm flipH="1">
            <a:off x="5963852" y="4708421"/>
            <a:ext cx="1813157" cy="1425797"/>
          </a:xfrm>
          <a:prstGeom prst="rect">
            <a:avLst/>
          </a:prstGeom>
        </p:spPr>
      </p:pic>
      <p:pic>
        <p:nvPicPr>
          <p:cNvPr id="21" name="Picture 20">
            <a:extLst>
              <a:ext uri="{FF2B5EF4-FFF2-40B4-BE49-F238E27FC236}">
                <a16:creationId xmlns:a16="http://schemas.microsoft.com/office/drawing/2014/main" id="{192B0BFB-7F8A-4DBC-B3B1-D7E567735A5E}"/>
              </a:ext>
            </a:extLst>
          </p:cNvPr>
          <p:cNvPicPr>
            <a:picLocks noChangeAspect="1"/>
          </p:cNvPicPr>
          <p:nvPr>
            <p:custDataLst>
              <p:tags r:id="rId36"/>
            </p:custDataLst>
          </p:nvPr>
        </p:nvPicPr>
        <p:blipFill>
          <a:blip r:embed="rId50">
            <a:extLst>
              <a:ext uri="{28A0092B-C50C-407E-A947-70E740481C1C}">
                <a14:useLocalDpi xmlns:a14="http://schemas.microsoft.com/office/drawing/2010/main" val="0"/>
              </a:ext>
            </a:extLst>
          </a:blip>
          <a:stretch>
            <a:fillRect/>
          </a:stretch>
        </p:blipFill>
        <p:spPr>
          <a:xfrm>
            <a:off x="5686206" y="5280260"/>
            <a:ext cx="484719" cy="641080"/>
          </a:xfrm>
          <a:prstGeom prst="rect">
            <a:avLst/>
          </a:prstGeom>
        </p:spPr>
      </p:pic>
      <p:sp>
        <p:nvSpPr>
          <p:cNvPr id="51" name="Espace réservé du pied de page 1">
            <a:extLst>
              <a:ext uri="{FF2B5EF4-FFF2-40B4-BE49-F238E27FC236}">
                <a16:creationId xmlns:a16="http://schemas.microsoft.com/office/drawing/2014/main" id="{EBDE8495-CC10-4AFE-9048-576E55AC1AE5}"/>
              </a:ext>
            </a:extLst>
          </p:cNvPr>
          <p:cNvSpPr>
            <a:spLocks noGrp="1"/>
          </p:cNvSpPr>
          <p:nvPr>
            <p:ph type="ftr" idx="11"/>
            <p:custDataLst>
              <p:tags r:id="rId37"/>
            </p:custDataLst>
          </p:nvPr>
        </p:nvSpPr>
        <p:spPr>
          <a:xfrm>
            <a:off x="3802948" y="6284370"/>
            <a:ext cx="4364415" cy="604602"/>
          </a:xfrm>
        </p:spPr>
        <p:txBody>
          <a:bodyPr/>
          <a:lstStyle/>
          <a:p>
            <a:r>
              <a:rPr lang="fr-FR" sz="1000"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sz="1000" dirty="0" err="1">
                <a:latin typeface="Brandon Grotesque Light" panose="020B0303020203060202" pitchFamily="34" charset="0"/>
              </a:rPr>
              <a:t>LvL</a:t>
            </a:r>
            <a:r>
              <a:rPr lang="fr-FR" sz="1000" dirty="0">
                <a:latin typeface="Brandon Grotesque Light" panose="020B0303020203060202" pitchFamily="34" charset="0"/>
              </a:rPr>
              <a:t> 2.2 FR V1.1 - </a:t>
            </a:r>
            <a:r>
              <a:rPr lang="en-US" sz="1000" b="0" dirty="0">
                <a:effectLst/>
                <a:latin typeface="Brandon Grotesque Light" panose="020B0303020203060202" pitchFamily="34" charset="0"/>
              </a:rPr>
              <a:t>© 2020</a:t>
            </a:r>
            <a:r>
              <a:rPr lang="fr-FR" sz="1000" dirty="0">
                <a:latin typeface="Brandon Grotesque Light" panose="020B0303020203060202" pitchFamily="34" charset="0"/>
              </a:rPr>
              <a:t>  </a:t>
            </a:r>
            <a:r>
              <a:rPr lang="en-US" sz="1000" dirty="0">
                <a:latin typeface="Brandon Grotesque Light" panose="020B0303020203060202" pitchFamily="34" charset="0"/>
              </a:rPr>
              <a:t>Ce travail</a:t>
            </a:r>
            <a:r>
              <a:rPr lang="en-US" sz="1000" b="0" dirty="0">
                <a:effectLst/>
                <a:latin typeface="Brandon Grotesque Light" panose="020B0303020203060202" pitchFamily="34" charset="0"/>
              </a:rPr>
              <a:t> </a:t>
            </a:r>
            <a:r>
              <a:rPr lang="en-US" sz="1000" b="0" dirty="0" err="1">
                <a:effectLst/>
                <a:latin typeface="Brandon Grotesque Light" panose="020B0303020203060202" pitchFamily="34" charset="0"/>
              </a:rPr>
              <a:t>est</a:t>
            </a:r>
            <a:r>
              <a:rPr lang="en-US" sz="1000" b="0" dirty="0">
                <a:effectLst/>
                <a:latin typeface="Brandon Grotesque Light" panose="020B0303020203060202" pitchFamily="34" charset="0"/>
              </a:rPr>
              <a:t> </a:t>
            </a:r>
            <a:r>
              <a:rPr lang="en-US" sz="1000" b="0" dirty="0" err="1">
                <a:effectLst/>
                <a:latin typeface="Brandon Grotesque Light" panose="020B0303020203060202" pitchFamily="34" charset="0"/>
              </a:rPr>
              <a:t>licensé</a:t>
            </a:r>
            <a:r>
              <a:rPr lang="en-US" sz="1000" b="0" dirty="0">
                <a:effectLst/>
                <a:latin typeface="Brandon Grotesque Light" panose="020B0303020203060202" pitchFamily="34" charset="0"/>
              </a:rPr>
              <a:t> sous </a:t>
            </a:r>
            <a:r>
              <a:rPr lang="en-US" sz="1000" dirty="0">
                <a:latin typeface="Brandon Grotesque Light" panose="020B0303020203060202" pitchFamily="34" charset="0"/>
                <a:hlinkClick r:id="rId51">
                  <a:extLst>
                    <a:ext uri="{A12FA001-AC4F-418D-AE19-62706E023703}">
                      <ahyp:hlinkClr xmlns:ahyp="http://schemas.microsoft.com/office/drawing/2018/hyperlinkcolor" val="tx"/>
                    </a:ext>
                  </a:extLst>
                </a:hlinkClick>
              </a:rPr>
              <a:t>CC BY-SA</a:t>
            </a:r>
            <a:endParaRPr lang="en-US" sz="1000" dirty="0">
              <a:latin typeface="Brandon Grotesque Light" panose="020B0303020203060202" pitchFamily="34" charset="0"/>
            </a:endParaRPr>
          </a:p>
        </p:txBody>
      </p:sp>
    </p:spTree>
    <p:extLst>
      <p:ext uri="{BB962C8B-B14F-4D97-AF65-F5344CB8AC3E}">
        <p14:creationId xmlns:p14="http://schemas.microsoft.com/office/powerpoint/2010/main" val="3485253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33" name="Picture 32">
            <a:hlinkClick r:id="rId19"/>
            <a:extLst>
              <a:ext uri="{FF2B5EF4-FFF2-40B4-BE49-F238E27FC236}">
                <a16:creationId xmlns:a16="http://schemas.microsoft.com/office/drawing/2014/main" id="{ECC50770-1968-4DCB-88BA-DAFF93C01B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9706" y="3073742"/>
            <a:ext cx="5665140" cy="2539871"/>
          </a:xfrm>
          <a:prstGeom prst="rect">
            <a:avLst/>
          </a:prstGeom>
        </p:spPr>
      </p:pic>
      <p:sp>
        <p:nvSpPr>
          <p:cNvPr id="245" name="Google Shape;245;p32"/>
          <p:cNvSpPr txBox="1"/>
          <p:nvPr>
            <p:custDataLst>
              <p:tags r:id="rId1"/>
            </p:custDataLst>
          </p:nvPr>
        </p:nvSpPr>
        <p:spPr>
          <a:xfrm>
            <a:off x="368117" y="320248"/>
            <a:ext cx="2735763" cy="628361"/>
          </a:xfrm>
          <a:prstGeom prst="rect">
            <a:avLst/>
          </a:prstGeom>
          <a:noFill/>
          <a:ln>
            <a:noFill/>
          </a:ln>
        </p:spPr>
        <p:txBody>
          <a:bodyPr spcFirstLastPara="1" wrap="square" lIns="91433" tIns="45700" rIns="91433" bIns="45700" anchor="t" anchorCtr="0">
            <a:noAutofit/>
          </a:bodyPr>
          <a:lstStyle/>
          <a:p>
            <a:r>
              <a:rPr lang="en-US" sz="2000" u="sng" dirty="0">
                <a:solidFill>
                  <a:schemeClr val="dk1"/>
                </a:solidFill>
                <a:latin typeface="Brandon Grotesque Medium" panose="020B0603020203060202" pitchFamily="34" charset="0"/>
                <a:ea typeface="Calibri"/>
                <a:cs typeface="Calibri"/>
                <a:sym typeface="Calibri"/>
              </a:rPr>
              <a:t>Pour </a:t>
            </a:r>
            <a:r>
              <a:rPr lang="en-US" sz="2000" u="sng" dirty="0" err="1">
                <a:solidFill>
                  <a:schemeClr val="dk1"/>
                </a:solidFill>
                <a:latin typeface="Brandon Grotesque Medium" panose="020B0603020203060202" pitchFamily="34" charset="0"/>
                <a:ea typeface="Calibri"/>
                <a:cs typeface="Calibri"/>
                <a:sym typeface="Calibri"/>
              </a:rPr>
              <a:t>aller</a:t>
            </a:r>
            <a:r>
              <a:rPr lang="en-US" sz="2000" u="sng" dirty="0">
                <a:solidFill>
                  <a:schemeClr val="dk1"/>
                </a:solidFill>
                <a:latin typeface="Brandon Grotesque Medium" panose="020B0603020203060202" pitchFamily="34" charset="0"/>
                <a:ea typeface="Calibri"/>
                <a:cs typeface="Calibri"/>
                <a:sym typeface="Calibri"/>
              </a:rPr>
              <a:t> plus loin :</a:t>
            </a:r>
          </a:p>
        </p:txBody>
      </p:sp>
      <p:sp>
        <p:nvSpPr>
          <p:cNvPr id="248" name="Google Shape;248;p32"/>
          <p:cNvSpPr txBox="1"/>
          <p:nvPr>
            <p:custDataLst>
              <p:tags r:id="rId2"/>
            </p:custDataLst>
          </p:nvPr>
        </p:nvSpPr>
        <p:spPr>
          <a:xfrm>
            <a:off x="4991004" y="317049"/>
            <a:ext cx="3329781" cy="369200"/>
          </a:xfrm>
          <a:prstGeom prst="rect">
            <a:avLst/>
          </a:prstGeom>
          <a:noFill/>
          <a:ln>
            <a:noFill/>
          </a:ln>
        </p:spPr>
        <p:txBody>
          <a:bodyPr spcFirstLastPara="1" wrap="square" lIns="91433" tIns="45700" rIns="91433" bIns="45700" anchor="t" anchorCtr="0">
            <a:noAutofit/>
          </a:bodyPr>
          <a:lstStyle>
            <a:defPPr>
              <a:defRPr lang="en-US"/>
            </a:defPPr>
            <a:lvl1pPr>
              <a:defRPr sz="2667" u="sng">
                <a:solidFill>
                  <a:schemeClr val="dk1"/>
                </a:solidFill>
                <a:latin typeface="Brandon Grotesque Medium" panose="020B0603020203060202" pitchFamily="34" charset="0"/>
                <a:ea typeface="Calibri"/>
                <a:cs typeface="Calibri"/>
              </a:defRPr>
            </a:lvl1pPr>
          </a:lstStyle>
          <a:p>
            <a:r>
              <a:rPr lang="fr-FR" sz="2000" dirty="0">
                <a:sym typeface="Calibri"/>
              </a:rPr>
              <a:t>Sur le même sujet: </a:t>
            </a:r>
          </a:p>
        </p:txBody>
      </p:sp>
      <p:sp>
        <p:nvSpPr>
          <p:cNvPr id="249" name="Google Shape;249;p32"/>
          <p:cNvSpPr txBox="1"/>
          <p:nvPr>
            <p:custDataLst>
              <p:tags r:id="rId3"/>
            </p:custDataLst>
          </p:nvPr>
        </p:nvSpPr>
        <p:spPr>
          <a:xfrm>
            <a:off x="299154" y="2548367"/>
            <a:ext cx="5374926" cy="369200"/>
          </a:xfrm>
          <a:prstGeom prst="rect">
            <a:avLst/>
          </a:prstGeom>
          <a:noFill/>
          <a:ln>
            <a:noFill/>
          </a:ln>
        </p:spPr>
        <p:txBody>
          <a:bodyPr spcFirstLastPara="1" wrap="square" lIns="91433" tIns="45700" rIns="91433" bIns="45700" anchor="t" anchorCtr="0">
            <a:noAutofit/>
          </a:bodyPr>
          <a:lstStyle>
            <a:defPPr>
              <a:defRPr lang="en-US"/>
            </a:defPPr>
            <a:lvl1pPr>
              <a:defRPr sz="2667" u="sng">
                <a:solidFill>
                  <a:schemeClr val="dk1"/>
                </a:solidFill>
                <a:latin typeface="Brandon Grotesque Medium" panose="020B0603020203060202" pitchFamily="34" charset="0"/>
                <a:ea typeface="Calibri"/>
                <a:cs typeface="Calibri"/>
              </a:defRPr>
            </a:lvl1pPr>
          </a:lstStyle>
          <a:p>
            <a:pPr defTabSz="1219170">
              <a:buClr>
                <a:srgbClr val="000000"/>
              </a:buClr>
            </a:pPr>
            <a:r>
              <a:rPr lang="en-US" sz="2000" kern="0" dirty="0" err="1">
                <a:solidFill>
                  <a:prstClr val="black"/>
                </a:solidFill>
                <a:sym typeface="Calibri"/>
              </a:rPr>
              <a:t>Plongez</a:t>
            </a:r>
            <a:r>
              <a:rPr lang="en-US" sz="2000" kern="0" dirty="0">
                <a:solidFill>
                  <a:prstClr val="black"/>
                </a:solidFill>
                <a:sym typeface="Calibri"/>
              </a:rPr>
              <a:t> dans le terrier du lapin Bitcoin: </a:t>
            </a:r>
          </a:p>
        </p:txBody>
      </p:sp>
      <p:sp>
        <p:nvSpPr>
          <p:cNvPr id="253" name="Google Shape;253;p32"/>
          <p:cNvSpPr txBox="1"/>
          <p:nvPr>
            <p:custDataLst>
              <p:tags r:id="rId4"/>
            </p:custDataLst>
          </p:nvPr>
        </p:nvSpPr>
        <p:spPr>
          <a:xfrm>
            <a:off x="8576200" y="311228"/>
            <a:ext cx="2777600" cy="646400"/>
          </a:xfrm>
          <a:prstGeom prst="rect">
            <a:avLst/>
          </a:prstGeom>
          <a:noFill/>
          <a:ln>
            <a:noFill/>
          </a:ln>
        </p:spPr>
        <p:txBody>
          <a:bodyPr spcFirstLastPara="1" wrap="square" lIns="91433" tIns="45700" rIns="91433" bIns="45700" anchor="t" anchorCtr="0">
            <a:noAutofit/>
          </a:bodyPr>
          <a:lstStyle>
            <a:defPPr>
              <a:defRPr lang="fr-FR"/>
            </a:defPPr>
            <a:lvl1pPr>
              <a:defRPr sz="2000" u="sng">
                <a:solidFill>
                  <a:schemeClr val="dk1"/>
                </a:solidFill>
                <a:latin typeface="Brandon Grotesque Medium" panose="020B0603020203060202" pitchFamily="34" charset="0"/>
                <a:ea typeface="Calibri"/>
                <a:cs typeface="Calibri"/>
              </a:defRPr>
            </a:lvl1pPr>
          </a:lstStyle>
          <a:p>
            <a:r>
              <a:rPr lang="en" dirty="0">
                <a:sym typeface="Calibri"/>
              </a:rPr>
              <a:t>Animé du jour: </a:t>
            </a:r>
            <a:endParaRPr dirty="0"/>
          </a:p>
        </p:txBody>
      </p:sp>
      <p:sp>
        <p:nvSpPr>
          <p:cNvPr id="4" name="Date Placeholder 3">
            <a:extLst>
              <a:ext uri="{FF2B5EF4-FFF2-40B4-BE49-F238E27FC236}">
                <a16:creationId xmlns:a16="http://schemas.microsoft.com/office/drawing/2014/main" id="{84B2F497-7396-4284-8825-E2DFF698C0EF}"/>
              </a:ext>
            </a:extLst>
          </p:cNvPr>
          <p:cNvSpPr>
            <a:spLocks noGrp="1"/>
          </p:cNvSpPr>
          <p:nvPr>
            <p:ph type="dt" idx="10"/>
            <p:custDataLst>
              <p:tags r:id="rId5"/>
            </p:custDataLst>
          </p:nvPr>
        </p:nvSpPr>
        <p:spPr/>
        <p:txBody>
          <a:bodyPr/>
          <a:lstStyle/>
          <a:p>
            <a:fld id="{502F2560-B0A1-4F69-980C-A8B659CF220E}" type="datetime1">
              <a:rPr lang="en-GB" smtClean="0"/>
              <a:t>31/08/2020</a:t>
            </a:fld>
            <a:endParaRPr lang="en-GB"/>
          </a:p>
        </p:txBody>
      </p:sp>
      <p:sp>
        <p:nvSpPr>
          <p:cNvPr id="6" name="Slide Number Placeholder 5">
            <a:extLst>
              <a:ext uri="{FF2B5EF4-FFF2-40B4-BE49-F238E27FC236}">
                <a16:creationId xmlns:a16="http://schemas.microsoft.com/office/drawing/2014/main" id="{A2AFD9E0-4292-494C-ACEE-1C8B41D09351}"/>
              </a:ext>
            </a:extLst>
          </p:cNvPr>
          <p:cNvSpPr>
            <a:spLocks noGrp="1"/>
          </p:cNvSpPr>
          <p:nvPr>
            <p:ph type="sldNum" idx="12"/>
            <p:custDataLst>
              <p:tags r:id="rId6"/>
            </p:custDataLst>
          </p:nvPr>
        </p:nvSpPr>
        <p:spPr/>
        <p:txBody>
          <a:bodyPr/>
          <a:lstStyle/>
          <a:p>
            <a:fld id="{EF249D87-9E8E-4917-BF2C-761EFBF2A258}" type="slidenum">
              <a:rPr lang="en-GB" smtClean="0"/>
              <a:t>19</a:t>
            </a:fld>
            <a:endParaRPr lang="en-GB"/>
          </a:p>
        </p:txBody>
      </p:sp>
      <p:sp>
        <p:nvSpPr>
          <p:cNvPr id="19" name="TextBox 18">
            <a:extLst>
              <a:ext uri="{FF2B5EF4-FFF2-40B4-BE49-F238E27FC236}">
                <a16:creationId xmlns:a16="http://schemas.microsoft.com/office/drawing/2014/main" id="{F7288FB7-EDA1-4323-8469-E95ED83E7BBE}"/>
              </a:ext>
            </a:extLst>
          </p:cNvPr>
          <p:cNvSpPr txBox="1"/>
          <p:nvPr>
            <p:custDataLst>
              <p:tags r:id="rId7"/>
            </p:custDataLst>
          </p:nvPr>
        </p:nvSpPr>
        <p:spPr>
          <a:xfrm>
            <a:off x="10317490" y="364536"/>
            <a:ext cx="1566839" cy="338554"/>
          </a:xfrm>
          <a:prstGeom prst="rect">
            <a:avLst/>
          </a:prstGeom>
          <a:noFill/>
        </p:spPr>
        <p:txBody>
          <a:bodyPr wrap="none" rtlCol="0">
            <a:spAutoFit/>
          </a:bodyPr>
          <a:lstStyle/>
          <a:p>
            <a:r>
              <a:rPr lang="fr-FR" sz="1600" i="1" dirty="0">
                <a:latin typeface="Brandon Grotesque Medium" panose="020B0603020203060202" pitchFamily="34" charset="0"/>
              </a:rPr>
              <a:t>« Made in </a:t>
            </a:r>
            <a:r>
              <a:rPr lang="fr-FR" sz="1600" i="1" dirty="0" err="1">
                <a:latin typeface="Brandon Grotesque Medium" panose="020B0603020203060202" pitchFamily="34" charset="0"/>
              </a:rPr>
              <a:t>Abyss</a:t>
            </a:r>
            <a:r>
              <a:rPr lang="fr-FR" sz="1600" i="1" dirty="0">
                <a:latin typeface="Brandon Grotesque Medium" panose="020B0603020203060202" pitchFamily="34" charset="0"/>
              </a:rPr>
              <a:t> »</a:t>
            </a:r>
            <a:endParaRPr lang="en-GB" sz="1600" i="1" dirty="0">
              <a:latin typeface="Brandon Grotesque Medium" panose="020B0603020203060202" pitchFamily="34" charset="0"/>
            </a:endParaRPr>
          </a:p>
        </p:txBody>
      </p:sp>
      <p:pic>
        <p:nvPicPr>
          <p:cNvPr id="13" name="Picture 12">
            <a:extLst>
              <a:ext uri="{FF2B5EF4-FFF2-40B4-BE49-F238E27FC236}">
                <a16:creationId xmlns:a16="http://schemas.microsoft.com/office/drawing/2014/main" id="{8DB856EE-7CE9-493E-8D9E-E3A0BABFF29F}"/>
              </a:ext>
            </a:extLst>
          </p:cNvPr>
          <p:cNvPicPr>
            <a:picLocks noChangeAspect="1"/>
          </p:cNvPicPr>
          <p:nvPr>
            <p:custDataLst>
              <p:tags r:id="rId8"/>
            </p:custDataLst>
          </p:nvPr>
        </p:nvPicPr>
        <p:blipFill>
          <a:blip r:embed="rId21">
            <a:extLst>
              <a:ext uri="{28A0092B-C50C-407E-A947-70E740481C1C}">
                <a14:useLocalDpi xmlns:a14="http://schemas.microsoft.com/office/drawing/2010/main" val="0"/>
              </a:ext>
            </a:extLst>
          </a:blip>
          <a:stretch>
            <a:fillRect/>
          </a:stretch>
        </p:blipFill>
        <p:spPr>
          <a:xfrm>
            <a:off x="2406345" y="5141070"/>
            <a:ext cx="870908" cy="870908"/>
          </a:xfrm>
          <a:prstGeom prst="rect">
            <a:avLst/>
          </a:prstGeom>
        </p:spPr>
      </p:pic>
      <p:pic>
        <p:nvPicPr>
          <p:cNvPr id="10" name="Picture 9">
            <a:extLst>
              <a:ext uri="{FF2B5EF4-FFF2-40B4-BE49-F238E27FC236}">
                <a16:creationId xmlns:a16="http://schemas.microsoft.com/office/drawing/2014/main" id="{7FA299BE-D1DD-4C08-8FE3-967058E7A251}"/>
              </a:ext>
            </a:extLst>
          </p:cNvPr>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a:off x="8673258" y="841978"/>
            <a:ext cx="2756712" cy="1550650"/>
          </a:xfrm>
          <a:prstGeom prst="rect">
            <a:avLst/>
          </a:prstGeom>
        </p:spPr>
      </p:pic>
      <p:pic>
        <p:nvPicPr>
          <p:cNvPr id="24" name="Image 29">
            <a:extLst>
              <a:ext uri="{FF2B5EF4-FFF2-40B4-BE49-F238E27FC236}">
                <a16:creationId xmlns:a16="http://schemas.microsoft.com/office/drawing/2014/main" id="{5D479181-F78F-4C56-8EE3-07EC28ABCAA7}"/>
              </a:ext>
            </a:extLst>
          </p:cNvPr>
          <p:cNvPicPr>
            <a:picLocks noChangeAspect="1"/>
          </p:cNvPicPr>
          <p:nvPr>
            <p:custDataLst>
              <p:tags r:id="rId10"/>
            </p:custDataLst>
          </p:nvPr>
        </p:nvPicPr>
        <p:blipFill>
          <a:blip r:embed="rId23"/>
          <a:stretch>
            <a:fillRect/>
          </a:stretch>
        </p:blipFill>
        <p:spPr>
          <a:xfrm flipH="1">
            <a:off x="7884495" y="1973788"/>
            <a:ext cx="4189718" cy="3143825"/>
          </a:xfrm>
          <a:prstGeom prst="rect">
            <a:avLst/>
          </a:prstGeom>
        </p:spPr>
      </p:pic>
      <p:pic>
        <p:nvPicPr>
          <p:cNvPr id="27" name="Picture 26" descr="A close up of a logo&#10;&#10;Description automatically generated">
            <a:extLst>
              <a:ext uri="{FF2B5EF4-FFF2-40B4-BE49-F238E27FC236}">
                <a16:creationId xmlns:a16="http://schemas.microsoft.com/office/drawing/2014/main" id="{A2BDB290-7C9F-4899-805C-7770B9367F0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423337" y="4406625"/>
            <a:ext cx="1566270" cy="1523062"/>
          </a:xfrm>
          <a:prstGeom prst="rect">
            <a:avLst/>
          </a:prstGeom>
        </p:spPr>
      </p:pic>
      <p:pic>
        <p:nvPicPr>
          <p:cNvPr id="28" name="Picture 27" descr="A close up of a sign&#10;&#10;Description automatically generated">
            <a:extLst>
              <a:ext uri="{FF2B5EF4-FFF2-40B4-BE49-F238E27FC236}">
                <a16:creationId xmlns:a16="http://schemas.microsoft.com/office/drawing/2014/main" id="{D5D9177F-9F08-4071-9ED6-6B8B1F09F2D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15283345">
            <a:off x="7292154" y="4825492"/>
            <a:ext cx="549159" cy="1576242"/>
          </a:xfrm>
          <a:prstGeom prst="rect">
            <a:avLst/>
          </a:prstGeom>
        </p:spPr>
      </p:pic>
      <p:pic>
        <p:nvPicPr>
          <p:cNvPr id="29" name="Picture 28" descr="A picture containing lamp&#10;&#10;Description automatically generated">
            <a:extLst>
              <a:ext uri="{FF2B5EF4-FFF2-40B4-BE49-F238E27FC236}">
                <a16:creationId xmlns:a16="http://schemas.microsoft.com/office/drawing/2014/main" id="{18940EC9-63A6-4197-987D-3BF22E11554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17266126">
            <a:off x="6029271" y="5114239"/>
            <a:ext cx="924970" cy="1228476"/>
          </a:xfrm>
          <a:prstGeom prst="rect">
            <a:avLst/>
          </a:prstGeom>
        </p:spPr>
      </p:pic>
      <p:pic>
        <p:nvPicPr>
          <p:cNvPr id="31" name="Image 29">
            <a:hlinkClick r:id="rId27"/>
            <a:extLst>
              <a:ext uri="{FF2B5EF4-FFF2-40B4-BE49-F238E27FC236}">
                <a16:creationId xmlns:a16="http://schemas.microsoft.com/office/drawing/2014/main" id="{23A30358-496E-438E-9772-D0AAE1363FDB}"/>
              </a:ext>
            </a:extLst>
          </p:cNvPr>
          <p:cNvPicPr>
            <a:picLocks noChangeAspect="1"/>
          </p:cNvPicPr>
          <p:nvPr>
            <p:custDataLst>
              <p:tags r:id="rId11"/>
            </p:custDataLst>
          </p:nvPr>
        </p:nvPicPr>
        <p:blipFill rotWithShape="1">
          <a:blip r:embed="rId23"/>
          <a:srcRect r="3387" b="8671"/>
          <a:stretch/>
        </p:blipFill>
        <p:spPr>
          <a:xfrm rot="20915285">
            <a:off x="6128542" y="2968761"/>
            <a:ext cx="1907493" cy="2272528"/>
          </a:xfrm>
          <a:prstGeom prst="rect">
            <a:avLst/>
          </a:prstGeom>
        </p:spPr>
      </p:pic>
      <p:sp>
        <p:nvSpPr>
          <p:cNvPr id="32" name="TextBox 31">
            <a:extLst>
              <a:ext uri="{FF2B5EF4-FFF2-40B4-BE49-F238E27FC236}">
                <a16:creationId xmlns:a16="http://schemas.microsoft.com/office/drawing/2014/main" id="{AF402D2C-2ED1-4A21-9CC9-D0FB1F078BF0}"/>
              </a:ext>
            </a:extLst>
          </p:cNvPr>
          <p:cNvSpPr txBox="1"/>
          <p:nvPr/>
        </p:nvSpPr>
        <p:spPr>
          <a:xfrm>
            <a:off x="6511430" y="3416880"/>
            <a:ext cx="1452151" cy="338554"/>
          </a:xfrm>
          <a:prstGeom prst="rect">
            <a:avLst/>
          </a:prstGeom>
          <a:noFill/>
        </p:spPr>
        <p:txBody>
          <a:bodyPr wrap="square" rtlCol="0">
            <a:spAutoFit/>
          </a:bodyPr>
          <a:lstStyle>
            <a:defPPr>
              <a:defRPr lang="fr-FR"/>
            </a:defPPr>
            <a:lvl1pPr>
              <a:defRPr sz="1467">
                <a:latin typeface="Brandon Grotesque Regular" panose="020B0503020203060202" pitchFamily="34" charset="0"/>
              </a:defRPr>
            </a:lvl1pPr>
          </a:lstStyle>
          <a:p>
            <a:r>
              <a:rPr lang="en-US" sz="1600" b="1" u="sng" dirty="0"/>
              <a:t>Follow us on</a:t>
            </a:r>
          </a:p>
        </p:txBody>
      </p:sp>
      <p:pic>
        <p:nvPicPr>
          <p:cNvPr id="34" name="Picture 33" descr="A picture containing ax, tool&#10;&#10;Description automatically generated">
            <a:hlinkClick r:id="rId27"/>
            <a:extLst>
              <a:ext uri="{FF2B5EF4-FFF2-40B4-BE49-F238E27FC236}">
                <a16:creationId xmlns:a16="http://schemas.microsoft.com/office/drawing/2014/main" id="{20977CBC-3ABD-48A9-8093-8916B36E6B4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703681" y="3949709"/>
            <a:ext cx="801441" cy="652020"/>
          </a:xfrm>
          <a:prstGeom prst="rect">
            <a:avLst/>
          </a:prstGeom>
        </p:spPr>
      </p:pic>
      <p:pic>
        <p:nvPicPr>
          <p:cNvPr id="35" name="Image 29">
            <a:extLst>
              <a:ext uri="{FF2B5EF4-FFF2-40B4-BE49-F238E27FC236}">
                <a16:creationId xmlns:a16="http://schemas.microsoft.com/office/drawing/2014/main" id="{187B5E7B-6DEA-4516-B597-2355F3BD0DA2}"/>
              </a:ext>
            </a:extLst>
          </p:cNvPr>
          <p:cNvPicPr>
            <a:picLocks noChangeAspect="1"/>
          </p:cNvPicPr>
          <p:nvPr>
            <p:custDataLst>
              <p:tags r:id="rId12"/>
            </p:custDataLst>
          </p:nvPr>
        </p:nvPicPr>
        <p:blipFill>
          <a:blip r:embed="rId23"/>
          <a:stretch>
            <a:fillRect/>
          </a:stretch>
        </p:blipFill>
        <p:spPr>
          <a:xfrm rot="19617252" flipH="1">
            <a:off x="8165426" y="4202024"/>
            <a:ext cx="1427689" cy="1791598"/>
          </a:xfrm>
          <a:prstGeom prst="rect">
            <a:avLst/>
          </a:prstGeom>
        </p:spPr>
      </p:pic>
      <p:pic>
        <p:nvPicPr>
          <p:cNvPr id="36" name="Picture 35" descr="A picture containing clock&#10;&#10;Description automatically generated">
            <a:hlinkClick r:id="rId29"/>
            <a:extLst>
              <a:ext uri="{FF2B5EF4-FFF2-40B4-BE49-F238E27FC236}">
                <a16:creationId xmlns:a16="http://schemas.microsoft.com/office/drawing/2014/main" id="{893456EB-3F01-4B1A-9BE1-57216E21CB6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247756" y="4441405"/>
            <a:ext cx="1092930" cy="1092930"/>
          </a:xfrm>
          <a:prstGeom prst="rect">
            <a:avLst/>
          </a:prstGeom>
        </p:spPr>
      </p:pic>
      <p:pic>
        <p:nvPicPr>
          <p:cNvPr id="37" name="Picture 36" descr="A picture containing lamp&#10;&#10;Description automatically generated">
            <a:extLst>
              <a:ext uri="{FF2B5EF4-FFF2-40B4-BE49-F238E27FC236}">
                <a16:creationId xmlns:a16="http://schemas.microsoft.com/office/drawing/2014/main" id="{D266C8B2-FF7A-4A6F-9728-16B2E53EF47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15465889" flipV="1">
            <a:off x="9579922" y="5393127"/>
            <a:ext cx="635594" cy="844149"/>
          </a:xfrm>
          <a:prstGeom prst="rect">
            <a:avLst/>
          </a:prstGeom>
        </p:spPr>
      </p:pic>
      <p:pic>
        <p:nvPicPr>
          <p:cNvPr id="38" name="Picture 37">
            <a:extLst>
              <a:ext uri="{FF2B5EF4-FFF2-40B4-BE49-F238E27FC236}">
                <a16:creationId xmlns:a16="http://schemas.microsoft.com/office/drawing/2014/main" id="{085E91DD-6352-47DC-A269-D2222ED9D45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64787" y="5544276"/>
            <a:ext cx="482540" cy="622222"/>
          </a:xfrm>
          <a:prstGeom prst="rect">
            <a:avLst/>
          </a:prstGeom>
        </p:spPr>
      </p:pic>
      <p:sp>
        <p:nvSpPr>
          <p:cNvPr id="39" name="Scroll: Horizontal 38">
            <a:hlinkClick r:id="rId32"/>
            <a:extLst>
              <a:ext uri="{FF2B5EF4-FFF2-40B4-BE49-F238E27FC236}">
                <a16:creationId xmlns:a16="http://schemas.microsoft.com/office/drawing/2014/main" id="{BF900F08-975F-4B3A-B7A2-612230BA1EBC}"/>
              </a:ext>
            </a:extLst>
          </p:cNvPr>
          <p:cNvSpPr/>
          <p:nvPr/>
        </p:nvSpPr>
        <p:spPr>
          <a:xfrm>
            <a:off x="537517" y="797444"/>
            <a:ext cx="2487252" cy="12249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solidFill>
                <a:schemeClr val="tx1"/>
              </a:solidFill>
              <a:latin typeface="Brandon Grotesque Medium" panose="020B0603020203060202" pitchFamily="34" charset="0"/>
            </a:endParaRPr>
          </a:p>
          <a:p>
            <a:pPr algn="ctr"/>
            <a:r>
              <a:rPr lang="fr-FR" dirty="0">
                <a:solidFill>
                  <a:schemeClr val="tx1"/>
                </a:solidFill>
                <a:latin typeface="Brandon Grotesque Medium" panose="020B0603020203060202" pitchFamily="34" charset="0"/>
              </a:rPr>
              <a:t>PASSER LE TEST</a:t>
            </a:r>
            <a:endParaRPr lang="en-GB" dirty="0">
              <a:solidFill>
                <a:schemeClr val="tx1"/>
              </a:solidFill>
              <a:latin typeface="Brandon Grotesque Medium" panose="020B0603020203060202" pitchFamily="34" charset="0"/>
            </a:endParaRPr>
          </a:p>
          <a:p>
            <a:pPr algn="ctr"/>
            <a:endParaRPr lang="en-US" dirty="0"/>
          </a:p>
        </p:txBody>
      </p:sp>
      <p:pic>
        <p:nvPicPr>
          <p:cNvPr id="40" name="Picture 39">
            <a:extLst>
              <a:ext uri="{FF2B5EF4-FFF2-40B4-BE49-F238E27FC236}">
                <a16:creationId xmlns:a16="http://schemas.microsoft.com/office/drawing/2014/main" id="{167C0320-6A05-4708-8394-1DCE882B3864}"/>
              </a:ext>
            </a:extLst>
          </p:cNvPr>
          <p:cNvPicPr>
            <a:picLocks noChangeAspect="1"/>
          </p:cNvPicPr>
          <p:nvPr>
            <p:custDataLst>
              <p:tags r:id="rId13"/>
            </p:custDataLst>
          </p:nvPr>
        </p:nvPicPr>
        <p:blipFill>
          <a:blip r:embed="rId33"/>
          <a:stretch>
            <a:fillRect/>
          </a:stretch>
        </p:blipFill>
        <p:spPr>
          <a:xfrm>
            <a:off x="2223672" y="1612002"/>
            <a:ext cx="618127" cy="820819"/>
          </a:xfrm>
          <a:prstGeom prst="rect">
            <a:avLst/>
          </a:prstGeom>
        </p:spPr>
      </p:pic>
      <p:pic>
        <p:nvPicPr>
          <p:cNvPr id="41" name="Image 6">
            <a:extLst>
              <a:ext uri="{FF2B5EF4-FFF2-40B4-BE49-F238E27FC236}">
                <a16:creationId xmlns:a16="http://schemas.microsoft.com/office/drawing/2014/main" id="{6D9580FD-60F8-442D-A986-918BD9B5483A}"/>
              </a:ext>
            </a:extLst>
          </p:cNvPr>
          <p:cNvPicPr>
            <a:picLocks noChangeAspect="1"/>
          </p:cNvPicPr>
          <p:nvPr>
            <p:custDataLst>
              <p:tags r:id="rId14"/>
            </p:custDataLst>
          </p:nvPr>
        </p:nvPicPr>
        <p:blipFill>
          <a:blip r:embed="rId34"/>
          <a:stretch>
            <a:fillRect/>
          </a:stretch>
        </p:blipFill>
        <p:spPr>
          <a:xfrm>
            <a:off x="2708602" y="596009"/>
            <a:ext cx="1633179" cy="1633179"/>
          </a:xfrm>
          <a:prstGeom prst="rect">
            <a:avLst/>
          </a:prstGeom>
        </p:spPr>
      </p:pic>
      <p:pic>
        <p:nvPicPr>
          <p:cNvPr id="5" name="Picture 4">
            <a:hlinkClick r:id="rId35"/>
            <a:extLst>
              <a:ext uri="{FF2B5EF4-FFF2-40B4-BE49-F238E27FC236}">
                <a16:creationId xmlns:a16="http://schemas.microsoft.com/office/drawing/2014/main" id="{21566ABC-61ED-442E-89D4-C7AE8C5A642E}"/>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4710924" y="785666"/>
            <a:ext cx="3089859" cy="1742468"/>
          </a:xfrm>
          <a:prstGeom prst="rect">
            <a:avLst/>
          </a:prstGeom>
        </p:spPr>
        <p:style>
          <a:lnRef idx="2">
            <a:schemeClr val="dk1"/>
          </a:lnRef>
          <a:fillRef idx="1">
            <a:schemeClr val="lt1"/>
          </a:fillRef>
          <a:effectRef idx="0">
            <a:schemeClr val="dk1"/>
          </a:effectRef>
          <a:fontRef idx="minor">
            <a:schemeClr val="dk1"/>
          </a:fontRef>
        </p:style>
      </p:pic>
      <p:sp>
        <p:nvSpPr>
          <p:cNvPr id="42" name="TextBox 41">
            <a:extLst>
              <a:ext uri="{FF2B5EF4-FFF2-40B4-BE49-F238E27FC236}">
                <a16:creationId xmlns:a16="http://schemas.microsoft.com/office/drawing/2014/main" id="{20D0A8B5-EBAC-4A18-845C-34EF8166BA85}"/>
              </a:ext>
            </a:extLst>
          </p:cNvPr>
          <p:cNvSpPr txBox="1"/>
          <p:nvPr>
            <p:custDataLst>
              <p:tags r:id="rId15"/>
            </p:custDataLst>
          </p:nvPr>
        </p:nvSpPr>
        <p:spPr>
          <a:xfrm>
            <a:off x="8139470" y="2713465"/>
            <a:ext cx="3767398" cy="1384995"/>
          </a:xfrm>
          <a:prstGeom prst="rect">
            <a:avLst/>
          </a:prstGeom>
          <a:noFill/>
        </p:spPr>
        <p:txBody>
          <a:bodyPr wrap="square">
            <a:spAutoFit/>
          </a:bodyPr>
          <a:lstStyle/>
          <a:p>
            <a:pPr algn="ctr"/>
            <a:r>
              <a:rPr lang="en-US" sz="1400" dirty="0">
                <a:latin typeface="Brandon Grotesque Regular" panose="020B0503020203060202" pitchFamily="34" charset="0"/>
              </a:rPr>
              <a:t>Dans le Terrier du Bitcoin, nous </a:t>
            </a:r>
            <a:r>
              <a:rPr lang="en-US" sz="1400" dirty="0" err="1">
                <a:latin typeface="Brandon Grotesque Regular" panose="020B0503020203060202" pitchFamily="34" charset="0"/>
              </a:rPr>
              <a:t>croyons</a:t>
            </a:r>
            <a:r>
              <a:rPr lang="en-US" sz="1400" dirty="0">
                <a:latin typeface="Brandon Grotesque Regular" panose="020B0503020203060202" pitchFamily="34" charset="0"/>
              </a:rPr>
              <a:t> que </a:t>
            </a:r>
            <a:r>
              <a:rPr lang="en-US" sz="1400" dirty="0" err="1">
                <a:latin typeface="Brandon Grotesque Regular" panose="020B0503020203060202" pitchFamily="34" charset="0"/>
              </a:rPr>
              <a:t>l’éducation</a:t>
            </a:r>
            <a:r>
              <a:rPr lang="en-US" sz="1400" dirty="0">
                <a:latin typeface="Brandon Grotesque Regular" panose="020B0503020203060202" pitchFamily="34" charset="0"/>
              </a:rPr>
              <a:t> </a:t>
            </a:r>
            <a:r>
              <a:rPr lang="en-US" sz="1400" dirty="0" err="1">
                <a:latin typeface="Brandon Grotesque Regular" panose="020B0503020203060202" pitchFamily="34" charset="0"/>
              </a:rPr>
              <a:t>doit</a:t>
            </a:r>
            <a:r>
              <a:rPr lang="en-US" sz="1400" dirty="0">
                <a:latin typeface="Brandon Grotesque Regular" panose="020B0503020203060202" pitchFamily="34" charset="0"/>
              </a:rPr>
              <a:t> </a:t>
            </a:r>
            <a:r>
              <a:rPr lang="en-US" sz="1400" dirty="0" err="1">
                <a:latin typeface="Brandon Grotesque Regular" panose="020B0503020203060202" pitchFamily="34" charset="0"/>
              </a:rPr>
              <a:t>être</a:t>
            </a:r>
            <a:r>
              <a:rPr lang="en-US" sz="1400" dirty="0">
                <a:latin typeface="Brandon Grotesque Regular" panose="020B0503020203060202" pitchFamily="34" charset="0"/>
              </a:rPr>
              <a:t> </a:t>
            </a:r>
            <a:r>
              <a:rPr lang="en-US" sz="1400" dirty="0" err="1">
                <a:latin typeface="Brandon Grotesque Regular" panose="020B0503020203060202" pitchFamily="34" charset="0"/>
              </a:rPr>
              <a:t>gratuite</a:t>
            </a:r>
            <a:r>
              <a:rPr lang="en-US" sz="1400" dirty="0">
                <a:latin typeface="Brandon Grotesque Regular" panose="020B0503020203060202" pitchFamily="34" charset="0"/>
              </a:rPr>
              <a:t> et accessible à </a:t>
            </a:r>
            <a:r>
              <a:rPr lang="en-US" sz="1400" dirty="0" err="1">
                <a:latin typeface="Brandon Grotesque Regular" panose="020B0503020203060202" pitchFamily="34" charset="0"/>
              </a:rPr>
              <a:t>tous</a:t>
            </a:r>
            <a:r>
              <a:rPr lang="en-US" sz="1400" dirty="0">
                <a:latin typeface="Brandon Grotesque Regular" panose="020B0503020203060202" pitchFamily="34" charset="0"/>
              </a:rPr>
              <a:t>. </a:t>
            </a:r>
          </a:p>
          <a:p>
            <a:pPr algn="ctr"/>
            <a:r>
              <a:rPr lang="en-US" sz="1400" dirty="0" err="1">
                <a:latin typeface="Brandon Grotesque Regular" panose="020B0503020203060202" pitchFamily="34" charset="0"/>
              </a:rPr>
              <a:t>Alors</a:t>
            </a:r>
            <a:r>
              <a:rPr lang="en-US" sz="1400" dirty="0">
                <a:latin typeface="Brandon Grotesque Regular" panose="020B0503020203060202" pitchFamily="34" charset="0"/>
              </a:rPr>
              <a:t> </a:t>
            </a:r>
            <a:r>
              <a:rPr lang="en-US" sz="1400" dirty="0" err="1">
                <a:latin typeface="Brandon Grotesque Regular" panose="020B0503020203060202" pitchFamily="34" charset="0"/>
              </a:rPr>
              <a:t>s’il</a:t>
            </a:r>
            <a:r>
              <a:rPr lang="en-US" sz="1400" dirty="0">
                <a:latin typeface="Brandon Grotesque Regular" panose="020B0503020203060202" pitchFamily="34" charset="0"/>
              </a:rPr>
              <a:t> </a:t>
            </a:r>
            <a:r>
              <a:rPr lang="en-US" sz="1400" dirty="0" err="1">
                <a:latin typeface="Brandon Grotesque Regular" panose="020B0503020203060202" pitchFamily="34" charset="0"/>
              </a:rPr>
              <a:t>vous</a:t>
            </a:r>
            <a:r>
              <a:rPr lang="en-US" sz="1400" dirty="0">
                <a:latin typeface="Brandon Grotesque Regular" panose="020B0503020203060202" pitchFamily="34" charset="0"/>
              </a:rPr>
              <a:t> plait, </a:t>
            </a:r>
            <a:r>
              <a:rPr lang="en-US" sz="1400" dirty="0" err="1">
                <a:latin typeface="Brandon Grotesque Regular" panose="020B0503020203060202" pitchFamily="34" charset="0"/>
              </a:rPr>
              <a:t>profitez</a:t>
            </a:r>
            <a:r>
              <a:rPr lang="en-US" sz="1400" dirty="0">
                <a:latin typeface="Brandon Grotesque Regular" panose="020B0503020203060202" pitchFamily="34" charset="0"/>
              </a:rPr>
              <a:t> de </a:t>
            </a:r>
            <a:r>
              <a:rPr lang="en-US" sz="1400" dirty="0" err="1">
                <a:latin typeface="Brandon Grotesque Regular" panose="020B0503020203060202" pitchFamily="34" charset="0"/>
              </a:rPr>
              <a:t>notre</a:t>
            </a:r>
            <a:r>
              <a:rPr lang="en-US" sz="1400" dirty="0">
                <a:latin typeface="Brandon Grotesque Regular" panose="020B0503020203060202" pitchFamily="34" charset="0"/>
              </a:rPr>
              <a:t> </a:t>
            </a:r>
            <a:r>
              <a:rPr lang="en-US" sz="1400" dirty="0" err="1">
                <a:latin typeface="Brandon Grotesque Regular" panose="020B0503020203060202" pitchFamily="34" charset="0"/>
              </a:rPr>
              <a:t>contenu</a:t>
            </a:r>
            <a:r>
              <a:rPr lang="en-US" sz="1400" dirty="0">
                <a:latin typeface="Brandon Grotesque Regular" panose="020B0503020203060202" pitchFamily="34" charset="0"/>
              </a:rPr>
              <a:t> </a:t>
            </a:r>
            <a:r>
              <a:rPr lang="en-US" sz="1400" dirty="0" err="1">
                <a:latin typeface="Brandon Grotesque Regular" panose="020B0503020203060202" pitchFamily="34" charset="0"/>
              </a:rPr>
              <a:t>éducatif</a:t>
            </a:r>
            <a:r>
              <a:rPr lang="en-US" sz="1400" dirty="0">
                <a:latin typeface="Brandon Grotesque Regular" panose="020B0503020203060202" pitchFamily="34" charset="0"/>
              </a:rPr>
              <a:t> sur Bitcoin sans </a:t>
            </a:r>
            <a:r>
              <a:rPr lang="en-US" sz="1400" dirty="0" err="1">
                <a:latin typeface="Brandon Grotesque Regular" panose="020B0503020203060202" pitchFamily="34" charset="0"/>
              </a:rPr>
              <a:t>rien</a:t>
            </a:r>
            <a:r>
              <a:rPr lang="en-US" sz="1400" dirty="0">
                <a:latin typeface="Brandon Grotesque Regular" panose="020B0503020203060202" pitchFamily="34" charset="0"/>
              </a:rPr>
              <a:t> payer!</a:t>
            </a:r>
          </a:p>
          <a:p>
            <a:pPr algn="ctr"/>
            <a:endParaRPr lang="en-US" sz="1400" b="1" dirty="0">
              <a:latin typeface="Brandon Grotesque Regular" panose="020B0503020203060202" pitchFamily="34" charset="0"/>
              <a:hlinkClick r:id="rId37"/>
            </a:endParaRPr>
          </a:p>
          <a:p>
            <a:pPr algn="ctr"/>
            <a:r>
              <a:rPr lang="en-US" sz="1400" b="1" dirty="0">
                <a:latin typeface="Brandon Grotesque Regular" panose="020B0503020203060202" pitchFamily="34" charset="0"/>
                <a:hlinkClick r:id="rId38"/>
              </a:rPr>
              <a:t>www.DecouvreBitcoin.fr</a:t>
            </a:r>
            <a:endParaRPr lang="en-US" sz="1400" b="1" dirty="0">
              <a:latin typeface="Brandon Grotesque Regular" panose="020B0503020203060202" pitchFamily="34" charset="0"/>
            </a:endParaRPr>
          </a:p>
        </p:txBody>
      </p:sp>
      <p:sp>
        <p:nvSpPr>
          <p:cNvPr id="43" name="Espace réservé du pied de page 1">
            <a:extLst>
              <a:ext uri="{FF2B5EF4-FFF2-40B4-BE49-F238E27FC236}">
                <a16:creationId xmlns:a16="http://schemas.microsoft.com/office/drawing/2014/main" id="{B294D254-B0D8-44B7-B5E5-090299B545F1}"/>
              </a:ext>
            </a:extLst>
          </p:cNvPr>
          <p:cNvSpPr>
            <a:spLocks noGrp="1"/>
          </p:cNvSpPr>
          <p:nvPr>
            <p:ph type="ftr" idx="11"/>
            <p:custDataLst>
              <p:tags r:id="rId16"/>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39">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49D070A-906D-46B7-9D51-20A1BB165C01}"/>
              </a:ext>
            </a:extLst>
          </p:cNvPr>
          <p:cNvSpPr txBox="1"/>
          <p:nvPr>
            <p:custDataLst>
              <p:tags r:id="rId2"/>
            </p:custDataLst>
          </p:nvPr>
        </p:nvSpPr>
        <p:spPr>
          <a:xfrm>
            <a:off x="437853" y="247271"/>
            <a:ext cx="5742501" cy="377026"/>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nSpc>
                <a:spcPct val="90000"/>
              </a:lnSpc>
              <a:spcBef>
                <a:spcPts val="0"/>
              </a:spcBef>
              <a:spcAft>
                <a:spcPts val="0"/>
              </a:spcAft>
              <a:buClr>
                <a:schemeClr val="dk1"/>
              </a:buClr>
              <a:buSzPts val="1800"/>
              <a:buFont typeface="Calibri"/>
              <a:buNone/>
              <a:defRPr sz="2000" b="0" i="0" u="sng" strike="noStrike" cap="none">
                <a:solidFill>
                  <a:schemeClr val="dk1"/>
                </a:solidFill>
                <a:latin typeface="Brandon Grotesque Medium" panose="020B0603020203060202" pitchFamily="34" charset="0"/>
                <a:ea typeface="Calibri"/>
                <a:cs typeface="Calibri"/>
                <a:sym typeface="Calibri"/>
              </a:defRPr>
            </a:lvl1pPr>
            <a:lvl2pPr marR="0" lvl="1">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fr-FR" dirty="0"/>
              <a:t>Une industrie de plusieurs billions de dollars est née. </a:t>
            </a:r>
            <a:endParaRPr lang="en-GB" dirty="0"/>
          </a:p>
        </p:txBody>
      </p:sp>
      <p:sp>
        <p:nvSpPr>
          <p:cNvPr id="3" name="ZoneTexte 2">
            <a:extLst>
              <a:ext uri="{FF2B5EF4-FFF2-40B4-BE49-F238E27FC236}">
                <a16:creationId xmlns:a16="http://schemas.microsoft.com/office/drawing/2014/main" id="{34BF9131-7DED-416D-B714-FA3F3E141685}"/>
              </a:ext>
            </a:extLst>
          </p:cNvPr>
          <p:cNvSpPr txBox="1"/>
          <p:nvPr>
            <p:custDataLst>
              <p:tags r:id="rId3"/>
            </p:custDataLst>
          </p:nvPr>
        </p:nvSpPr>
        <p:spPr>
          <a:xfrm>
            <a:off x="437853" y="762724"/>
            <a:ext cx="6623625" cy="255454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RPr lang="fr-FR"/>
            </a:defPPr>
            <a:lvl1pPr marL="215900" marR="0" lvl="0" indent="-215900">
              <a:lnSpc>
                <a:spcPct val="100000"/>
              </a:lnSpc>
              <a:spcBef>
                <a:spcPts val="0"/>
              </a:spcBef>
              <a:spcAft>
                <a:spcPts val="0"/>
              </a:spcAft>
              <a:buClr>
                <a:schemeClr val="dk1"/>
              </a:buClr>
              <a:buSzPts val="1400"/>
              <a:buFont typeface="Arial"/>
              <a:buChar char="•"/>
              <a:defRPr sz="1600" b="0" i="0" u="none" strike="noStrike" cap="none">
                <a:solidFill>
                  <a:schemeClr val="dk1"/>
                </a:solidFill>
                <a:latin typeface="Brandon Grotesque Regular" panose="020B0503020203060202" pitchFamily="34" charset="0"/>
                <a:ea typeface="Calibri"/>
                <a:cs typeface="Calibri"/>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0" indent="0">
              <a:buNone/>
            </a:pPr>
            <a:r>
              <a:rPr lang="fr-FR" sz="1400" dirty="0"/>
              <a:t>L'industrie du Bitcoins est vraiment jeune mais a connu une croissance exponentielle au cours des dix dernières années.</a:t>
            </a:r>
          </a:p>
          <a:p>
            <a:pPr marL="0" indent="0">
              <a:buNone/>
            </a:pPr>
            <a:endParaRPr lang="fr-FR" sz="1400" dirty="0"/>
          </a:p>
          <a:p>
            <a:r>
              <a:rPr lang="fr-FR" sz="1400" dirty="0"/>
              <a:t>De nouveaux acteurs arrivent chaque jour avec de grosse somme d'argent et sont prêts à pénétrer en force dans cette nouvelle industrie.</a:t>
            </a:r>
          </a:p>
          <a:p>
            <a:endParaRPr lang="fr-FR" sz="1400" dirty="0"/>
          </a:p>
          <a:p>
            <a:r>
              <a:rPr lang="fr-FR" sz="1400" dirty="0"/>
              <a:t>L'industrie a atteint un point de non-retour et les gouvernements ont rejoint le mouvement avec des </a:t>
            </a:r>
            <a:r>
              <a:rPr lang="fr-FR" sz="1400" dirty="0" err="1"/>
              <a:t>contracts</a:t>
            </a:r>
            <a:r>
              <a:rPr lang="fr-FR" sz="1400" dirty="0"/>
              <a:t> de plusieurs millions de dollars, des réductions d'impôts et leurs propres projets de crypto-monnaie. </a:t>
            </a:r>
            <a:endParaRPr lang="en-US" sz="1400" dirty="0"/>
          </a:p>
        </p:txBody>
      </p:sp>
      <p:graphicFrame>
        <p:nvGraphicFramePr>
          <p:cNvPr id="7" name="Diagram 6">
            <a:extLst>
              <a:ext uri="{FF2B5EF4-FFF2-40B4-BE49-F238E27FC236}">
                <a16:creationId xmlns:a16="http://schemas.microsoft.com/office/drawing/2014/main" id="{9376093D-7BE0-45BD-B962-302718DF1133}"/>
              </a:ext>
            </a:extLst>
          </p:cNvPr>
          <p:cNvGraphicFramePr/>
          <p:nvPr>
            <p:custDataLst>
              <p:tags r:id="rId4"/>
            </p:custDataLst>
            <p:extLst>
              <p:ext uri="{D42A27DB-BD31-4B8C-83A1-F6EECF244321}">
                <p14:modId xmlns:p14="http://schemas.microsoft.com/office/powerpoint/2010/main" val="3374000794"/>
              </p:ext>
            </p:extLst>
          </p:nvPr>
        </p:nvGraphicFramePr>
        <p:xfrm>
          <a:off x="470139" y="3153603"/>
          <a:ext cx="4701396" cy="304825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22" name="Picture 21">
            <a:extLst>
              <a:ext uri="{FF2B5EF4-FFF2-40B4-BE49-F238E27FC236}">
                <a16:creationId xmlns:a16="http://schemas.microsoft.com/office/drawing/2014/main" id="{492940FB-4DED-4610-8723-AD0893FFA409}"/>
              </a:ext>
            </a:extLst>
          </p:cNvPr>
          <p:cNvPicPr>
            <a:picLocks noChangeAspect="1"/>
          </p:cNvPicPr>
          <p:nvPr>
            <p:custDataLst>
              <p:tags r:id="rId5"/>
            </p:custDataLst>
          </p:nvPr>
        </p:nvPicPr>
        <p:blipFill>
          <a:blip r:embed="rId17">
            <a:extLst>
              <a:ext uri="{28A0092B-C50C-407E-A947-70E740481C1C}">
                <a14:useLocalDpi xmlns:a14="http://schemas.microsoft.com/office/drawing/2010/main" val="0"/>
              </a:ext>
            </a:extLst>
          </a:blip>
          <a:stretch>
            <a:fillRect/>
          </a:stretch>
        </p:blipFill>
        <p:spPr>
          <a:xfrm>
            <a:off x="7189174" y="247271"/>
            <a:ext cx="4016152" cy="3336274"/>
          </a:xfrm>
          <a:prstGeom prst="rect">
            <a:avLst/>
          </a:prstGeom>
        </p:spPr>
      </p:pic>
      <p:sp>
        <p:nvSpPr>
          <p:cNvPr id="23" name="Rectangle 22">
            <a:extLst>
              <a:ext uri="{FF2B5EF4-FFF2-40B4-BE49-F238E27FC236}">
                <a16:creationId xmlns:a16="http://schemas.microsoft.com/office/drawing/2014/main" id="{8FBDCBA3-5285-4803-A3E2-9E3A6FB0AC8C}"/>
              </a:ext>
            </a:extLst>
          </p:cNvPr>
          <p:cNvSpPr/>
          <p:nvPr>
            <p:custDataLst>
              <p:tags r:id="rId6"/>
            </p:custDataLst>
          </p:nvPr>
        </p:nvSpPr>
        <p:spPr>
          <a:xfrm>
            <a:off x="5595243" y="3652758"/>
            <a:ext cx="6377795" cy="2462213"/>
          </a:xfrm>
          <a:prstGeom prst="rect">
            <a:avLst/>
          </a:prstGeom>
          <a:ln w="190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buClr>
                <a:srgbClr val="000000"/>
              </a:buClr>
              <a:buFont typeface="Arial"/>
            </a:pPr>
            <a:r>
              <a:rPr lang="en-US" sz="1400" u="sng" dirty="0">
                <a:solidFill>
                  <a:schemeClr val="tx1"/>
                </a:solidFill>
                <a:latin typeface="Brandon Grotesque Regular" panose="020B0503020203060202" pitchFamily="34" charset="0"/>
                <a:cs typeface="Calibri"/>
                <a:sym typeface="Arial"/>
              </a:rPr>
              <a:t>“La </a:t>
            </a:r>
            <a:r>
              <a:rPr lang="en-US" sz="1400" u="sng" dirty="0" err="1">
                <a:solidFill>
                  <a:schemeClr val="tx1"/>
                </a:solidFill>
                <a:latin typeface="Brandon Grotesque Regular" panose="020B0503020203060202" pitchFamily="34" charset="0"/>
                <a:cs typeface="Calibri"/>
                <a:sym typeface="Arial"/>
              </a:rPr>
              <a:t>mêche</a:t>
            </a:r>
            <a:r>
              <a:rPr lang="en-US" sz="1400" u="sng" dirty="0">
                <a:solidFill>
                  <a:schemeClr val="tx1"/>
                </a:solidFill>
                <a:latin typeface="Brandon Grotesque Regular" panose="020B0503020203060202" pitchFamily="34" charset="0"/>
                <a:cs typeface="Calibri"/>
                <a:sym typeface="Arial"/>
              </a:rPr>
              <a:t> </a:t>
            </a:r>
            <a:r>
              <a:rPr lang="en-US" sz="1400" u="sng" dirty="0" err="1">
                <a:solidFill>
                  <a:schemeClr val="tx1"/>
                </a:solidFill>
                <a:latin typeface="Brandon Grotesque Regular" panose="020B0503020203060202" pitchFamily="34" charset="0"/>
                <a:cs typeface="Calibri"/>
                <a:sym typeface="Arial"/>
              </a:rPr>
              <a:t>est</a:t>
            </a:r>
            <a:r>
              <a:rPr lang="en-US" sz="1400" u="sng" dirty="0">
                <a:solidFill>
                  <a:schemeClr val="tx1"/>
                </a:solidFill>
                <a:latin typeface="Brandon Grotesque Regular" panose="020B0503020203060202" pitchFamily="34" charset="0"/>
                <a:cs typeface="Calibri"/>
                <a:sym typeface="Arial"/>
              </a:rPr>
              <a:t> </a:t>
            </a:r>
            <a:r>
              <a:rPr lang="en-US" sz="1400" u="sng" dirty="0" err="1">
                <a:solidFill>
                  <a:schemeClr val="tx1"/>
                </a:solidFill>
                <a:latin typeface="Brandon Grotesque Regular" panose="020B0503020203060202" pitchFamily="34" charset="0"/>
                <a:cs typeface="Calibri"/>
                <a:sym typeface="Arial"/>
              </a:rPr>
              <a:t>vendue</a:t>
            </a:r>
            <a:r>
              <a:rPr lang="en-US" sz="1400" u="sng" dirty="0">
                <a:solidFill>
                  <a:schemeClr val="tx1"/>
                </a:solidFill>
                <a:latin typeface="Brandon Grotesque Regular" panose="020B0503020203060202" pitchFamily="34" charset="0"/>
                <a:cs typeface="Calibri"/>
                <a:sym typeface="Arial"/>
              </a:rPr>
              <a:t>”</a:t>
            </a:r>
          </a:p>
          <a:p>
            <a:pPr algn="ctr">
              <a:buClr>
                <a:srgbClr val="000000"/>
              </a:buClr>
              <a:buFont typeface="Arial"/>
            </a:pPr>
            <a:endParaRPr lang="en-US" sz="1400" u="sng" dirty="0">
              <a:solidFill>
                <a:schemeClr val="tx1"/>
              </a:solidFill>
              <a:latin typeface="Brandon Grotesque Regular" panose="020B0503020203060202" pitchFamily="34" charset="0"/>
              <a:cs typeface="Calibri"/>
              <a:sym typeface="Arial"/>
            </a:endParaRP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Bitcoin est un 0 à 1. Il ne peut pas être défait. </a:t>
            </a:r>
          </a:p>
          <a:p>
            <a:pPr>
              <a:buClr>
                <a:srgbClr val="000000"/>
              </a:buClr>
              <a:buFont typeface="Arial"/>
            </a:pPr>
            <a:endParaRPr lang="en-US" sz="1400" dirty="0">
              <a:solidFill>
                <a:schemeClr val="tx1"/>
              </a:solidFill>
              <a:latin typeface="Brandon Grotesque Regular" panose="020B0503020203060202" pitchFamily="34" charset="0"/>
              <a:cs typeface="Calibri"/>
              <a:sym typeface="Arial"/>
            </a:endParaRPr>
          </a:p>
          <a:p>
            <a:pPr marL="285750" indent="-285750">
              <a:buClr>
                <a:srgbClr val="000000"/>
              </a:buClr>
              <a:buFontTx/>
              <a:buChar char="-"/>
            </a:pPr>
            <a:r>
              <a:rPr lang="fr-FR" sz="1400" dirty="0">
                <a:solidFill>
                  <a:schemeClr val="tx1"/>
                </a:solidFill>
                <a:latin typeface="Brandon Grotesque Regular" panose="020B0503020203060202" pitchFamily="34" charset="0"/>
                <a:cs typeface="Calibri"/>
                <a:sym typeface="Arial"/>
              </a:rPr>
              <a:t>Certains y verront le mal en personne, la boîte de Pandore est ouverte et elle leur ôte maintenant leur pouvoir et leur avantage. Ils vont le combattre. </a:t>
            </a:r>
          </a:p>
          <a:p>
            <a:pPr marL="285750" indent="-285750">
              <a:buClr>
                <a:srgbClr val="000000"/>
              </a:buClr>
              <a:buFontTx/>
              <a:buChar char="-"/>
            </a:pPr>
            <a:endParaRPr lang="en-US" sz="1400" dirty="0">
              <a:solidFill>
                <a:schemeClr val="tx1"/>
              </a:solidFill>
              <a:latin typeface="Brandon Grotesque Regular" panose="020B0503020203060202" pitchFamily="34" charset="0"/>
              <a:cs typeface="Calibri"/>
              <a:sym typeface="Arial"/>
            </a:endParaRPr>
          </a:p>
          <a:p>
            <a:pPr marL="285750" indent="-285750">
              <a:buClr>
                <a:srgbClr val="000000"/>
              </a:buClr>
              <a:buFontTx/>
              <a:buChar char="-"/>
            </a:pPr>
            <a:r>
              <a:rPr lang="fr-FR" sz="1400" dirty="0">
                <a:solidFill>
                  <a:schemeClr val="tx1"/>
                </a:solidFill>
                <a:latin typeface="Brandon Grotesque Regular" panose="020B0503020203060202" pitchFamily="34" charset="0"/>
                <a:cs typeface="Calibri"/>
                <a:sym typeface="Arial"/>
              </a:rPr>
              <a:t>D'autres verront dans Bitcoin une opportunité de retrouver la liberté, de changer le système et d'améliorer notre société. Ils l'embrasseront.</a:t>
            </a:r>
          </a:p>
          <a:p>
            <a:pPr marL="285750" indent="-285750">
              <a:buClr>
                <a:srgbClr val="000000"/>
              </a:buClr>
              <a:buFontTx/>
              <a:buChar char="-"/>
            </a:pPr>
            <a:endParaRPr lang="en-US" sz="1400" dirty="0">
              <a:solidFill>
                <a:schemeClr val="tx1"/>
              </a:solidFill>
              <a:latin typeface="Brandon Grotesque Regular" panose="020B0503020203060202" pitchFamily="34" charset="0"/>
              <a:cs typeface="Calibri"/>
              <a:sym typeface="Arial"/>
            </a:endParaRP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Bitcoin s'en moque, il existe tout simplement. </a:t>
            </a:r>
            <a:endParaRPr lang="en-US" sz="1400" dirty="0">
              <a:solidFill>
                <a:schemeClr val="tx1"/>
              </a:solidFill>
              <a:latin typeface="Brandon Grotesque Regular" panose="020B0503020203060202" pitchFamily="34" charset="0"/>
              <a:cs typeface="Calibri"/>
              <a:sym typeface="Arial"/>
            </a:endParaRPr>
          </a:p>
        </p:txBody>
      </p:sp>
      <p:sp>
        <p:nvSpPr>
          <p:cNvPr id="24" name="Date Placeholder 23">
            <a:extLst>
              <a:ext uri="{FF2B5EF4-FFF2-40B4-BE49-F238E27FC236}">
                <a16:creationId xmlns:a16="http://schemas.microsoft.com/office/drawing/2014/main" id="{D2D50AE7-8E37-4DFF-9303-D072BE198D33}"/>
              </a:ext>
            </a:extLst>
          </p:cNvPr>
          <p:cNvSpPr>
            <a:spLocks noGrp="1"/>
          </p:cNvSpPr>
          <p:nvPr>
            <p:ph type="dt" idx="10"/>
            <p:custDataLst>
              <p:tags r:id="rId7"/>
            </p:custDataLst>
          </p:nvPr>
        </p:nvSpPr>
        <p:spPr/>
        <p:txBody>
          <a:bodyPr/>
          <a:lstStyle/>
          <a:p>
            <a:fld id="{2D9E22BE-7F64-40F7-96C4-83C9C6C52427}" type="datetime1">
              <a:rPr lang="en-GB" smtClean="0"/>
              <a:t>31/08/2020</a:t>
            </a:fld>
            <a:endParaRPr lang="fr-FR"/>
          </a:p>
        </p:txBody>
      </p:sp>
      <p:sp>
        <p:nvSpPr>
          <p:cNvPr id="26" name="Slide Number Placeholder 25">
            <a:extLst>
              <a:ext uri="{FF2B5EF4-FFF2-40B4-BE49-F238E27FC236}">
                <a16:creationId xmlns:a16="http://schemas.microsoft.com/office/drawing/2014/main" id="{99A77F20-9F20-464A-AB4F-83EF8FD74F49}"/>
              </a:ext>
            </a:extLst>
          </p:cNvPr>
          <p:cNvSpPr>
            <a:spLocks noGrp="1"/>
          </p:cNvSpPr>
          <p:nvPr>
            <p:ph type="sldNum" idx="12"/>
            <p:custDataLst>
              <p:tags r:id="rId8"/>
            </p:custDataLst>
          </p:nvPr>
        </p:nvSpPr>
        <p:spPr/>
        <p:txBody>
          <a:bodyPr/>
          <a:lstStyle/>
          <a:p>
            <a:fld id="{F2A888C8-7DE8-43C9-95B4-F66E8C50E3B2}" type="slidenum">
              <a:rPr lang="fr-FR" smtClean="0"/>
              <a:t>2</a:t>
            </a:fld>
            <a:endParaRPr lang="fr-FR"/>
          </a:p>
        </p:txBody>
      </p:sp>
      <p:sp>
        <p:nvSpPr>
          <p:cNvPr id="11" name="Espace réservé du pied de page 1">
            <a:extLst>
              <a:ext uri="{FF2B5EF4-FFF2-40B4-BE49-F238E27FC236}">
                <a16:creationId xmlns:a16="http://schemas.microsoft.com/office/drawing/2014/main" id="{55A3BE2D-DBCC-43C8-8C50-7779A7E799E5}"/>
              </a:ext>
            </a:extLst>
          </p:cNvPr>
          <p:cNvSpPr>
            <a:spLocks noGrp="1"/>
          </p:cNvSpPr>
          <p:nvPr>
            <p:ph type="ftr" idx="11"/>
            <p:custDataLst>
              <p:tags r:id="rId9"/>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8">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4150240419"/>
      </p:ext>
    </p:extLst>
  </p:cSld>
  <p:clrMapOvr>
    <a:overrideClrMapping bg1="lt1" tx1="dk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41A72F68-3D2A-42B6-AE41-32A45D996D91}"/>
              </a:ext>
            </a:extLst>
          </p:cNvPr>
          <p:cNvSpPr>
            <a:spLocks noGrp="1"/>
          </p:cNvSpPr>
          <p:nvPr>
            <p:ph type="dt" idx="10"/>
            <p:custDataLst>
              <p:tags r:id="rId1"/>
            </p:custDataLst>
          </p:nvPr>
        </p:nvSpPr>
        <p:spPr/>
        <p:txBody>
          <a:bodyPr/>
          <a:lstStyle/>
          <a:p>
            <a:fld id="{F67355A3-B9BC-4625-AD89-B913F26EFD5B}" type="datetime1">
              <a:rPr lang="en-GB" smtClean="0"/>
              <a:t>31/08/2020</a:t>
            </a:fld>
            <a:endParaRPr lang="en-GB"/>
          </a:p>
        </p:txBody>
      </p:sp>
      <p:sp>
        <p:nvSpPr>
          <p:cNvPr id="8" name="Slide Number Placeholder 7">
            <a:extLst>
              <a:ext uri="{FF2B5EF4-FFF2-40B4-BE49-F238E27FC236}">
                <a16:creationId xmlns:a16="http://schemas.microsoft.com/office/drawing/2014/main" id="{C599B3B0-276C-48E1-9F65-511C888A702B}"/>
              </a:ext>
            </a:extLst>
          </p:cNvPr>
          <p:cNvSpPr>
            <a:spLocks noGrp="1"/>
          </p:cNvSpPr>
          <p:nvPr>
            <p:ph type="sldNum" idx="12"/>
            <p:custDataLst>
              <p:tags r:id="rId2"/>
            </p:custDataLst>
          </p:nvPr>
        </p:nvSpPr>
        <p:spPr/>
        <p:txBody>
          <a:bodyPr/>
          <a:lstStyle/>
          <a:p>
            <a:fld id="{EF249D87-9E8E-4917-BF2C-761EFBF2A258}" type="slidenum">
              <a:rPr lang="en-GB" smtClean="0"/>
              <a:t>20</a:t>
            </a:fld>
            <a:endParaRPr lang="en-GB"/>
          </a:p>
        </p:txBody>
      </p:sp>
      <p:sp>
        <p:nvSpPr>
          <p:cNvPr id="3" name="TextBox 2">
            <a:extLst>
              <a:ext uri="{FF2B5EF4-FFF2-40B4-BE49-F238E27FC236}">
                <a16:creationId xmlns:a16="http://schemas.microsoft.com/office/drawing/2014/main" id="{37322479-76A9-413C-BC67-16CB2408A43F}"/>
              </a:ext>
            </a:extLst>
          </p:cNvPr>
          <p:cNvSpPr txBox="1"/>
          <p:nvPr>
            <p:custDataLst>
              <p:tags r:id="rId3"/>
            </p:custDataLst>
          </p:nvPr>
        </p:nvSpPr>
        <p:spPr>
          <a:xfrm>
            <a:off x="4322180" y="43379"/>
            <a:ext cx="2451184" cy="502766"/>
          </a:xfrm>
          <a:prstGeom prst="rect">
            <a:avLst/>
          </a:prstGeom>
          <a:noFill/>
        </p:spPr>
        <p:txBody>
          <a:bodyPr wrap="none" rtlCol="0">
            <a:spAutoFit/>
          </a:bodyPr>
          <a:lstStyle/>
          <a:p>
            <a:r>
              <a:rPr lang="fr-FR" sz="2667" u="sng" dirty="0">
                <a:latin typeface="Brandon Grotesque Medium" panose="020B0603020203060202" pitchFamily="34" charset="0"/>
              </a:rPr>
              <a:t>Ressources page:</a:t>
            </a:r>
            <a:endParaRPr lang="en-GB" sz="2667" u="sng" dirty="0">
              <a:latin typeface="Brandon Grotesque Medium" panose="020B0603020203060202" pitchFamily="34" charset="0"/>
            </a:endParaRPr>
          </a:p>
        </p:txBody>
      </p:sp>
      <p:sp>
        <p:nvSpPr>
          <p:cNvPr id="5" name="Rectangle 4">
            <a:extLst>
              <a:ext uri="{FF2B5EF4-FFF2-40B4-BE49-F238E27FC236}">
                <a16:creationId xmlns:a16="http://schemas.microsoft.com/office/drawing/2014/main" id="{3C368B8D-711D-4643-8566-FE904ADB3608}"/>
              </a:ext>
            </a:extLst>
          </p:cNvPr>
          <p:cNvSpPr/>
          <p:nvPr>
            <p:custDataLst>
              <p:tags r:id="rId4"/>
            </p:custDataLst>
          </p:nvPr>
        </p:nvSpPr>
        <p:spPr>
          <a:xfrm>
            <a:off x="259337" y="751946"/>
            <a:ext cx="2612955" cy="6001643"/>
          </a:xfrm>
          <a:prstGeom prst="rect">
            <a:avLst/>
          </a:prstGeom>
        </p:spPr>
        <p:txBody>
          <a:bodyPr wrap="square">
            <a:spAutoFit/>
          </a:bodyPr>
          <a:lstStyle/>
          <a:p>
            <a:r>
              <a:rPr lang="en-GB" sz="1200" b="1" u="sng" dirty="0">
                <a:latin typeface="Brandon Grotesque Regular" panose="020B0503020203060202" pitchFamily="34" charset="0"/>
                <a:ea typeface="Roboto" panose="02000000000000000000" pitchFamily="2" charset="0"/>
                <a:cs typeface="Roboto" panose="02000000000000000000" pitchFamily="2" charset="0"/>
              </a:rPr>
              <a:t>Alternative à Bitcoin (scams):</a:t>
            </a: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0">
                  <a:extLst>
                    <a:ext uri="{A12FA001-AC4F-418D-AE19-62706E023703}">
                      <ahyp:hlinkClr xmlns:ahyp="http://schemas.microsoft.com/office/drawing/2018/hyperlinkcolor" val="tx"/>
                    </a:ext>
                  </a:extLst>
                </a:hlinkClick>
              </a:rPr>
              <a:t>https://coinmarketcap.com/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1">
                  <a:extLst>
                    <a:ext uri="{A12FA001-AC4F-418D-AE19-62706E023703}">
                      <ahyp:hlinkClr xmlns:ahyp="http://schemas.microsoft.com/office/drawing/2018/hyperlinkcolor" val="tx"/>
                    </a:ext>
                  </a:extLst>
                </a:hlinkClick>
              </a:rPr>
              <a:t>https://www.hyperledger.org/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2">
                  <a:extLst>
                    <a:ext uri="{A12FA001-AC4F-418D-AE19-62706E023703}">
                      <ahyp:hlinkClr xmlns:ahyp="http://schemas.microsoft.com/office/drawing/2018/hyperlinkcolor" val="tx"/>
                    </a:ext>
                  </a:extLst>
                </a:hlinkClick>
              </a:rPr>
              <a:t>https://www.irs.gov/</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3">
                  <a:extLst>
                    <a:ext uri="{A12FA001-AC4F-418D-AE19-62706E023703}">
                      <ahyp:hlinkClr xmlns:ahyp="http://schemas.microsoft.com/office/drawing/2018/hyperlinkcolor" val="tx"/>
                    </a:ext>
                  </a:extLst>
                </a:hlinkClick>
              </a:rPr>
              <a:t>https://libra.org/en-US/</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r>
              <a:rPr lang="en-GB" sz="1200" b="1" u="sng" dirty="0" err="1">
                <a:latin typeface="Brandon Grotesque Regular" panose="020B0503020203060202" pitchFamily="34" charset="0"/>
                <a:ea typeface="Roboto" panose="02000000000000000000" pitchFamily="2" charset="0"/>
                <a:cs typeface="Roboto" panose="02000000000000000000" pitchFamily="2" charset="0"/>
              </a:rPr>
              <a:t>Platefrome</a:t>
            </a:r>
            <a:r>
              <a:rPr lang="en-GB" sz="1200" b="1" u="sng" dirty="0">
                <a:latin typeface="Brandon Grotesque Regular" panose="020B0503020203060202" pitchFamily="34" charset="0"/>
                <a:ea typeface="Roboto" panose="02000000000000000000" pitchFamily="2" charset="0"/>
                <a:cs typeface="Roboto" panose="02000000000000000000" pitchFamily="2" charset="0"/>
              </a:rPr>
              <a:t> </a:t>
            </a:r>
            <a:r>
              <a:rPr lang="en-GB" sz="1200" b="1" u="sng" dirty="0" err="1">
                <a:latin typeface="Brandon Grotesque Regular" panose="020B0503020203060202" pitchFamily="34" charset="0"/>
                <a:ea typeface="Roboto" panose="02000000000000000000" pitchFamily="2" charset="0"/>
                <a:cs typeface="Roboto" panose="02000000000000000000" pitchFamily="2" charset="0"/>
              </a:rPr>
              <a:t>d’achat-revente</a:t>
            </a:r>
            <a:r>
              <a:rPr lang="en-GB" sz="1200" u="sng" dirty="0">
                <a:latin typeface="Brandon Grotesque Regular" panose="020B0503020203060202" pitchFamily="34" charset="0"/>
                <a:ea typeface="Roboto" panose="02000000000000000000" pitchFamily="2" charset="0"/>
                <a:cs typeface="Roboto" panose="02000000000000000000" pitchFamily="2" charset="0"/>
              </a:rPr>
              <a:t>:</a:t>
            </a:r>
          </a:p>
          <a:p>
            <a:endParaRPr lang="en-GB" sz="1200" u="sng"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u="sng" dirty="0">
                <a:latin typeface="Brandon Grotesque Regular" panose="020B0503020203060202" pitchFamily="34" charset="0"/>
                <a:ea typeface="Roboto" panose="02000000000000000000" pitchFamily="2" charset="0"/>
                <a:cs typeface="Roboto" panose="02000000000000000000" pitchFamily="2" charset="0"/>
                <a:hlinkClick r:id="rId14">
                  <a:extLst>
                    <a:ext uri="{A12FA001-AC4F-418D-AE19-62706E023703}">
                      <ahyp:hlinkClr xmlns:ahyp="http://schemas.microsoft.com/office/drawing/2018/hyperlinkcolor" val="tx"/>
                    </a:ext>
                  </a:extLst>
                </a:hlinkClick>
              </a:rPr>
              <a:t>https://www.swanbitcoin.com/</a:t>
            </a:r>
            <a:endParaRPr lang="en-GB" sz="1200" u="sng"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u="sng" dirty="0">
                <a:latin typeface="Brandon Grotesque Regular" panose="020B0503020203060202" pitchFamily="34" charset="0"/>
                <a:ea typeface="Roboto" panose="02000000000000000000" pitchFamily="2" charset="0"/>
                <a:cs typeface="Roboto" panose="02000000000000000000" pitchFamily="2" charset="0"/>
              </a:rPr>
              <a:t>https://cash.app/bitcoin</a:t>
            </a: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5">
                  <a:extLst>
                    <a:ext uri="{A12FA001-AC4F-418D-AE19-62706E023703}">
                      <ahyp:hlinkClr xmlns:ahyp="http://schemas.microsoft.com/office/drawing/2018/hyperlinkcolor" val="tx"/>
                    </a:ext>
                  </a:extLst>
                </a:hlinkClick>
              </a:rPr>
              <a:t>https://localbitcoins.net/</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6">
                  <a:extLst>
                    <a:ext uri="{A12FA001-AC4F-418D-AE19-62706E023703}">
                      <ahyp:hlinkClr xmlns:ahyp="http://schemas.microsoft.com/office/drawing/2018/hyperlinkcolor" val="tx"/>
                    </a:ext>
                  </a:extLst>
                </a:hlinkClick>
              </a:rPr>
              <a:t>https://www.bitstamp.net/</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7">
                  <a:extLst>
                    <a:ext uri="{A12FA001-AC4F-418D-AE19-62706E023703}">
                      <ahyp:hlinkClr xmlns:ahyp="http://schemas.microsoft.com/office/drawing/2018/hyperlinkcolor" val="tx"/>
                    </a:ext>
                  </a:extLst>
                </a:hlinkClick>
              </a:rPr>
              <a:t>https://www.kraken.com/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8">
                  <a:extLst>
                    <a:ext uri="{A12FA001-AC4F-418D-AE19-62706E023703}">
                      <ahyp:hlinkClr xmlns:ahyp="http://schemas.microsoft.com/office/drawing/2018/hyperlinkcolor" val="tx"/>
                    </a:ext>
                  </a:extLst>
                </a:hlinkClick>
              </a:rPr>
              <a:t>https://coinatmradar.com/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u="sng" dirty="0">
                <a:latin typeface="Brandon Grotesque Regular" panose="020B0503020203060202" pitchFamily="34" charset="0"/>
                <a:ea typeface="Roboto" panose="02000000000000000000" pitchFamily="2" charset="0"/>
                <a:cs typeface="Roboto" panose="02000000000000000000" pitchFamily="2" charset="0"/>
                <a:hlinkClick r:id="rId19">
                  <a:extLst>
                    <a:ext uri="{A12FA001-AC4F-418D-AE19-62706E023703}">
                      <ahyp:hlinkClr xmlns:ahyp="http://schemas.microsoft.com/office/drawing/2018/hyperlinkcolor" val="tx"/>
                    </a:ext>
                  </a:extLst>
                </a:hlinkClick>
              </a:rPr>
              <a:t>https://www.hodlhodl.com/</a:t>
            </a:r>
            <a:endParaRPr lang="en-GB" sz="1200" u="sng"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200" b="0" dirty="0">
                <a:latin typeface="Brandon Grotesque Regular" panose="020B0503020203060202" pitchFamily="34" charset="0"/>
                <a:hlinkClick r:id="rId20">
                  <a:extLst>
                    <a:ext uri="{A12FA001-AC4F-418D-AE19-62706E023703}">
                      <ahyp:hlinkClr xmlns:ahyp="http://schemas.microsoft.com/office/drawing/2018/hyperlinkcolor" val="tx"/>
                    </a:ext>
                  </a:extLst>
                </a:hlinkClick>
              </a:rPr>
              <a:t>https://www.buda.com/chile</a:t>
            </a:r>
            <a:endParaRPr lang="en-US" sz="1200" b="0" dirty="0">
              <a:latin typeface="Brandon Grotesque Regular" panose="020B0503020203060202" pitchFamily="34" charset="0"/>
            </a:endParaRPr>
          </a:p>
          <a:p>
            <a:endParaRPr lang="en-GB" sz="1200" u="sng"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r>
              <a:rPr lang="en-GB" sz="1200" b="1" u="sng" dirty="0">
                <a:latin typeface="Brandon Grotesque Regular" panose="020B0503020203060202" pitchFamily="34" charset="0"/>
                <a:ea typeface="Roboto" panose="02000000000000000000" pitchFamily="2" charset="0"/>
                <a:cs typeface="Roboto" panose="02000000000000000000" pitchFamily="2" charset="0"/>
              </a:rPr>
              <a:t>Dessins</a:t>
            </a:r>
            <a:r>
              <a:rPr lang="en-GB" sz="1200" dirty="0">
                <a:latin typeface="Brandon Grotesque Regular" panose="020B0503020203060202" pitchFamily="34" charset="0"/>
                <a:ea typeface="Roboto" panose="02000000000000000000" pitchFamily="2" charset="0"/>
                <a:cs typeface="Roboto" panose="02000000000000000000" pitchFamily="2" charset="0"/>
              </a:rPr>
              <a:t>: </a:t>
            </a: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1">
                  <a:extLst>
                    <a:ext uri="{A12FA001-AC4F-418D-AE19-62706E023703}">
                      <ahyp:hlinkClr xmlns:ahyp="http://schemas.microsoft.com/office/drawing/2018/hyperlinkcolor" val="tx"/>
                    </a:ext>
                  </a:extLst>
                </a:hlinkClick>
              </a:rPr>
              <a:t>George Morrow Cartoons from Punch magazine</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rPr>
              <a:t>Made in Abyss (Anime) </a:t>
            </a: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r>
              <a:rPr lang="en-GB" sz="1200" b="1" u="sng" dirty="0">
                <a:latin typeface="Brandon Grotesque Regular" panose="020B0503020203060202" pitchFamily="34" charset="0"/>
                <a:ea typeface="Roboto" panose="02000000000000000000" pitchFamily="2" charset="0"/>
                <a:cs typeface="Roboto" panose="02000000000000000000" pitchFamily="2" charset="0"/>
              </a:rPr>
              <a:t>Regulation: </a:t>
            </a: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2">
                  <a:extLst>
                    <a:ext uri="{A12FA001-AC4F-418D-AE19-62706E023703}">
                      <ahyp:hlinkClr xmlns:ahyp="http://schemas.microsoft.com/office/drawing/2018/hyperlinkcolor" val="tx"/>
                    </a:ext>
                  </a:extLst>
                </a:hlinkClick>
              </a:rPr>
              <a:t>https://twitter.com/coincenter/status/1126574631605997569?s=07</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dirty="0">
              <a:latin typeface="Brandon Grotesque Regular" panose="020B0503020203060202" pitchFamily="34"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3A36EE8F-20C8-42C2-801C-D06AE396C34F}"/>
              </a:ext>
            </a:extLst>
          </p:cNvPr>
          <p:cNvSpPr/>
          <p:nvPr>
            <p:custDataLst>
              <p:tags r:id="rId5"/>
            </p:custDataLst>
          </p:nvPr>
        </p:nvSpPr>
        <p:spPr>
          <a:xfrm>
            <a:off x="3044550" y="694960"/>
            <a:ext cx="3728814" cy="5078313"/>
          </a:xfrm>
          <a:prstGeom prst="rect">
            <a:avLst/>
          </a:prstGeom>
        </p:spPr>
        <p:txBody>
          <a:bodyPr wrap="square">
            <a:spAutoFit/>
          </a:bodyPr>
          <a:lstStyle/>
          <a:p>
            <a:r>
              <a:rPr lang="en-GB" sz="1200" b="1" u="sng" dirty="0">
                <a:latin typeface="Brandon Grotesque Regular" panose="020B0503020203060202" pitchFamily="34" charset="0"/>
                <a:ea typeface="Roboto" panose="02000000000000000000" pitchFamily="2" charset="0"/>
                <a:cs typeface="Roboto" panose="02000000000000000000" pitchFamily="2" charset="0"/>
              </a:rPr>
              <a:t>Bitcoin development : </a:t>
            </a:r>
          </a:p>
          <a:p>
            <a:pPr marL="285750" indent="-285750">
              <a:buFont typeface="Arial" panose="020B0604020202020204" pitchFamily="34" charset="0"/>
              <a:buChar char="•"/>
            </a:pPr>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3">
                  <a:extLst>
                    <a:ext uri="{A12FA001-AC4F-418D-AE19-62706E023703}">
                      <ahyp:hlinkClr xmlns:ahyp="http://schemas.microsoft.com/office/drawing/2018/hyperlinkcolor" val="tx"/>
                    </a:ext>
                  </a:extLst>
                </a:hlinkClick>
              </a:rPr>
              <a:t>https://github.com/bitcoin/bitcoin</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4">
                  <a:extLst>
                    <a:ext uri="{A12FA001-AC4F-418D-AE19-62706E023703}">
                      <ahyp:hlinkClr xmlns:ahyp="http://schemas.microsoft.com/office/drawing/2018/hyperlinkcolor" val="tx"/>
                    </a:ext>
                  </a:extLst>
                </a:hlinkClick>
              </a:rPr>
              <a:t>https://bitcointalk.org/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5">
                  <a:extLst>
                    <a:ext uri="{A12FA001-AC4F-418D-AE19-62706E023703}">
                      <ahyp:hlinkClr xmlns:ahyp="http://schemas.microsoft.com/office/drawing/2018/hyperlinkcolor" val="tx"/>
                    </a:ext>
                  </a:extLst>
                </a:hlinkClick>
              </a:rPr>
              <a:t>https://blockstream.com/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6">
                  <a:extLst>
                    <a:ext uri="{A12FA001-AC4F-418D-AE19-62706E023703}">
                      <ahyp:hlinkClr xmlns:ahyp="http://schemas.microsoft.com/office/drawing/2018/hyperlinkcolor" val="tx"/>
                    </a:ext>
                  </a:extLst>
                </a:hlinkClick>
              </a:rPr>
              <a:t>https://github.com/ElementsProject/lightning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7">
                  <a:extLst>
                    <a:ext uri="{A12FA001-AC4F-418D-AE19-62706E023703}">
                      <ahyp:hlinkClr xmlns:ahyp="http://schemas.microsoft.com/office/drawing/2018/hyperlinkcolor" val="tx"/>
                    </a:ext>
                  </a:extLst>
                </a:hlinkClick>
              </a:rPr>
              <a:t>https://www.blockchain.com/charts/miners-revenue</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8">
                  <a:extLst>
                    <a:ext uri="{A12FA001-AC4F-418D-AE19-62706E023703}">
                      <ahyp:hlinkClr xmlns:ahyp="http://schemas.microsoft.com/office/drawing/2018/hyperlinkcolor" val="tx"/>
                    </a:ext>
                  </a:extLst>
                </a:hlinkClick>
              </a:rPr>
              <a:t>https://antmining.com/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29">
                  <a:extLst>
                    <a:ext uri="{A12FA001-AC4F-418D-AE19-62706E023703}">
                      <ahyp:hlinkClr xmlns:ahyp="http://schemas.microsoft.com/office/drawing/2018/hyperlinkcolor" val="tx"/>
                    </a:ext>
                  </a:extLst>
                </a:hlinkClick>
              </a:rPr>
              <a:t>https://www.youtube.com/watch?v=DjYbsq3FXfM</a:t>
            </a:r>
            <a:r>
              <a:rPr lang="en-GB" sz="1200" dirty="0">
                <a:latin typeface="Brandon Grotesque Regular" panose="020B0503020203060202" pitchFamily="34" charset="0"/>
                <a:ea typeface="Roboto" panose="02000000000000000000" pitchFamily="2" charset="0"/>
                <a:cs typeface="Roboto" panose="02000000000000000000" pitchFamily="2" charset="0"/>
              </a:rPr>
              <a:t> ( visualized the </a:t>
            </a:r>
            <a:r>
              <a:rPr lang="en-GB" sz="1200" dirty="0" err="1">
                <a:latin typeface="Brandon Grotesque Regular" panose="020B0503020203060202" pitchFamily="34" charset="0"/>
                <a:ea typeface="Roboto" panose="02000000000000000000" pitchFamily="2" charset="0"/>
                <a:cs typeface="Roboto" panose="02000000000000000000" pitchFamily="2" charset="0"/>
              </a:rPr>
              <a:t>btc</a:t>
            </a:r>
            <a:r>
              <a:rPr lang="en-GB" sz="1200" dirty="0">
                <a:latin typeface="Brandon Grotesque Regular" panose="020B0503020203060202" pitchFamily="34" charset="0"/>
                <a:ea typeface="Roboto" panose="02000000000000000000" pitchFamily="2" charset="0"/>
                <a:cs typeface="Roboto" panose="02000000000000000000" pitchFamily="2" charset="0"/>
              </a:rPr>
              <a:t> code evolution)</a:t>
            </a: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0">
                  <a:extLst>
                    <a:ext uri="{A12FA001-AC4F-418D-AE19-62706E023703}">
                      <ahyp:hlinkClr xmlns:ahyp="http://schemas.microsoft.com/office/drawing/2018/hyperlinkcolor" val="tx"/>
                    </a:ext>
                  </a:extLst>
                </a:hlinkClick>
              </a:rPr>
              <a:t>https://btcpayserver.org/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31">
                  <a:extLst>
                    <a:ext uri="{A12FA001-AC4F-418D-AE19-62706E023703}">
                      <ahyp:hlinkClr xmlns:ahyp="http://schemas.microsoft.com/office/drawing/2018/hyperlinkcolor" val="tx"/>
                    </a:ext>
                  </a:extLst>
                </a:hlinkClick>
              </a:rPr>
              <a:t>https://graph.lndexplorer.com/</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28">
                  <a:extLst>
                    <a:ext uri="{A12FA001-AC4F-418D-AE19-62706E023703}">
                      <ahyp:hlinkClr xmlns:ahyp="http://schemas.microsoft.com/office/drawing/2018/hyperlinkcolor" val="tx"/>
                    </a:ext>
                  </a:extLst>
                </a:hlinkClick>
              </a:rPr>
              <a:t>https://antmining.com/</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a:p>
            <a:r>
              <a:rPr lang="en-GB" sz="1200" b="1" u="sng" dirty="0" err="1">
                <a:latin typeface="Brandon Grotesque Regular" panose="020B0503020203060202" pitchFamily="34" charset="0"/>
                <a:ea typeface="Roboto" panose="02000000000000000000" pitchFamily="2" charset="0"/>
                <a:cs typeface="Roboto" panose="02000000000000000000" pitchFamily="2" charset="0"/>
              </a:rPr>
              <a:t>Portefeuille</a:t>
            </a:r>
            <a:r>
              <a:rPr lang="en-GB" sz="1200" b="1" u="sng" dirty="0">
                <a:latin typeface="Brandon Grotesque Regular" panose="020B0503020203060202" pitchFamily="34" charset="0"/>
                <a:ea typeface="Roboto" panose="02000000000000000000" pitchFamily="2" charset="0"/>
                <a:cs typeface="Roboto" panose="02000000000000000000" pitchFamily="2" charset="0"/>
              </a:rPr>
              <a:t> Bitcoin: </a:t>
            </a:r>
          </a:p>
          <a:p>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2">
                  <a:extLst>
                    <a:ext uri="{A12FA001-AC4F-418D-AE19-62706E023703}">
                      <ahyp:hlinkClr xmlns:ahyp="http://schemas.microsoft.com/office/drawing/2018/hyperlinkcolor" val="tx"/>
                    </a:ext>
                  </a:extLst>
                </a:hlinkClick>
              </a:rPr>
              <a:t>https://trezor.io/</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3">
                  <a:extLst>
                    <a:ext uri="{A12FA001-AC4F-418D-AE19-62706E023703}">
                      <ahyp:hlinkClr xmlns:ahyp="http://schemas.microsoft.com/office/drawing/2018/hyperlinkcolor" val="tx"/>
                    </a:ext>
                  </a:extLst>
                </a:hlinkClick>
              </a:rPr>
              <a:t>https://www.ledger.com/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4">
                  <a:extLst>
                    <a:ext uri="{A12FA001-AC4F-418D-AE19-62706E023703}">
                      <ahyp:hlinkClr xmlns:ahyp="http://schemas.microsoft.com/office/drawing/2018/hyperlinkcolor" val="tx"/>
                    </a:ext>
                  </a:extLst>
                </a:hlinkClick>
              </a:rPr>
              <a:t>https://samouraiwallet.com/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5">
                  <a:extLst>
                    <a:ext uri="{A12FA001-AC4F-418D-AE19-62706E023703}">
                      <ahyp:hlinkClr xmlns:ahyp="http://schemas.microsoft.com/office/drawing/2018/hyperlinkcolor" val="tx"/>
                    </a:ext>
                  </a:extLst>
                </a:hlinkClick>
              </a:rPr>
              <a:t>https://electrum.org/#home</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6">
                  <a:extLst>
                    <a:ext uri="{A12FA001-AC4F-418D-AE19-62706E023703}">
                      <ahyp:hlinkClr xmlns:ahyp="http://schemas.microsoft.com/office/drawing/2018/hyperlinkcolor" val="tx"/>
                    </a:ext>
                  </a:extLst>
                </a:hlinkClick>
              </a:rPr>
              <a:t>https://keys.casa/</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7">
                  <a:extLst>
                    <a:ext uri="{A12FA001-AC4F-418D-AE19-62706E023703}">
                      <ahyp:hlinkClr xmlns:ahyp="http://schemas.microsoft.com/office/drawing/2018/hyperlinkcolor" val="tx"/>
                    </a:ext>
                  </a:extLst>
                </a:hlinkClick>
              </a:rPr>
              <a:t>https://coldcardwallet.com/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8">
                  <a:extLst>
                    <a:ext uri="{A12FA001-AC4F-418D-AE19-62706E023703}">
                      <ahyp:hlinkClr xmlns:ahyp="http://schemas.microsoft.com/office/drawing/2018/hyperlinkcolor" val="tx"/>
                    </a:ext>
                  </a:extLst>
                </a:hlinkClick>
              </a:rPr>
              <a:t>https://blockstream.com/green/</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a:p>
            <a:endParaRPr lang="en-GB" sz="1200" b="1" u="sng" dirty="0">
              <a:latin typeface="Brandon Grotesque Regular" panose="020B0503020203060202" pitchFamily="34" charset="0"/>
              <a:ea typeface="Roboto" panose="02000000000000000000" pitchFamily="2" charset="0"/>
              <a:cs typeface="Roboto" panose="02000000000000000000" pitchFamily="2" charset="0"/>
            </a:endParaRPr>
          </a:p>
        </p:txBody>
      </p:sp>
      <p:sp>
        <p:nvSpPr>
          <p:cNvPr id="11" name="TextBox 27">
            <a:extLst>
              <a:ext uri="{FF2B5EF4-FFF2-40B4-BE49-F238E27FC236}">
                <a16:creationId xmlns:a16="http://schemas.microsoft.com/office/drawing/2014/main" id="{31208471-40F5-4364-ABBD-D6FDE4893B6B}"/>
              </a:ext>
            </a:extLst>
          </p:cNvPr>
          <p:cNvSpPr txBox="1"/>
          <p:nvPr>
            <p:custDataLst>
              <p:tags r:id="rId6"/>
            </p:custDataLst>
          </p:nvPr>
        </p:nvSpPr>
        <p:spPr>
          <a:xfrm>
            <a:off x="6022109" y="3976276"/>
            <a:ext cx="5783545" cy="21236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defPPr>
              <a:defRPr lang="fr-FR"/>
            </a:defPPr>
            <a:lvl1pPr marL="0" algn="ctr" defTabSz="914400" eaLnBrk="1" latinLnBrk="0" hangingPunct="1">
              <a:defRPr b="1" u="sng" kern="1200">
                <a:solidFill>
                  <a:schemeClr val="tx1"/>
                </a:solidFill>
                <a:latin typeface="Brandon Grotesque Regular" panose="020B0503020203060202" pitchFamily="34" charset="0"/>
                <a:ea typeface="+mn-ea"/>
                <a:cs typeface="Calibri"/>
              </a:defRPr>
            </a:lvl1pPr>
            <a:lvl2pPr marL="457200" defTabSz="914400" eaLnBrk="1" latinLnBrk="0" hangingPunct="1">
              <a:defRPr sz="1800" kern="1200">
                <a:solidFill>
                  <a:schemeClr val="lt1"/>
                </a:solidFill>
                <a:latin typeface="+mn-lt"/>
                <a:ea typeface="+mn-ea"/>
                <a:cs typeface="+mn-cs"/>
              </a:defRPr>
            </a:lvl2pPr>
            <a:lvl3pPr marL="914400" defTabSz="914400" eaLnBrk="1" latinLnBrk="0" hangingPunct="1">
              <a:defRPr sz="1800" kern="1200">
                <a:solidFill>
                  <a:schemeClr val="lt1"/>
                </a:solidFill>
                <a:latin typeface="+mn-lt"/>
                <a:ea typeface="+mn-ea"/>
                <a:cs typeface="+mn-cs"/>
              </a:defRPr>
            </a:lvl3pPr>
            <a:lvl4pPr marL="1371600" defTabSz="914400" eaLnBrk="1" latinLnBrk="0" hangingPunct="1">
              <a:defRPr sz="1800" kern="1200">
                <a:solidFill>
                  <a:schemeClr val="lt1"/>
                </a:solidFill>
                <a:latin typeface="+mn-lt"/>
                <a:ea typeface="+mn-ea"/>
                <a:cs typeface="+mn-cs"/>
              </a:defRPr>
            </a:lvl4pPr>
            <a:lvl5pPr marL="1828800" defTabSz="914400" eaLnBrk="1" latinLnBrk="0" hangingPunct="1">
              <a:defRPr sz="1800" kern="1200">
                <a:solidFill>
                  <a:schemeClr val="lt1"/>
                </a:solidFill>
                <a:latin typeface="+mn-lt"/>
                <a:ea typeface="+mn-ea"/>
                <a:cs typeface="+mn-cs"/>
              </a:defRPr>
            </a:lvl5pPr>
            <a:lvl6pPr marL="2286000" defTabSz="914400" eaLnBrk="1" latinLnBrk="0" hangingPunct="1">
              <a:defRPr sz="1800" kern="1200">
                <a:solidFill>
                  <a:schemeClr val="lt1"/>
                </a:solidFill>
                <a:latin typeface="+mn-lt"/>
                <a:ea typeface="+mn-ea"/>
                <a:cs typeface="+mn-cs"/>
              </a:defRPr>
            </a:lvl6pPr>
            <a:lvl7pPr marL="2743200" defTabSz="914400" eaLnBrk="1" latinLnBrk="0" hangingPunct="1">
              <a:defRPr sz="1800" kern="1200">
                <a:solidFill>
                  <a:schemeClr val="lt1"/>
                </a:solidFill>
                <a:latin typeface="+mn-lt"/>
                <a:ea typeface="+mn-ea"/>
                <a:cs typeface="+mn-cs"/>
              </a:defRPr>
            </a:lvl7pPr>
            <a:lvl8pPr marL="3200400" defTabSz="914400" eaLnBrk="1" latinLnBrk="0" hangingPunct="1">
              <a:defRPr sz="1800" kern="1200">
                <a:solidFill>
                  <a:schemeClr val="lt1"/>
                </a:solidFill>
                <a:latin typeface="+mn-lt"/>
                <a:ea typeface="+mn-ea"/>
                <a:cs typeface="+mn-cs"/>
              </a:defRPr>
            </a:lvl8pPr>
            <a:lvl9pPr marL="3657600" defTabSz="91440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Merci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d’avoir</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suivi</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la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classe</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a:t>
            </a:r>
            <a:r>
              <a:rPr lang="en-US" sz="1200" dirty="0">
                <a:solidFill>
                  <a:prstClr val="black"/>
                </a:solidFill>
                <a:sym typeface="Wingdings" panose="05000000000000000000" pitchFamily="2" charset="2"/>
              </a:rPr>
              <a:t>:)</a:t>
            </a:r>
            <a:endPar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Si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désirez</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nous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contacter</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a:ln>
                  <a:noFill/>
                </a:ln>
                <a:effectLst/>
                <a:uLnTx/>
                <a:uFillTx/>
                <a:latin typeface="Brandon Grotesque Regular" panose="020B0503020203060202" pitchFamily="34" charset="0"/>
                <a:ea typeface="+mn-ea"/>
                <a:cs typeface="Calibri"/>
                <a:sym typeface="Wingdings" panose="05000000000000000000" pitchFamily="2" charset="2"/>
                <a:hlinkClick r:id="rId39">
                  <a:extLst>
                    <a:ext uri="{A12FA001-AC4F-418D-AE19-62706E023703}">
                      <ahyp:hlinkClr xmlns:ahyp="http://schemas.microsoft.com/office/drawing/2018/hyperlinkcolor" val="tx"/>
                    </a:ext>
                  </a:extLst>
                </a:hlinkClick>
              </a:rPr>
              <a:t>contact@decouvrebitcoin.com</a:t>
            </a:r>
            <a:endParaRPr kumimoji="0" lang="en-US" sz="1200" b="0" i="0" u="none" strike="noStrike" kern="1200" cap="none" spc="0" normalizeH="0" baseline="0" noProof="0" dirty="0">
              <a:ln>
                <a:noFill/>
              </a:ln>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algn="l">
              <a:defRPr/>
            </a:pPr>
            <a:r>
              <a:rPr lang="en-US" sz="1200" b="0" u="none" dirty="0">
                <a:solidFill>
                  <a:prstClr val="black"/>
                </a:solidFill>
                <a:sym typeface="Wingdings" panose="05000000000000000000" pitchFamily="2" charset="2"/>
              </a:rPr>
              <a:t>Pour nous aider, </a:t>
            </a:r>
            <a:r>
              <a:rPr lang="en-US" sz="1200" b="0" u="none" dirty="0" err="1">
                <a:solidFill>
                  <a:prstClr val="black"/>
                </a:solidFill>
                <a:sym typeface="Wingdings" panose="05000000000000000000" pitchFamily="2" charset="2"/>
              </a:rPr>
              <a:t>faites</a:t>
            </a:r>
            <a:r>
              <a:rPr lang="en-US" sz="1200" b="0" u="none" dirty="0">
                <a:solidFill>
                  <a:prstClr val="black"/>
                </a:solidFill>
                <a:sym typeface="Wingdings" panose="05000000000000000000" pitchFamily="2" charset="2"/>
              </a:rPr>
              <a:t> des remarques, </a:t>
            </a:r>
            <a:r>
              <a:rPr lang="en-US" sz="1200" b="0" u="none" dirty="0" err="1">
                <a:solidFill>
                  <a:prstClr val="black"/>
                </a:solidFill>
                <a:sym typeface="Wingdings" panose="05000000000000000000" pitchFamily="2" charset="2"/>
              </a:rPr>
              <a:t>corrigez</a:t>
            </a:r>
            <a:r>
              <a:rPr lang="en-US" sz="1200" b="0" u="none" dirty="0">
                <a:solidFill>
                  <a:prstClr val="black"/>
                </a:solidFill>
                <a:sym typeface="Wingdings" panose="05000000000000000000" pitchFamily="2" charset="2"/>
              </a:rPr>
              <a:t> des </a:t>
            </a:r>
            <a:r>
              <a:rPr lang="en-US" sz="1200" b="0" u="none" dirty="0" err="1">
                <a:solidFill>
                  <a:prstClr val="black"/>
                </a:solidFill>
                <a:sym typeface="Wingdings" panose="05000000000000000000" pitchFamily="2" charset="2"/>
              </a:rPr>
              <a:t>erreurs</a:t>
            </a:r>
            <a:r>
              <a:rPr lang="en-US" sz="1200" b="0" u="none" dirty="0">
                <a:solidFill>
                  <a:prstClr val="black"/>
                </a:solidFill>
                <a:sym typeface="Wingdings" panose="05000000000000000000" pitchFamily="2" charset="2"/>
              </a:rPr>
              <a:t> et </a:t>
            </a:r>
            <a:r>
              <a:rPr lang="en-US" sz="1200" b="0" u="none" dirty="0" err="1">
                <a:solidFill>
                  <a:prstClr val="black"/>
                </a:solidFill>
                <a:sym typeface="Wingdings" panose="05000000000000000000" pitchFamily="2" charset="2"/>
              </a:rPr>
              <a:t>proposez</a:t>
            </a:r>
            <a:r>
              <a:rPr lang="en-US" sz="1200" b="0" u="none" dirty="0">
                <a:solidFill>
                  <a:prstClr val="black"/>
                </a:solidFill>
                <a:sym typeface="Wingdings" panose="05000000000000000000" pitchFamily="2" charset="2"/>
              </a:rPr>
              <a:t> plus de liens &amp; </a:t>
            </a:r>
            <a:r>
              <a:rPr lang="en-US" sz="1200" b="0" u="none" dirty="0" err="1">
                <a:solidFill>
                  <a:prstClr val="black"/>
                </a:solidFill>
                <a:sym typeface="Wingdings" panose="05000000000000000000" pitchFamily="2" charset="2"/>
              </a:rPr>
              <a:t>ressources</a:t>
            </a:r>
            <a:r>
              <a:rPr lang="en-US" sz="1200" b="0" u="none" dirty="0">
                <a:solidFill>
                  <a:prstClr val="black"/>
                </a:solidFill>
                <a:sym typeface="Wingdings" panose="05000000000000000000" pitchFamily="2" charset="2"/>
              </a:rPr>
              <a:t> </a:t>
            </a:r>
            <a:r>
              <a:rPr lang="en-US" sz="1200" b="0" u="none" dirty="0" err="1">
                <a:solidFill>
                  <a:prstClr val="black"/>
                </a:solidFill>
                <a:sym typeface="Wingdings" panose="05000000000000000000" pitchFamily="2" charset="2"/>
              </a:rPr>
              <a:t>pertinentes</a:t>
            </a:r>
            <a:r>
              <a:rPr lang="en-US" sz="1200" b="0" u="none" dirty="0">
                <a:solidFill>
                  <a:prstClr val="black"/>
                </a:solidFill>
                <a:sym typeface="Wingdings" panose="05000000000000000000" pitchFamily="2" charset="2"/>
              </a:rPr>
              <a:t>. Merci </a:t>
            </a:r>
            <a:r>
              <a:rPr lang="en-US" sz="1200" b="0" u="none" dirty="0" err="1">
                <a:solidFill>
                  <a:prstClr val="black"/>
                </a:solidFill>
                <a:sym typeface="Wingdings" panose="05000000000000000000" pitchFamily="2" charset="2"/>
              </a:rPr>
              <a:t>d’utiliser</a:t>
            </a:r>
            <a:r>
              <a:rPr lang="en-US" sz="1200" b="0" u="none" dirty="0">
                <a:solidFill>
                  <a:prstClr val="black"/>
                </a:solidFill>
                <a:sym typeface="Wingdings" panose="05000000000000000000" pitchFamily="2" charset="2"/>
              </a:rPr>
              <a:t> </a:t>
            </a:r>
            <a:r>
              <a:rPr lang="en-US" sz="1200" b="0" u="none" dirty="0" err="1">
                <a:solidFill>
                  <a:prstClr val="black"/>
                </a:solidFill>
                <a:sym typeface="Wingdings" panose="05000000000000000000" pitchFamily="2" charset="2"/>
              </a:rPr>
              <a:t>ce</a:t>
            </a:r>
            <a:r>
              <a:rPr lang="en-US" sz="1200" b="0" u="none" dirty="0">
                <a:solidFill>
                  <a:prstClr val="black"/>
                </a:solidFill>
                <a:sym typeface="Wingdings" panose="05000000000000000000" pitchFamily="2" charset="2"/>
              </a:rPr>
              <a:t> lien; </a:t>
            </a:r>
            <a:r>
              <a:rPr lang="en-US" sz="1200" dirty="0">
                <a:sym typeface="Wingdings" panose="05000000000000000000" pitchFamily="2" charset="2"/>
                <a:hlinkClick r:id="rId40">
                  <a:extLst>
                    <a:ext uri="{A12FA001-AC4F-418D-AE19-62706E023703}">
                      <ahyp:hlinkClr xmlns:ahyp="http://schemas.microsoft.com/office/drawing/2018/hyperlinkcolor" val="tx"/>
                    </a:ext>
                  </a:extLst>
                </a:hlinkClick>
              </a:rPr>
              <a:t>https://bit.ly/2Y21n6b</a:t>
            </a:r>
            <a:endParaRPr lang="en-US" sz="120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Notre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contenue</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est</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gratuite</a:t>
            </a:r>
            <a:r>
              <a:rPr kumimoji="0" lang="fr-FR"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et il n'y a pas eu de sponsors.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Faites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attention à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gardez</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clefs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proches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de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lang="en-US" sz="1200" b="0" u="none" dirty="0"/>
              <a:t>Notre travail</a:t>
            </a:r>
            <a:r>
              <a:rPr lang="en-US" sz="1200" b="0" u="none" dirty="0">
                <a:effectLst/>
              </a:rPr>
              <a:t> </a:t>
            </a:r>
            <a:r>
              <a:rPr lang="en-US" sz="1200" b="0" u="none" dirty="0" err="1">
                <a:effectLst/>
              </a:rPr>
              <a:t>est</a:t>
            </a:r>
            <a:r>
              <a:rPr lang="en-US" sz="1200" b="0" u="none" dirty="0">
                <a:effectLst/>
              </a:rPr>
              <a:t> </a:t>
            </a:r>
            <a:r>
              <a:rPr lang="en-US" sz="1200" b="0" u="none" dirty="0" err="1">
                <a:effectLst/>
              </a:rPr>
              <a:t>licensé</a:t>
            </a:r>
            <a:r>
              <a:rPr lang="en-US" sz="1200" b="0" u="none" dirty="0">
                <a:effectLst/>
              </a:rPr>
              <a:t> sous </a:t>
            </a:r>
            <a:r>
              <a:rPr lang="en-US" sz="1200" dirty="0">
                <a:hlinkClick r:id="rId41">
                  <a:extLst>
                    <a:ext uri="{A12FA001-AC4F-418D-AE19-62706E023703}">
                      <ahyp:hlinkClr xmlns:ahyp="http://schemas.microsoft.com/office/drawing/2018/hyperlinkcolor" val="tx"/>
                    </a:ext>
                  </a:extLst>
                </a:hlinkClick>
              </a:rPr>
              <a:t>CC BY-SA</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V1.1	18/07/2020	</a:t>
            </a:r>
            <a:r>
              <a:rPr lang="en-US" sz="1200" b="0" u="none" dirty="0">
                <a:solidFill>
                  <a:prstClr val="black"/>
                </a:solidFill>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Rogzy</a:t>
            </a:r>
            <a:endParaRPr kumimoji="0" lang="en-US" sz="1200" b="0" i="0" u="none" strike="noStrike" kern="1200" cap="none" spc="0" normalizeH="0" baseline="0" noProof="0" dirty="0">
              <a:ln>
                <a:noFill/>
              </a:ln>
              <a:solidFill>
                <a:prstClr val="black"/>
              </a:solidFill>
              <a:effectLst/>
              <a:uLnTx/>
              <a:uFillTx/>
              <a:sym typeface="Wingdings" panose="05000000000000000000" pitchFamily="2" charset="2"/>
            </a:endParaRPr>
          </a:p>
        </p:txBody>
      </p:sp>
      <p:pic>
        <p:nvPicPr>
          <p:cNvPr id="13" name="Picture 12">
            <a:hlinkClick r:id="rId42"/>
            <a:extLst>
              <a:ext uri="{FF2B5EF4-FFF2-40B4-BE49-F238E27FC236}">
                <a16:creationId xmlns:a16="http://schemas.microsoft.com/office/drawing/2014/main" id="{429256F6-A836-491A-BADF-7DBC9D439C00}"/>
              </a:ext>
            </a:extLst>
          </p:cNvPr>
          <p:cNvPicPr>
            <a:picLocks noChangeAspect="1"/>
          </p:cNvPicPr>
          <p:nvPr/>
        </p:nvPicPr>
        <p:blipFill>
          <a:blip r:embed="rId43">
            <a:extLst>
              <a:ext uri="{28A0092B-C50C-407E-A947-70E740481C1C}">
                <a14:useLocalDpi xmlns:a14="http://schemas.microsoft.com/office/drawing/2010/main" val="0"/>
              </a:ext>
            </a:extLst>
          </a:blip>
          <a:srcRect/>
          <a:stretch/>
        </p:blipFill>
        <p:spPr>
          <a:xfrm>
            <a:off x="9222653" y="2232846"/>
            <a:ext cx="2656892" cy="1580851"/>
          </a:xfrm>
          <a:prstGeom prst="rect">
            <a:avLst/>
          </a:prstGeom>
        </p:spPr>
      </p:pic>
      <p:sp>
        <p:nvSpPr>
          <p:cNvPr id="22" name="TextBox 21">
            <a:extLst>
              <a:ext uri="{FF2B5EF4-FFF2-40B4-BE49-F238E27FC236}">
                <a16:creationId xmlns:a16="http://schemas.microsoft.com/office/drawing/2014/main" id="{574148FC-A9C0-4EE0-96CD-F396A3119D7D}"/>
              </a:ext>
            </a:extLst>
          </p:cNvPr>
          <p:cNvSpPr txBox="1"/>
          <p:nvPr/>
        </p:nvSpPr>
        <p:spPr>
          <a:xfrm>
            <a:off x="6746193" y="694959"/>
            <a:ext cx="3728813" cy="2862322"/>
          </a:xfrm>
          <a:prstGeom prst="rect">
            <a:avLst/>
          </a:prstGeom>
        </p:spPr>
        <p:txBody>
          <a:bodyPr wrap="square">
            <a:spAutoFit/>
          </a:bodyPr>
          <a:lstStyle>
            <a:defPPr>
              <a:defRPr lang="fr-FR"/>
            </a:defPPr>
            <a:lvl1pPr>
              <a:defRPr sz="1400" b="1" u="sng">
                <a:latin typeface="Brandon Grotesque Regular" panose="020B0503020203060202" pitchFamily="34" charset="0"/>
                <a:ea typeface="Roboto" panose="02000000000000000000" pitchFamily="2" charset="0"/>
                <a:cs typeface="Roboto" panose="02000000000000000000" pitchFamily="2" charset="0"/>
              </a:defRPr>
            </a:lvl1pPr>
          </a:lstStyle>
          <a:p>
            <a:r>
              <a:rPr lang="en-US" sz="1200" dirty="0"/>
              <a:t>Lightning Network : </a:t>
            </a:r>
          </a:p>
          <a:p>
            <a:endParaRPr lang="en-US" sz="1200" b="0" u="none" dirty="0"/>
          </a:p>
          <a:p>
            <a:pPr marL="285750" indent="-285750">
              <a:buFont typeface="Arial" panose="020B0604020202020204" pitchFamily="34" charset="0"/>
              <a:buChar char="•"/>
            </a:pPr>
            <a:r>
              <a:rPr lang="en-GB" sz="1200" b="0" dirty="0">
                <a:hlinkClick r:id="rId44">
                  <a:extLst>
                    <a:ext uri="{A12FA001-AC4F-418D-AE19-62706E023703}">
                      <ahyp:hlinkClr xmlns:ahyp="http://schemas.microsoft.com/office/drawing/2018/hyperlinkcolor" val="tx"/>
                    </a:ext>
                  </a:extLst>
                </a:hlinkClick>
              </a:rPr>
              <a:t>https://github.com/ACINQ/eclair</a:t>
            </a:r>
            <a:endParaRPr lang="en-US" sz="1200" b="0" dirty="0"/>
          </a:p>
          <a:p>
            <a:pPr marL="285750" indent="-285750">
              <a:buFont typeface="Arial" panose="020B0604020202020204" pitchFamily="34" charset="0"/>
              <a:buChar char="•"/>
            </a:pPr>
            <a:r>
              <a:rPr lang="en-US" sz="1200" b="0" dirty="0">
                <a:hlinkClick r:id="rId45">
                  <a:extLst>
                    <a:ext uri="{A12FA001-AC4F-418D-AE19-62706E023703}">
                      <ahyp:hlinkClr xmlns:ahyp="http://schemas.microsoft.com/office/drawing/2018/hyperlinkcolor" val="tx"/>
                    </a:ext>
                  </a:extLst>
                </a:hlinkClick>
              </a:rPr>
              <a:t>http://bitcoinuptime.com/</a:t>
            </a:r>
            <a:endParaRPr lang="en-US" sz="1200" b="0" dirty="0"/>
          </a:p>
          <a:p>
            <a:pPr marL="285750" indent="-285750">
              <a:buFont typeface="Arial" panose="020B0604020202020204" pitchFamily="34" charset="0"/>
              <a:buChar char="•"/>
            </a:pPr>
            <a:r>
              <a:rPr lang="en-US" sz="1200" b="0" dirty="0">
                <a:hlinkClick r:id="rId46">
                  <a:extLst>
                    <a:ext uri="{A12FA001-AC4F-418D-AE19-62706E023703}">
                      <ahyp:hlinkClr xmlns:ahyp="http://schemas.microsoft.com/office/drawing/2018/hyperlinkcolor" val="tx"/>
                    </a:ext>
                  </a:extLst>
                </a:hlinkClick>
              </a:rPr>
              <a:t>https://beta.strike.me/</a:t>
            </a:r>
            <a:endParaRPr lang="en-US" sz="1200" b="0" dirty="0"/>
          </a:p>
          <a:p>
            <a:pPr marL="285750" indent="-285750">
              <a:buFont typeface="Arial" panose="020B0604020202020204" pitchFamily="34" charset="0"/>
              <a:buChar char="•"/>
            </a:pPr>
            <a:r>
              <a:rPr lang="en-US" sz="1200" b="0" dirty="0">
                <a:hlinkClick r:id="rId47">
                  <a:extLst>
                    <a:ext uri="{A12FA001-AC4F-418D-AE19-62706E023703}">
                      <ahyp:hlinkClr xmlns:ahyp="http://schemas.microsoft.com/office/drawing/2018/hyperlinkcolor" val="tx"/>
                    </a:ext>
                  </a:extLst>
                </a:hlinkClick>
              </a:rPr>
              <a:t>https://cash.app/bitcoin</a:t>
            </a:r>
            <a:endParaRPr lang="en-US" sz="1200" b="0" dirty="0"/>
          </a:p>
          <a:p>
            <a:pPr marL="285750" indent="-285750">
              <a:buFont typeface="Arial" panose="020B0604020202020204" pitchFamily="34" charset="0"/>
              <a:buChar char="•"/>
            </a:pPr>
            <a:r>
              <a:rPr lang="en-US" sz="1200" b="0" dirty="0">
                <a:hlinkClick r:id="rId48">
                  <a:extLst>
                    <a:ext uri="{A12FA001-AC4F-418D-AE19-62706E023703}">
                      <ahyp:hlinkClr xmlns:ahyp="http://schemas.microsoft.com/office/drawing/2018/hyperlinkcolor" val="tx"/>
                    </a:ext>
                  </a:extLst>
                </a:hlinkClick>
              </a:rPr>
              <a:t>https://paywithmoon.com/lightning-network</a:t>
            </a:r>
            <a:endParaRPr lang="en-US" sz="1200" b="0" dirty="0"/>
          </a:p>
          <a:p>
            <a:pPr marL="285750" indent="-285750">
              <a:buFont typeface="Arial" panose="020B0604020202020204" pitchFamily="34" charset="0"/>
              <a:buChar char="•"/>
            </a:pPr>
            <a:r>
              <a:rPr lang="en-US" sz="1200" b="0" dirty="0">
                <a:hlinkClick r:id="rId49">
                  <a:extLst>
                    <a:ext uri="{A12FA001-AC4F-418D-AE19-62706E023703}">
                      <ahyp:hlinkClr xmlns:ahyp="http://schemas.microsoft.com/office/drawing/2018/hyperlinkcolor" val="tx"/>
                    </a:ext>
                  </a:extLst>
                </a:hlinkClick>
              </a:rPr>
              <a:t>https://www.bitrefill.com/</a:t>
            </a:r>
            <a:endParaRPr lang="en-US" sz="1200" b="0" dirty="0"/>
          </a:p>
          <a:p>
            <a:pPr marL="285750" indent="-285750">
              <a:buFont typeface="Arial" panose="020B0604020202020204" pitchFamily="34" charset="0"/>
              <a:buChar char="•"/>
            </a:pPr>
            <a:r>
              <a:rPr lang="en-US" sz="1200" b="0" dirty="0">
                <a:hlinkClick r:id="rId50">
                  <a:extLst>
                    <a:ext uri="{A12FA001-AC4F-418D-AE19-62706E023703}">
                      <ahyp:hlinkClr xmlns:ahyp="http://schemas.microsoft.com/office/drawing/2018/hyperlinkcolor" val="tx"/>
                    </a:ext>
                  </a:extLst>
                </a:hlinkClick>
              </a:rPr>
              <a:t>https://www.opennode.com/</a:t>
            </a:r>
            <a:endParaRPr lang="en-US" sz="1200" b="0" dirty="0"/>
          </a:p>
          <a:p>
            <a:pPr marL="285750" indent="-285750">
              <a:buFont typeface="Arial" panose="020B0604020202020204" pitchFamily="34" charset="0"/>
              <a:buChar char="•"/>
            </a:pPr>
            <a:r>
              <a:rPr lang="en-US" sz="1200" b="0" dirty="0">
                <a:hlinkClick r:id="rId51">
                  <a:extLst>
                    <a:ext uri="{A12FA001-AC4F-418D-AE19-62706E023703}">
                      <ahyp:hlinkClr xmlns:ahyp="http://schemas.microsoft.com/office/drawing/2018/hyperlinkcolor" val="tx"/>
                    </a:ext>
                  </a:extLst>
                </a:hlinkClick>
              </a:rPr>
              <a:t>https://donnerlab.com/</a:t>
            </a:r>
            <a:endParaRPr lang="en-US" sz="1200" b="0" dirty="0"/>
          </a:p>
          <a:p>
            <a:pPr marL="285750" indent="-285750">
              <a:buFont typeface="Arial" panose="020B0604020202020204" pitchFamily="34" charset="0"/>
              <a:buChar char="•"/>
            </a:pPr>
            <a:r>
              <a:rPr lang="en-US" sz="1200" b="0" dirty="0">
                <a:hlinkClick r:id="rId52">
                  <a:extLst>
                    <a:ext uri="{A12FA001-AC4F-418D-AE19-62706E023703}">
                      <ahyp:hlinkClr xmlns:ahyp="http://schemas.microsoft.com/office/drawing/2018/hyperlinkcolor" val="tx"/>
                    </a:ext>
                  </a:extLst>
                </a:hlinkClick>
              </a:rPr>
              <a:t>https://studio.satoshis.games/</a:t>
            </a:r>
            <a:endParaRPr lang="en-US" sz="1200" b="0" dirty="0"/>
          </a:p>
          <a:p>
            <a:pPr marL="285750" indent="-285750">
              <a:buFont typeface="Arial" panose="020B0604020202020204" pitchFamily="34" charset="0"/>
              <a:buChar char="•"/>
            </a:pPr>
            <a:r>
              <a:rPr lang="en-US" sz="1200" b="0" dirty="0">
                <a:hlinkClick r:id="rId53">
                  <a:extLst>
                    <a:ext uri="{A12FA001-AC4F-418D-AE19-62706E023703}">
                      <ahyp:hlinkClr xmlns:ahyp="http://schemas.microsoft.com/office/drawing/2018/hyperlinkcolor" val="tx"/>
                    </a:ext>
                  </a:extLst>
                </a:hlinkClick>
              </a:rPr>
              <a:t>https://zebedee.io/</a:t>
            </a:r>
            <a:endParaRPr lang="en-US" sz="1200" b="0" dirty="0"/>
          </a:p>
          <a:p>
            <a:pPr marL="285750" indent="-285750">
              <a:buFont typeface="Arial" panose="020B0604020202020204" pitchFamily="34" charset="0"/>
              <a:buChar char="•"/>
            </a:pPr>
            <a:r>
              <a:rPr lang="en-US" sz="1200" b="0" dirty="0">
                <a:hlinkClick r:id="rId54">
                  <a:extLst>
                    <a:ext uri="{A12FA001-AC4F-418D-AE19-62706E023703}">
                      <ahyp:hlinkClr xmlns:ahyp="http://schemas.microsoft.com/office/drawing/2018/hyperlinkcolor" val="tx"/>
                    </a:ext>
                  </a:extLst>
                </a:hlinkClick>
              </a:rPr>
              <a:t>https://foldapp.com/</a:t>
            </a:r>
            <a:endParaRPr lang="en-US" sz="1200" b="0" dirty="0"/>
          </a:p>
          <a:p>
            <a:pPr marL="285750" indent="-285750">
              <a:buFont typeface="Arial" panose="020B0604020202020204" pitchFamily="34" charset="0"/>
              <a:buChar char="•"/>
            </a:pPr>
            <a:r>
              <a:rPr lang="en-US" sz="1200" b="0" dirty="0">
                <a:hlinkClick r:id="rId55">
                  <a:extLst>
                    <a:ext uri="{A12FA001-AC4F-418D-AE19-62706E023703}">
                      <ahyp:hlinkClr xmlns:ahyp="http://schemas.microsoft.com/office/drawing/2018/hyperlinkcolor" val="tx"/>
                    </a:ext>
                  </a:extLst>
                </a:hlinkClick>
              </a:rPr>
              <a:t>https://bottlepay.com/</a:t>
            </a:r>
            <a:endParaRPr lang="en-US" sz="1200" b="0" dirty="0"/>
          </a:p>
          <a:p>
            <a:pPr marL="285750" indent="-285750">
              <a:buFont typeface="Arial" panose="020B0604020202020204" pitchFamily="34" charset="0"/>
              <a:buChar char="•"/>
            </a:pPr>
            <a:r>
              <a:rPr lang="en-US" sz="1200" b="0" dirty="0">
                <a:hlinkClick r:id="rId56">
                  <a:extLst>
                    <a:ext uri="{A12FA001-AC4F-418D-AE19-62706E023703}">
                      <ahyp:hlinkClr xmlns:ahyp="http://schemas.microsoft.com/office/drawing/2018/hyperlinkcolor" val="tx"/>
                    </a:ext>
                  </a:extLst>
                </a:hlinkClick>
              </a:rPr>
              <a:t>https://www.stakwork.com</a:t>
            </a:r>
            <a:r>
              <a:rPr lang="en-US" sz="1200" b="0" u="none" dirty="0">
                <a:hlinkClick r:id="rId56">
                  <a:extLst>
                    <a:ext uri="{A12FA001-AC4F-418D-AE19-62706E023703}">
                      <ahyp:hlinkClr xmlns:ahyp="http://schemas.microsoft.com/office/drawing/2018/hyperlinkcolor" val="tx"/>
                    </a:ext>
                  </a:extLst>
                </a:hlinkClick>
              </a:rPr>
              <a:t>/</a:t>
            </a:r>
            <a:endParaRPr lang="en-US" sz="1200" b="0" u="none" dirty="0"/>
          </a:p>
        </p:txBody>
      </p:sp>
      <p:sp>
        <p:nvSpPr>
          <p:cNvPr id="14" name="Espace réservé du pied de page 1">
            <a:extLst>
              <a:ext uri="{FF2B5EF4-FFF2-40B4-BE49-F238E27FC236}">
                <a16:creationId xmlns:a16="http://schemas.microsoft.com/office/drawing/2014/main" id="{6F4AEE74-5BFB-4904-B09D-BE8C9A996848}"/>
              </a:ext>
            </a:extLst>
          </p:cNvPr>
          <p:cNvSpPr>
            <a:spLocks noGrp="1"/>
          </p:cNvSpPr>
          <p:nvPr>
            <p:ph type="ftr" idx="11"/>
            <p:custDataLst>
              <p:tags r:id="rId7"/>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41">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96449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6D70CA-78F5-4E73-8C93-D5AAF0DC229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9011" y="2"/>
            <a:ext cx="12192000" cy="6857997"/>
          </a:xfrm>
          <a:prstGeom prst="rect">
            <a:avLst/>
          </a:prstGeom>
        </p:spPr>
      </p:pic>
      <p:sp>
        <p:nvSpPr>
          <p:cNvPr id="4" name="Subtitle 2">
            <a:extLst>
              <a:ext uri="{FF2B5EF4-FFF2-40B4-BE49-F238E27FC236}">
                <a16:creationId xmlns:a16="http://schemas.microsoft.com/office/drawing/2014/main" id="{0CFDE6F8-E62F-4C13-B0CB-764F8B8AC1B3}"/>
              </a:ext>
            </a:extLst>
          </p:cNvPr>
          <p:cNvSpPr>
            <a:spLocks noGrp="1"/>
          </p:cNvSpPr>
          <p:nvPr>
            <p:ph type="subTitle" idx="1"/>
            <p:custDataLst>
              <p:tags r:id="rId2"/>
            </p:custDataLst>
          </p:nvPr>
        </p:nvSpPr>
        <p:spPr>
          <a:xfrm>
            <a:off x="570781" y="552090"/>
            <a:ext cx="11050439" cy="5753820"/>
          </a:xfrm>
        </p:spPr>
        <p:txBody>
          <a:bodyPr>
            <a:normAutofit fontScale="47500" lnSpcReduction="20000"/>
          </a:bodyPr>
          <a:lstStyle/>
          <a:p>
            <a:r>
              <a:rPr lang="fr-FR" sz="8800" b="1" dirty="0">
                <a:solidFill>
                  <a:srgbClr val="FF0000"/>
                </a:solidFill>
              </a:rPr>
              <a:t>Avertissement</a:t>
            </a:r>
          </a:p>
          <a:p>
            <a:r>
              <a:rPr lang="fr-FR" sz="4000" b="1" dirty="0">
                <a:solidFill>
                  <a:schemeClr val="bg1"/>
                </a:solidFill>
              </a:rPr>
              <a:t>Les cryptomonnaies sont des produits risqués</a:t>
            </a:r>
          </a:p>
          <a:p>
            <a:endParaRPr lang="fr-FR" sz="5400" b="1" dirty="0">
              <a:solidFill>
                <a:schemeClr val="bg1"/>
              </a:solidFill>
            </a:endParaRPr>
          </a:p>
          <a:p>
            <a:pPr algn="l"/>
            <a:r>
              <a:rPr lang="fr-FR" sz="3200" dirty="0">
                <a:solidFill>
                  <a:schemeClr val="bg1"/>
                </a:solidFill>
              </a:rPr>
              <a:t>Tout notre contenu est à but purement pédagogique et informatif. Le bitcoin est un actif hautement spéculatif et nous conseillons de discuter avec votre conseiller financier avant de prendre une décision importante. Prenez garde aux arnaques et prenez en compte le risque. </a:t>
            </a:r>
          </a:p>
          <a:p>
            <a:pPr algn="l"/>
            <a:r>
              <a:rPr lang="fr-FR" sz="3200" dirty="0">
                <a:solidFill>
                  <a:srgbClr val="FF0000"/>
                </a:solidFill>
              </a:rPr>
              <a:t>N'investissez que ce que vous pouvez vous permettre de perdre. Les performances financières passées ne sont pas représentatives des performances à venir.</a:t>
            </a:r>
          </a:p>
          <a:p>
            <a:pPr algn="l"/>
            <a:r>
              <a:rPr lang="fr-FR" sz="3200" dirty="0">
                <a:solidFill>
                  <a:schemeClr val="bg1"/>
                </a:solidFill>
              </a:rPr>
              <a:t>L'industrie des cryptomonnaies est pleine d'arnaques. Ne faites pas confiance aux inconnus (même pas à nous) et ne divulguez pas votre clé privée. Les informations fournies sur ce site ne doivent pas être votre seule référence. Vérifiez et croisez vos sources. </a:t>
            </a:r>
          </a:p>
          <a:p>
            <a:pPr algn="l"/>
            <a:r>
              <a:rPr lang="fr-FR" sz="3200" dirty="0">
                <a:solidFill>
                  <a:srgbClr val="FF0000"/>
                </a:solidFill>
              </a:rPr>
              <a:t>Nous ne sommes pas intéressés dans des partenariats avec des </a:t>
            </a:r>
            <a:r>
              <a:rPr lang="fr-FR" sz="3200" dirty="0" err="1">
                <a:solidFill>
                  <a:srgbClr val="FF0000"/>
                </a:solidFill>
              </a:rPr>
              <a:t>altcoins</a:t>
            </a:r>
            <a:r>
              <a:rPr lang="fr-FR" sz="3200" dirty="0">
                <a:solidFill>
                  <a:srgbClr val="FF0000"/>
                </a:solidFill>
              </a:rPr>
              <a:t>. </a:t>
            </a:r>
          </a:p>
          <a:p>
            <a:pPr algn="l"/>
            <a:r>
              <a:rPr lang="fr-FR" sz="3200" dirty="0">
                <a:solidFill>
                  <a:schemeClr val="bg1"/>
                </a:solidFill>
              </a:rPr>
              <a:t>Notre travail est </a:t>
            </a:r>
            <a:r>
              <a:rPr lang="fr-FR" sz="3200" dirty="0" err="1">
                <a:solidFill>
                  <a:schemeClr val="bg1"/>
                </a:solidFill>
              </a:rPr>
              <a:t>licensé</a:t>
            </a:r>
            <a:r>
              <a:rPr lang="fr-FR" sz="3200" dirty="0">
                <a:solidFill>
                  <a:schemeClr val="bg1"/>
                </a:solidFill>
              </a:rPr>
              <a:t> sous CC BY-SA. Nous sommes un fournisseur de contenu indépendant qui n'est pas engagé auprès d'une ICO ou autre cryptomonnaie centralisée. </a:t>
            </a:r>
          </a:p>
          <a:p>
            <a:pPr algn="l"/>
            <a:r>
              <a:rPr lang="fr-FR" sz="3200" dirty="0">
                <a:solidFill>
                  <a:schemeClr val="bg1"/>
                </a:solidFill>
              </a:rPr>
              <a:t>Nous ne demanderons jamais vos informations personnelles (SEED &amp; clé, nom, adresse, KYC, etc...). Par souci de transparence, nous détenons bien des bitcoins.</a:t>
            </a:r>
          </a:p>
          <a:p>
            <a:pPr algn="l"/>
            <a:r>
              <a:rPr lang="fr-FR" sz="3200" dirty="0">
                <a:solidFill>
                  <a:schemeClr val="bg1"/>
                </a:solidFill>
              </a:rPr>
              <a:t>Le projet Le Terrier du bitcoin est une activité de la société CEVEX sas. Nous ne sommes pas responsables des pertes liées aux arnaques, aux clés perdues et aux mauvais investissements.</a:t>
            </a:r>
          </a:p>
          <a:p>
            <a:pPr algn="l"/>
            <a:r>
              <a:rPr lang="fr-FR" sz="3200" dirty="0">
                <a:solidFill>
                  <a:schemeClr val="bg1"/>
                </a:solidFill>
              </a:rPr>
              <a:t>Pour plus d'informations, visitez notre site ou contactez-nous directement.</a:t>
            </a:r>
          </a:p>
          <a:p>
            <a:pPr algn="l"/>
            <a:endParaRPr lang="fr-FR" sz="3200" dirty="0">
              <a:solidFill>
                <a:schemeClr val="bg1"/>
              </a:solidFill>
            </a:endParaRPr>
          </a:p>
          <a:p>
            <a:r>
              <a:rPr lang="en-US" sz="3200" dirty="0">
                <a:solidFill>
                  <a:srgbClr val="FFC000"/>
                </a:solidFill>
                <a:hlinkClick r:id="rId7">
                  <a:extLst>
                    <a:ext uri="{A12FA001-AC4F-418D-AE19-62706E023703}">
                      <ahyp:hlinkClr xmlns:ahyp="http://schemas.microsoft.com/office/drawing/2018/hyperlinkcolor" val="tx"/>
                    </a:ext>
                  </a:extLst>
                </a:hlinkClick>
              </a:rPr>
              <a:t>www.DecouvreBitcoin.com</a:t>
            </a:r>
            <a:endParaRPr lang="en-US" sz="3200" dirty="0">
              <a:solidFill>
                <a:srgbClr val="FFC000"/>
              </a:solidFill>
            </a:endParaRPr>
          </a:p>
          <a:p>
            <a:r>
              <a:rPr lang="en-US" sz="3200" dirty="0">
                <a:solidFill>
                  <a:srgbClr val="FFC000"/>
                </a:solidFill>
                <a:hlinkClick r:id="rId8">
                  <a:extLst>
                    <a:ext uri="{A12FA001-AC4F-418D-AE19-62706E023703}">
                      <ahyp:hlinkClr xmlns:ahyp="http://schemas.microsoft.com/office/drawing/2018/hyperlinkcolor" val="tx"/>
                    </a:ext>
                  </a:extLst>
                </a:hlinkClick>
              </a:rPr>
              <a:t>contact@decouvrebitcoin.com</a:t>
            </a:r>
            <a:endParaRPr lang="en-US" sz="3200" dirty="0">
              <a:solidFill>
                <a:srgbClr val="FFC000"/>
              </a:solidFill>
            </a:endParaRPr>
          </a:p>
          <a:p>
            <a:endParaRPr lang="en-US" sz="3200" dirty="0"/>
          </a:p>
        </p:txBody>
      </p:sp>
      <p:pic>
        <p:nvPicPr>
          <p:cNvPr id="6" name="Picture 5">
            <a:extLst>
              <a:ext uri="{FF2B5EF4-FFF2-40B4-BE49-F238E27FC236}">
                <a16:creationId xmlns:a16="http://schemas.microsoft.com/office/drawing/2014/main" id="{5A239C1C-9DDB-4AB2-B9C9-EBF91E2F17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589" y="250827"/>
            <a:ext cx="1581211" cy="1413507"/>
          </a:xfrm>
          <a:prstGeom prst="rect">
            <a:avLst/>
          </a:prstGeom>
        </p:spPr>
      </p:pic>
      <p:sp>
        <p:nvSpPr>
          <p:cNvPr id="8" name="Espace réservé du pied de page 1">
            <a:extLst>
              <a:ext uri="{FF2B5EF4-FFF2-40B4-BE49-F238E27FC236}">
                <a16:creationId xmlns:a16="http://schemas.microsoft.com/office/drawing/2014/main" id="{C0C8BA69-826C-47A0-A436-D718B80D73AF}"/>
              </a:ext>
            </a:extLst>
          </p:cNvPr>
          <p:cNvSpPr>
            <a:spLocks noGrp="1"/>
          </p:cNvSpPr>
          <p:nvPr>
            <p:ph type="ftr" idx="11"/>
            <p:custDataLst>
              <p:tags r:id="rId3"/>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0">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748721682"/>
      </p:ext>
    </p:extLst>
  </p:cSld>
  <p:clrMapOvr>
    <a:masterClrMapping/>
  </p:clrMapOvr>
  <mc:AlternateContent xmlns:mc="http://schemas.openxmlformats.org/markup-compatibility/2006" xmlns:p14="http://schemas.microsoft.com/office/powerpoint/2010/main">
    <mc:Choice Requires="p14">
      <p:transition spd="slow" p14:dur="2000" advTm="302"/>
    </mc:Choice>
    <mc:Fallback xmlns="">
      <p:transition spd="slow" advTm="3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D2AB-C904-490F-9E99-EF474DC0BC27}"/>
              </a:ext>
            </a:extLst>
          </p:cNvPr>
          <p:cNvSpPr>
            <a:spLocks noGrp="1"/>
          </p:cNvSpPr>
          <p:nvPr>
            <p:ph type="title"/>
            <p:custDataLst>
              <p:tags r:id="rId2"/>
            </p:custDataLst>
          </p:nvPr>
        </p:nvSpPr>
        <p:spPr>
          <a:xfrm>
            <a:off x="365969" y="63646"/>
            <a:ext cx="4906813" cy="569740"/>
          </a:xfrm>
          <a:noFill/>
          <a:ln>
            <a:noFill/>
          </a:ln>
        </p:spPr>
        <p:txBody>
          <a:bodyPr spcFirstLastPara="1" wrap="square" lIns="68575" tIns="34275" rIns="68575" bIns="34275" anchor="ctr" anchorCtr="0">
            <a:noAutofit/>
          </a:bodyPr>
          <a:lstStyle/>
          <a:p>
            <a:pPr>
              <a:buSzPts val="1800"/>
            </a:pPr>
            <a:r>
              <a:rPr lang="fr-FR" sz="2000" u="sng" dirty="0" err="1">
                <a:latin typeface="Brandon Grotesque Medium" panose="020B0603020203060202" pitchFamily="34" charset="0"/>
              </a:rPr>
              <a:t>Altcoin</a:t>
            </a:r>
            <a:endParaRPr lang="fr-FR" sz="2000" u="sng" dirty="0">
              <a:latin typeface="Brandon Grotesque Medium" panose="020B0603020203060202" pitchFamily="34" charset="0"/>
            </a:endParaRPr>
          </a:p>
        </p:txBody>
      </p:sp>
      <p:graphicFrame>
        <p:nvGraphicFramePr>
          <p:cNvPr id="4" name="Table 6">
            <a:extLst>
              <a:ext uri="{FF2B5EF4-FFF2-40B4-BE49-F238E27FC236}">
                <a16:creationId xmlns:a16="http://schemas.microsoft.com/office/drawing/2014/main" id="{E45FED91-7398-43F1-ABA1-CDFC260671E4}"/>
              </a:ext>
            </a:extLst>
          </p:cNvPr>
          <p:cNvGraphicFramePr>
            <a:graphicFrameLocks noGrp="1"/>
          </p:cNvGraphicFramePr>
          <p:nvPr>
            <p:custDataLst>
              <p:tags r:id="rId3"/>
            </p:custDataLst>
            <p:extLst>
              <p:ext uri="{D42A27DB-BD31-4B8C-83A1-F6EECF244321}">
                <p14:modId xmlns:p14="http://schemas.microsoft.com/office/powerpoint/2010/main" val="3019247602"/>
              </p:ext>
            </p:extLst>
          </p:nvPr>
        </p:nvGraphicFramePr>
        <p:xfrm>
          <a:off x="6289964" y="302052"/>
          <a:ext cx="5795641" cy="2764422"/>
        </p:xfrm>
        <a:graphic>
          <a:graphicData uri="http://schemas.openxmlformats.org/drawingml/2006/table">
            <a:tbl>
              <a:tblPr firstRow="1" bandRow="1">
                <a:tableStyleId>{00A15C55-8517-42AA-B614-E9B94910E393}</a:tableStyleId>
              </a:tblPr>
              <a:tblGrid>
                <a:gridCol w="1653309">
                  <a:extLst>
                    <a:ext uri="{9D8B030D-6E8A-4147-A177-3AD203B41FA5}">
                      <a16:colId xmlns:a16="http://schemas.microsoft.com/office/drawing/2014/main" val="406628034"/>
                    </a:ext>
                  </a:extLst>
                </a:gridCol>
                <a:gridCol w="1690254">
                  <a:extLst>
                    <a:ext uri="{9D8B030D-6E8A-4147-A177-3AD203B41FA5}">
                      <a16:colId xmlns:a16="http://schemas.microsoft.com/office/drawing/2014/main" val="1664382663"/>
                    </a:ext>
                  </a:extLst>
                </a:gridCol>
                <a:gridCol w="2452078">
                  <a:extLst>
                    <a:ext uri="{9D8B030D-6E8A-4147-A177-3AD203B41FA5}">
                      <a16:colId xmlns:a16="http://schemas.microsoft.com/office/drawing/2014/main" val="664971820"/>
                    </a:ext>
                  </a:extLst>
                </a:gridCol>
              </a:tblGrid>
              <a:tr h="307158">
                <a:tc>
                  <a:txBody>
                    <a:bodyPr/>
                    <a:lstStyle/>
                    <a:p>
                      <a:pPr algn="ctr"/>
                      <a:r>
                        <a:rPr lang="fr-FR" sz="1400" b="0" i="0" u="none" strike="noStrike" kern="1200" cap="none" dirty="0" err="1">
                          <a:solidFill>
                            <a:schemeClr val="dk1"/>
                          </a:solidFill>
                          <a:latin typeface="Brandon Grotesque Regular" panose="020B0503020203060202" pitchFamily="34" charset="0"/>
                          <a:cs typeface="Calibri"/>
                          <a:sym typeface="Arial"/>
                        </a:rPr>
                        <a:t>Caracteristique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fr-FR" sz="1400" b="0" i="0" u="none" strike="noStrike" kern="1200" cap="none" dirty="0">
                          <a:solidFill>
                            <a:schemeClr val="dk1"/>
                          </a:solidFill>
                          <a:latin typeface="Brandon Grotesque Regular" panose="020B0503020203060202" pitchFamily="34" charset="0"/>
                          <a:cs typeface="Calibri"/>
                          <a:sym typeface="Arial"/>
                        </a:rPr>
                        <a:t>Bitcoin</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fr-FR" sz="1400" b="0" i="0" u="none" strike="noStrike" kern="1200" cap="none" dirty="0">
                          <a:solidFill>
                            <a:schemeClr val="dk1"/>
                          </a:solidFill>
                          <a:latin typeface="Brandon Grotesque Regular" panose="020B0503020203060202" pitchFamily="34" charset="0"/>
                          <a:cs typeface="Calibri"/>
                          <a:sym typeface="Arial"/>
                        </a:rPr>
                        <a:t>Alt-Coin (98% d’eux)</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54916334"/>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Liquidité</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Forte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Faible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34366757"/>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Adoption</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Forte et global</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Faible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3475542"/>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Equipe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Forte et décentralisé</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Faible et centralisé</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57861978"/>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Réputation</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Forte et global</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Faible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9949020"/>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Infrastructure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Forte et solide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Faible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94202287"/>
                  </a:ext>
                </a:extLst>
              </a:tr>
              <a:tr h="307158">
                <a:tc>
                  <a:txBody>
                    <a:bodyPr/>
                    <a:lstStyle/>
                    <a:p>
                      <a:r>
                        <a:rPr lang="fr-FR" sz="1400" b="0" i="0" u="none" strike="noStrike" kern="1200" cap="none" dirty="0" err="1">
                          <a:solidFill>
                            <a:schemeClr val="dk1"/>
                          </a:solidFill>
                          <a:latin typeface="Brandon Grotesque Regular" panose="020B0503020203060202" pitchFamily="34" charset="0"/>
                          <a:cs typeface="Calibri"/>
                          <a:sym typeface="Arial"/>
                        </a:rPr>
                        <a:t>Décentralization</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Oui</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Non</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5276500"/>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Arnaque ?</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Non</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Probablement</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13835984"/>
                  </a:ext>
                </a:extLst>
              </a:tr>
              <a:tr h="307158">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Valeur ? </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Oui</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400" b="0" i="0" u="none" strike="noStrike" kern="1200" cap="none" dirty="0">
                          <a:solidFill>
                            <a:schemeClr val="dk1"/>
                          </a:solidFill>
                          <a:latin typeface="Brandon Grotesque Regular" panose="020B0503020203060202" pitchFamily="34" charset="0"/>
                          <a:cs typeface="Calibri"/>
                          <a:sym typeface="Arial"/>
                        </a:rPr>
                        <a:t>Argumentable</a:t>
                      </a:r>
                      <a:endParaRPr lang="en-GB" sz="1400" b="0" i="0" u="none" strike="noStrike" kern="1200" cap="none" dirty="0">
                        <a:solidFill>
                          <a:schemeClr val="dk1"/>
                        </a:solidFill>
                        <a:latin typeface="Brandon Grotesque Regular" panose="020B0503020203060202" pitchFamily="34" charset="0"/>
                        <a:cs typeface="Calibri"/>
                        <a:sym typeface="Aria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5313893"/>
                  </a:ext>
                </a:extLst>
              </a:tr>
            </a:tbl>
          </a:graphicData>
        </a:graphic>
      </p:graphicFrame>
      <p:sp>
        <p:nvSpPr>
          <p:cNvPr id="14" name="TextBox 13">
            <a:extLst>
              <a:ext uri="{FF2B5EF4-FFF2-40B4-BE49-F238E27FC236}">
                <a16:creationId xmlns:a16="http://schemas.microsoft.com/office/drawing/2014/main" id="{DAE0BC4E-7F30-4C21-96F3-F3D7EF834AD5}"/>
              </a:ext>
            </a:extLst>
          </p:cNvPr>
          <p:cNvSpPr txBox="1"/>
          <p:nvPr>
            <p:custDataLst>
              <p:tags r:id="rId4"/>
            </p:custDataLst>
          </p:nvPr>
        </p:nvSpPr>
        <p:spPr>
          <a:xfrm>
            <a:off x="365969" y="567358"/>
            <a:ext cx="5348492" cy="5755422"/>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215900" marR="0" lvl="0" indent="-215900">
              <a:lnSpc>
                <a:spcPct val="100000"/>
              </a:lnSpc>
              <a:spcBef>
                <a:spcPts val="0"/>
              </a:spcBef>
              <a:spcAft>
                <a:spcPts val="0"/>
              </a:spcAft>
              <a:buClr>
                <a:schemeClr val="dk1"/>
              </a:buClr>
              <a:buSzPts val="1400"/>
              <a:buFont typeface="Arial"/>
              <a:buChar char="•"/>
              <a:defRPr sz="1600" b="0" i="0" u="none" strike="noStrike" cap="none">
                <a:solidFill>
                  <a:schemeClr val="dk1"/>
                </a:solidFill>
                <a:latin typeface="Brandon Grotesque Regular" panose="020B0503020203060202" pitchFamily="34" charset="0"/>
                <a:ea typeface="Calibri"/>
                <a:cs typeface="Calibri"/>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fr-FR" sz="1400" dirty="0"/>
              <a:t>Tout le monde peut créer une cryptomonnaie . Il faut 5 min pour le faire, la valeur d'un tel jeton est alors purement déterminée par le marché. </a:t>
            </a:r>
          </a:p>
          <a:p>
            <a:pPr marL="0" indent="0">
              <a:buNone/>
            </a:pPr>
            <a:endParaRPr lang="en-GB" sz="1400" dirty="0"/>
          </a:p>
          <a:p>
            <a:pPr marL="0" indent="0">
              <a:buNone/>
            </a:pPr>
            <a:r>
              <a:rPr lang="fr-FR" sz="1400" dirty="0"/>
              <a:t>La liste de </a:t>
            </a:r>
            <a:r>
              <a:rPr lang="fr-FR" sz="1400" dirty="0" err="1"/>
              <a:t>Coinmarketcap</a:t>
            </a:r>
            <a:r>
              <a:rPr lang="fr-FR" sz="1400" dirty="0"/>
              <a:t> compte plus de 5000 jetons en 12/2019. Ces crypto-</a:t>
            </a:r>
            <a:r>
              <a:rPr lang="fr-FR" sz="1400" dirty="0" err="1"/>
              <a:t>tokens</a:t>
            </a:r>
            <a:r>
              <a:rPr lang="fr-FR" sz="1400" dirty="0"/>
              <a:t> peuvent être de nombreuses choses : </a:t>
            </a:r>
            <a:endParaRPr lang="en-GB" sz="1400" dirty="0"/>
          </a:p>
          <a:p>
            <a:pPr marL="742950" lvl="1" indent="-285750">
              <a:buFontTx/>
              <a:buChar char="-"/>
            </a:pPr>
            <a:r>
              <a:rPr lang="fr-FR" dirty="0">
                <a:solidFill>
                  <a:schemeClr val="dk1"/>
                </a:solidFill>
                <a:latin typeface="Brandon Grotesque Regular" panose="020B0503020203060202" pitchFamily="34" charset="0"/>
                <a:cs typeface="Calibri"/>
              </a:rPr>
              <a:t>Monnaie </a:t>
            </a:r>
          </a:p>
          <a:p>
            <a:pPr marL="742950" lvl="1" indent="-285750">
              <a:buFontTx/>
              <a:buChar char="-"/>
            </a:pPr>
            <a:r>
              <a:rPr lang="fr-FR" dirty="0">
                <a:solidFill>
                  <a:schemeClr val="dk1"/>
                </a:solidFill>
                <a:latin typeface="Brandon Grotesque Regular" panose="020B0503020203060202" pitchFamily="34" charset="0"/>
                <a:cs typeface="Calibri"/>
              </a:rPr>
              <a:t>Sécurité</a:t>
            </a:r>
          </a:p>
          <a:p>
            <a:pPr marL="742950" lvl="1" indent="-285750">
              <a:buFontTx/>
              <a:buChar char="-"/>
            </a:pPr>
            <a:r>
              <a:rPr lang="fr-FR" dirty="0">
                <a:solidFill>
                  <a:schemeClr val="dk1"/>
                </a:solidFill>
                <a:latin typeface="Brandon Grotesque Regular" panose="020B0503020203060202" pitchFamily="34" charset="0"/>
                <a:cs typeface="Calibri"/>
              </a:rPr>
              <a:t>Un carburant pour un écosystème</a:t>
            </a:r>
          </a:p>
          <a:p>
            <a:pPr marL="742950" lvl="1" indent="-285750">
              <a:buFontTx/>
              <a:buChar char="-"/>
            </a:pPr>
            <a:r>
              <a:rPr lang="fr-FR" dirty="0" err="1">
                <a:solidFill>
                  <a:schemeClr val="dk1"/>
                </a:solidFill>
                <a:latin typeface="Brandon Grotesque Regular" panose="020B0503020203060202" pitchFamily="34" charset="0"/>
                <a:cs typeface="Calibri"/>
              </a:rPr>
              <a:t>Sidechain</a:t>
            </a:r>
            <a:endParaRPr lang="fr-FR" dirty="0">
              <a:solidFill>
                <a:schemeClr val="dk1"/>
              </a:solidFill>
              <a:latin typeface="Brandon Grotesque Regular" panose="020B0503020203060202" pitchFamily="34" charset="0"/>
              <a:cs typeface="Calibri"/>
            </a:endParaRPr>
          </a:p>
          <a:p>
            <a:pPr marL="742950" lvl="1" indent="-285750">
              <a:buFontTx/>
              <a:buChar char="-"/>
            </a:pPr>
            <a:endParaRPr lang="en-GB" dirty="0">
              <a:latin typeface="Brandon Grotesque Regular" panose="020B0503020203060202" pitchFamily="34" charset="0"/>
            </a:endParaRPr>
          </a:p>
          <a:p>
            <a:pPr marL="0" indent="0">
              <a:buNone/>
            </a:pPr>
            <a:r>
              <a:rPr lang="fr-FR" sz="1400" dirty="0"/>
              <a:t>Il est important de réaliser que 98 % des nouvelles « </a:t>
            </a:r>
            <a:r>
              <a:rPr lang="fr-FR" sz="1400" dirty="0" err="1"/>
              <a:t>crytpo-monnaies</a:t>
            </a:r>
            <a:r>
              <a:rPr lang="fr-FR" sz="1400" dirty="0"/>
              <a:t>" émises sont des escroqueries créées par des spécialistes du marketing pour vous voler vos bitcoins.</a:t>
            </a:r>
          </a:p>
          <a:p>
            <a:pPr marL="0" indent="0">
              <a:buNone/>
            </a:pPr>
            <a:endParaRPr lang="fr-FR" sz="1400" dirty="0"/>
          </a:p>
          <a:p>
            <a:pPr marL="0" indent="0">
              <a:buNone/>
            </a:pPr>
            <a:r>
              <a:rPr lang="fr-FR" sz="1400" dirty="0"/>
              <a:t>Cependant, dans ces 2 % de bons projets, un réel effort est fait pour faire avancer, tester et développer des technologie de pointe qui pourrait apporter de nombreux avantages aux utilisateurs.</a:t>
            </a:r>
          </a:p>
          <a:p>
            <a:pPr marL="0" indent="0">
              <a:buNone/>
            </a:pPr>
            <a:endParaRPr lang="fr-FR" sz="1400" dirty="0"/>
          </a:p>
          <a:p>
            <a:pPr marL="0" indent="0">
              <a:buNone/>
            </a:pPr>
            <a:r>
              <a:rPr lang="fr-FR" sz="1400" dirty="0"/>
              <a:t> Au fur et à mesure que l'industrie mûrit, l'espace deviendra plus honnête et de véritables entreprises avec de vrais produits émergeront. </a:t>
            </a:r>
            <a:endParaRPr lang="en-GB" sz="1400" dirty="0"/>
          </a:p>
        </p:txBody>
      </p:sp>
      <p:pic>
        <p:nvPicPr>
          <p:cNvPr id="18" name="Picture 17">
            <a:extLst>
              <a:ext uri="{FF2B5EF4-FFF2-40B4-BE49-F238E27FC236}">
                <a16:creationId xmlns:a16="http://schemas.microsoft.com/office/drawing/2014/main" id="{5A71D040-B9D4-4391-8AD3-35EA4DC8E762}"/>
              </a:ext>
            </a:extLst>
          </p:cNvPr>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l="29381" t="7302" r="30112" b="4888"/>
          <a:stretch/>
        </p:blipFill>
        <p:spPr>
          <a:xfrm>
            <a:off x="7039800" y="3938408"/>
            <a:ext cx="1428213" cy="1737463"/>
          </a:xfrm>
          <a:prstGeom prst="rect">
            <a:avLst/>
          </a:prstGeom>
        </p:spPr>
      </p:pic>
      <p:sp>
        <p:nvSpPr>
          <p:cNvPr id="25" name="Rectangle 24">
            <a:extLst>
              <a:ext uri="{FF2B5EF4-FFF2-40B4-BE49-F238E27FC236}">
                <a16:creationId xmlns:a16="http://schemas.microsoft.com/office/drawing/2014/main" id="{272C6941-75C7-481D-8D89-01B675F6D87C}"/>
              </a:ext>
            </a:extLst>
          </p:cNvPr>
          <p:cNvSpPr/>
          <p:nvPr>
            <p:custDataLst>
              <p:tags r:id="rId6"/>
            </p:custDataLst>
          </p:nvPr>
        </p:nvSpPr>
        <p:spPr>
          <a:xfrm>
            <a:off x="8620237" y="3542171"/>
            <a:ext cx="3313145" cy="2452229"/>
          </a:xfrm>
          <a:prstGeom prst="rect">
            <a:avLst/>
          </a:prstGeom>
          <a:ln w="12700"/>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buClr>
                <a:srgbClr val="000000"/>
              </a:buClr>
              <a:buFont typeface="Arial"/>
            </a:pPr>
            <a:r>
              <a:rPr lang="en-US" sz="1400" b="1" u="sng" dirty="0">
                <a:solidFill>
                  <a:schemeClr val="tx1"/>
                </a:solidFill>
                <a:latin typeface="Brandon Grotesque Regular" panose="020B0503020203060202" pitchFamily="34" charset="0"/>
                <a:cs typeface="Calibri"/>
                <a:sym typeface="Arial"/>
              </a:rPr>
              <a:t>Un petit </a:t>
            </a:r>
            <a:r>
              <a:rPr lang="en-US" sz="1400" b="1" u="sng" dirty="0" err="1">
                <a:solidFill>
                  <a:schemeClr val="tx1"/>
                </a:solidFill>
                <a:latin typeface="Brandon Grotesque Regular" panose="020B0503020203060202" pitchFamily="34" charset="0"/>
                <a:cs typeface="Calibri"/>
                <a:sym typeface="Arial"/>
              </a:rPr>
              <a:t>conseil</a:t>
            </a:r>
            <a:r>
              <a:rPr lang="en-US" sz="1400" b="1" u="sng" dirty="0">
                <a:solidFill>
                  <a:schemeClr val="tx1"/>
                </a:solidFill>
                <a:latin typeface="Brandon Grotesque Regular" panose="020B0503020203060202" pitchFamily="34" charset="0"/>
                <a:cs typeface="Calibri"/>
                <a:sym typeface="Arial"/>
              </a:rPr>
              <a:t> :</a:t>
            </a:r>
          </a:p>
          <a:p>
            <a:pPr algn="ctr">
              <a:buClr>
                <a:srgbClr val="000000"/>
              </a:buClr>
              <a:buFont typeface="Arial"/>
            </a:pPr>
            <a:endParaRPr lang="en-US" sz="1400" b="1" u="sng" dirty="0">
              <a:solidFill>
                <a:schemeClr val="tx1"/>
              </a:solidFill>
              <a:latin typeface="Brandon Grotesque Regular" panose="020B0503020203060202" pitchFamily="34" charset="0"/>
              <a:cs typeface="Calibri"/>
              <a:sym typeface="Arial"/>
            </a:endParaRP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Blockchain, pas Bitcoin » </a:t>
            </a: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XRP est le nouveau Bitcoin » </a:t>
            </a: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a:t>
            </a:r>
            <a:r>
              <a:rPr lang="fr-FR" sz="1400" dirty="0" err="1">
                <a:solidFill>
                  <a:schemeClr val="tx1"/>
                </a:solidFill>
                <a:latin typeface="Brandon Grotesque Regular" panose="020B0503020203060202" pitchFamily="34" charset="0"/>
                <a:cs typeface="Calibri"/>
                <a:sym typeface="Arial"/>
              </a:rPr>
              <a:t>StableCoin</a:t>
            </a:r>
            <a:r>
              <a:rPr lang="fr-FR" sz="1400" dirty="0">
                <a:solidFill>
                  <a:schemeClr val="tx1"/>
                </a:solidFill>
                <a:latin typeface="Brandon Grotesque Regular" panose="020B0503020203060202" pitchFamily="34" charset="0"/>
                <a:cs typeface="Calibri"/>
                <a:sym typeface="Arial"/>
              </a:rPr>
              <a:t> est l'avenir » </a:t>
            </a: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a:t>
            </a:r>
            <a:r>
              <a:rPr lang="fr-FR" sz="1400" dirty="0" err="1">
                <a:solidFill>
                  <a:schemeClr val="tx1"/>
                </a:solidFill>
                <a:latin typeface="Brandon Grotesque Regular" panose="020B0503020203060202" pitchFamily="34" charset="0"/>
                <a:cs typeface="Calibri"/>
                <a:sym typeface="Arial"/>
              </a:rPr>
              <a:t>Libra</a:t>
            </a:r>
            <a:r>
              <a:rPr lang="fr-FR" sz="1400" dirty="0">
                <a:solidFill>
                  <a:schemeClr val="tx1"/>
                </a:solidFill>
                <a:latin typeface="Brandon Grotesque Regular" panose="020B0503020203060202" pitchFamily="34" charset="0"/>
                <a:cs typeface="Calibri"/>
                <a:sym typeface="Arial"/>
              </a:rPr>
              <a:t> va tuer Bitcoin » </a:t>
            </a: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Regardez mon nouveau bitcoin amélioré » </a:t>
            </a:r>
          </a:p>
          <a:p>
            <a:pPr>
              <a:buClr>
                <a:srgbClr val="000000"/>
              </a:buClr>
              <a:buFont typeface="Arial"/>
            </a:pPr>
            <a:r>
              <a:rPr lang="fr-FR" sz="1400" dirty="0">
                <a:solidFill>
                  <a:schemeClr val="tx1"/>
                </a:solidFill>
                <a:latin typeface="Brandon Grotesque Regular" panose="020B0503020203060202" pitchFamily="34" charset="0"/>
                <a:cs typeface="Calibri"/>
                <a:sym typeface="Arial"/>
              </a:rPr>
              <a:t>«  </a:t>
            </a:r>
            <a:r>
              <a:rPr lang="fr-FR" sz="1400" dirty="0" err="1">
                <a:solidFill>
                  <a:schemeClr val="tx1"/>
                </a:solidFill>
                <a:latin typeface="Brandon Grotesque Regular" panose="020B0503020203060202" pitchFamily="34" charset="0"/>
                <a:cs typeface="Calibri"/>
                <a:sym typeface="Arial"/>
              </a:rPr>
              <a:t>Fedcoin</a:t>
            </a:r>
            <a:r>
              <a:rPr lang="fr-FR" sz="1400" dirty="0">
                <a:solidFill>
                  <a:schemeClr val="tx1"/>
                </a:solidFill>
                <a:latin typeface="Brandon Grotesque Regular" panose="020B0503020203060202" pitchFamily="34" charset="0"/>
                <a:cs typeface="Calibri"/>
                <a:sym typeface="Arial"/>
              </a:rPr>
              <a:t> va rendre Bitcoin obsolète »   </a:t>
            </a:r>
          </a:p>
          <a:p>
            <a:pPr>
              <a:buClr>
                <a:srgbClr val="000000"/>
              </a:buClr>
              <a:buFont typeface="Arial"/>
            </a:pPr>
            <a:endParaRPr lang="fr-FR" sz="1400" dirty="0">
              <a:solidFill>
                <a:schemeClr val="tx1"/>
              </a:solidFill>
              <a:latin typeface="Brandon Grotesque Regular" panose="020B0503020203060202" pitchFamily="34" charset="0"/>
              <a:cs typeface="Calibri"/>
              <a:sym typeface="Arial"/>
            </a:endParaRPr>
          </a:p>
          <a:p>
            <a:pPr>
              <a:buClr>
                <a:srgbClr val="000000"/>
              </a:buClr>
              <a:buFont typeface="Arial"/>
            </a:pPr>
            <a:r>
              <a:rPr lang="fr-FR" sz="1400" dirty="0">
                <a:solidFill>
                  <a:schemeClr val="tx1"/>
                </a:solidFill>
                <a:latin typeface="Arial corps"/>
                <a:cs typeface="Calibri"/>
                <a:sym typeface="Arial"/>
              </a:rPr>
              <a:t>Faite vos propres recherches si vous creuser dans l’</a:t>
            </a:r>
            <a:r>
              <a:rPr lang="fr-FR" sz="1400" dirty="0" err="1">
                <a:solidFill>
                  <a:schemeClr val="tx1"/>
                </a:solidFill>
                <a:latin typeface="Arial corps"/>
                <a:cs typeface="Calibri"/>
                <a:sym typeface="Arial"/>
              </a:rPr>
              <a:t>industry</a:t>
            </a:r>
            <a:r>
              <a:rPr lang="fr-FR" sz="1400" dirty="0">
                <a:solidFill>
                  <a:schemeClr val="tx1"/>
                </a:solidFill>
                <a:latin typeface="Arial corps"/>
                <a:cs typeface="Calibri"/>
                <a:sym typeface="Arial"/>
              </a:rPr>
              <a:t> des alt-coins</a:t>
            </a:r>
            <a:endParaRPr lang="en-US" sz="1400" b="1" u="sng" dirty="0">
              <a:solidFill>
                <a:schemeClr val="tx1"/>
              </a:solidFill>
              <a:latin typeface="Arial corps"/>
              <a:cs typeface="Calibri"/>
              <a:sym typeface="Arial"/>
            </a:endParaRPr>
          </a:p>
        </p:txBody>
      </p:sp>
      <p:sp>
        <p:nvSpPr>
          <p:cNvPr id="26" name="TextBox 25">
            <a:extLst>
              <a:ext uri="{FF2B5EF4-FFF2-40B4-BE49-F238E27FC236}">
                <a16:creationId xmlns:a16="http://schemas.microsoft.com/office/drawing/2014/main" id="{33DE5D63-7997-4AC8-8494-10DF34CC171D}"/>
              </a:ext>
            </a:extLst>
          </p:cNvPr>
          <p:cNvSpPr txBox="1"/>
          <p:nvPr>
            <p:custDataLst>
              <p:tags r:id="rId7"/>
            </p:custDataLst>
          </p:nvPr>
        </p:nvSpPr>
        <p:spPr>
          <a:xfrm>
            <a:off x="6146078" y="5989258"/>
            <a:ext cx="1830950" cy="261610"/>
          </a:xfrm>
          <a:prstGeom prst="rect">
            <a:avLst/>
          </a:prstGeom>
          <a:noFill/>
        </p:spPr>
        <p:txBody>
          <a:bodyPr wrap="none" rtlCol="0">
            <a:spAutoFit/>
          </a:bodyPr>
          <a:lstStyle/>
          <a:p>
            <a:r>
              <a:rPr lang="fr-FR" sz="1100" i="1" dirty="0"/>
              <a:t>Crypto-monnaie centralisé</a:t>
            </a:r>
            <a:endParaRPr lang="en-GB" sz="1100" i="1" dirty="0"/>
          </a:p>
        </p:txBody>
      </p:sp>
      <p:sp>
        <p:nvSpPr>
          <p:cNvPr id="3" name="Date Placeholder 2">
            <a:extLst>
              <a:ext uri="{FF2B5EF4-FFF2-40B4-BE49-F238E27FC236}">
                <a16:creationId xmlns:a16="http://schemas.microsoft.com/office/drawing/2014/main" id="{150843C7-FDB1-4CF9-B9BE-25CA691114B7}"/>
              </a:ext>
            </a:extLst>
          </p:cNvPr>
          <p:cNvSpPr>
            <a:spLocks noGrp="1"/>
          </p:cNvSpPr>
          <p:nvPr>
            <p:ph type="dt" idx="10"/>
            <p:custDataLst>
              <p:tags r:id="rId8"/>
            </p:custDataLst>
          </p:nvPr>
        </p:nvSpPr>
        <p:spPr/>
        <p:txBody>
          <a:bodyPr/>
          <a:lstStyle/>
          <a:p>
            <a:fld id="{DD963D58-323A-4796-9185-1B1CE92B0EC8}" type="datetime1">
              <a:rPr lang="en-GB" smtClean="0"/>
              <a:t>31/08/2020</a:t>
            </a:fld>
            <a:endParaRPr lang="fr-FR"/>
          </a:p>
        </p:txBody>
      </p:sp>
      <p:sp>
        <p:nvSpPr>
          <p:cNvPr id="6" name="Slide Number Placeholder 5">
            <a:extLst>
              <a:ext uri="{FF2B5EF4-FFF2-40B4-BE49-F238E27FC236}">
                <a16:creationId xmlns:a16="http://schemas.microsoft.com/office/drawing/2014/main" id="{0A24808E-8165-46A8-9F0B-83AF4AA05037}"/>
              </a:ext>
            </a:extLst>
          </p:cNvPr>
          <p:cNvSpPr>
            <a:spLocks noGrp="1"/>
          </p:cNvSpPr>
          <p:nvPr>
            <p:ph type="sldNum" idx="12"/>
            <p:custDataLst>
              <p:tags r:id="rId9"/>
            </p:custDataLst>
          </p:nvPr>
        </p:nvSpPr>
        <p:spPr/>
        <p:txBody>
          <a:bodyPr/>
          <a:lstStyle/>
          <a:p>
            <a:fld id="{F2A888C8-7DE8-43C9-95B4-F66E8C50E3B2}" type="slidenum">
              <a:rPr lang="fr-FR" smtClean="0"/>
              <a:t>3</a:t>
            </a:fld>
            <a:endParaRPr lang="fr-FR" dirty="0"/>
          </a:p>
        </p:txBody>
      </p:sp>
      <p:pic>
        <p:nvPicPr>
          <p:cNvPr id="13" name="Picture 12">
            <a:extLst>
              <a:ext uri="{FF2B5EF4-FFF2-40B4-BE49-F238E27FC236}">
                <a16:creationId xmlns:a16="http://schemas.microsoft.com/office/drawing/2014/main" id="{4D6BEAEF-AC20-4D92-97B4-A98C70BC37BE}"/>
              </a:ext>
            </a:extLst>
          </p:cNvPr>
          <p:cNvPicPr>
            <a:picLocks noChangeAspect="1"/>
          </p:cNvPicPr>
          <p:nvPr>
            <p:custDataLst>
              <p:tags r:id="rId10"/>
            </p:custDataLst>
          </p:nvPr>
        </p:nvPicPr>
        <p:blipFill rotWithShape="1">
          <a:blip r:embed="rId14">
            <a:extLst>
              <a:ext uri="{28A0092B-C50C-407E-A947-70E740481C1C}">
                <a14:useLocalDpi xmlns:a14="http://schemas.microsoft.com/office/drawing/2010/main" val="0"/>
              </a:ext>
            </a:extLst>
          </a:blip>
          <a:srcRect l="30750" t="12176" r="29352" b="11509"/>
          <a:stretch/>
        </p:blipFill>
        <p:spPr>
          <a:xfrm>
            <a:off x="5758363" y="3938408"/>
            <a:ext cx="1237534" cy="1730376"/>
          </a:xfrm>
          <a:prstGeom prst="rect">
            <a:avLst/>
          </a:prstGeom>
        </p:spPr>
      </p:pic>
      <p:pic>
        <p:nvPicPr>
          <p:cNvPr id="15" name="Picture 14">
            <a:hlinkClick r:id="rId15"/>
            <a:extLst>
              <a:ext uri="{FF2B5EF4-FFF2-40B4-BE49-F238E27FC236}">
                <a16:creationId xmlns:a16="http://schemas.microsoft.com/office/drawing/2014/main" id="{455A97E7-7AFF-4E61-8852-AF5266C4637E}"/>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713061" y="4990884"/>
            <a:ext cx="2420963" cy="1262514"/>
          </a:xfrm>
          <a:prstGeom prst="rect">
            <a:avLst/>
          </a:prstGeom>
          <a:ln>
            <a:solidFill>
              <a:schemeClr val="tx1"/>
            </a:solidFill>
          </a:ln>
        </p:spPr>
      </p:pic>
      <p:sp>
        <p:nvSpPr>
          <p:cNvPr id="17" name="Espace réservé du pied de page 1">
            <a:extLst>
              <a:ext uri="{FF2B5EF4-FFF2-40B4-BE49-F238E27FC236}">
                <a16:creationId xmlns:a16="http://schemas.microsoft.com/office/drawing/2014/main" id="{77B710B2-C87C-4541-93A5-21C0292A319B}"/>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sonnons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7">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110710194"/>
      </p:ext>
    </p:extLst>
  </p:cSld>
  <p:clrMapOvr>
    <a:overrideClrMapping bg1="lt1" tx1="dk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02FD6D9-2859-450D-9E12-48CD32973279}"/>
              </a:ext>
            </a:extLst>
          </p:cNvPr>
          <p:cNvGraphicFramePr>
            <a:graphicFrameLocks noGrp="1"/>
          </p:cNvGraphicFramePr>
          <p:nvPr>
            <p:custDataLst>
              <p:tags r:id="rId1"/>
            </p:custDataLst>
            <p:extLst>
              <p:ext uri="{D42A27DB-BD31-4B8C-83A1-F6EECF244321}">
                <p14:modId xmlns:p14="http://schemas.microsoft.com/office/powerpoint/2010/main" val="3323522346"/>
              </p:ext>
            </p:extLst>
          </p:nvPr>
        </p:nvGraphicFramePr>
        <p:xfrm>
          <a:off x="305234" y="3783812"/>
          <a:ext cx="6165361" cy="2173641"/>
        </p:xfrm>
        <a:graphic>
          <a:graphicData uri="http://schemas.openxmlformats.org/drawingml/2006/table">
            <a:tbl>
              <a:tblPr firstRow="1" bandRow="1">
                <a:tableStyleId>{00A15C55-8517-42AA-B614-E9B94910E393}</a:tableStyleId>
              </a:tblPr>
              <a:tblGrid>
                <a:gridCol w="1874785">
                  <a:extLst>
                    <a:ext uri="{9D8B030D-6E8A-4147-A177-3AD203B41FA5}">
                      <a16:colId xmlns:a16="http://schemas.microsoft.com/office/drawing/2014/main" val="3495059944"/>
                    </a:ext>
                  </a:extLst>
                </a:gridCol>
                <a:gridCol w="755625">
                  <a:extLst>
                    <a:ext uri="{9D8B030D-6E8A-4147-A177-3AD203B41FA5}">
                      <a16:colId xmlns:a16="http://schemas.microsoft.com/office/drawing/2014/main" val="2745800307"/>
                    </a:ext>
                  </a:extLst>
                </a:gridCol>
                <a:gridCol w="874000">
                  <a:extLst>
                    <a:ext uri="{9D8B030D-6E8A-4147-A177-3AD203B41FA5}">
                      <a16:colId xmlns:a16="http://schemas.microsoft.com/office/drawing/2014/main" val="603344171"/>
                    </a:ext>
                  </a:extLst>
                </a:gridCol>
                <a:gridCol w="1454297">
                  <a:extLst>
                    <a:ext uri="{9D8B030D-6E8A-4147-A177-3AD203B41FA5}">
                      <a16:colId xmlns:a16="http://schemas.microsoft.com/office/drawing/2014/main" val="317554166"/>
                    </a:ext>
                  </a:extLst>
                </a:gridCol>
                <a:gridCol w="1206654">
                  <a:extLst>
                    <a:ext uri="{9D8B030D-6E8A-4147-A177-3AD203B41FA5}">
                      <a16:colId xmlns:a16="http://schemas.microsoft.com/office/drawing/2014/main" val="1942390847"/>
                    </a:ext>
                  </a:extLst>
                </a:gridCol>
              </a:tblGrid>
              <a:tr h="423211">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Caractéristique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Bitcoin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T w="12700" cap="flat" cmpd="sng" algn="ctr">
                      <a:solidFill>
                        <a:schemeClr val="tx1"/>
                      </a:solidFill>
                      <a:prstDash val="solid"/>
                      <a:round/>
                      <a:headEnd type="none" w="med" len="med"/>
                      <a:tailEnd type="none" w="med" len="med"/>
                    </a:lnT>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Alt-coin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T w="12700" cap="flat" cmpd="sng" algn="ctr">
                      <a:solidFill>
                        <a:schemeClr val="tx1"/>
                      </a:solidFill>
                      <a:prstDash val="solid"/>
                      <a:round/>
                      <a:headEnd type="none" w="med" len="med"/>
                      <a:tailEnd type="none" w="med" len="med"/>
                    </a:lnT>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Facebook-coin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T w="12700" cap="flat" cmpd="sng" algn="ctr">
                      <a:solidFill>
                        <a:schemeClr val="tx1"/>
                      </a:solidFill>
                      <a:prstDash val="solid"/>
                      <a:round/>
                      <a:headEnd type="none" w="med" len="med"/>
                      <a:tailEnd type="none" w="med" len="med"/>
                    </a:lnT>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Fed-coin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69813310"/>
                  </a:ext>
                </a:extLst>
              </a:tr>
              <a:tr h="319524">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Publique</a:t>
                      </a:r>
                    </a:p>
                  </a:txBody>
                  <a:tcPr>
                    <a:lnL w="12700" cap="flat" cmpd="sng" algn="ctr">
                      <a:solidFill>
                        <a:schemeClr val="tx1"/>
                      </a:solidFill>
                      <a:prstDash val="solid"/>
                      <a:round/>
                      <a:headEnd type="none" w="med" len="med"/>
                      <a:tailEnd type="none" w="med" len="med"/>
                    </a:lnL>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oui</a:t>
                      </a: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Varie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50726009"/>
                  </a:ext>
                </a:extLst>
              </a:tr>
              <a:tr h="319524">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Ouvert</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Arial"/>
                        </a:rPr>
                        <a:t>oui</a:t>
                      </a:r>
                      <a:endParaRPr kumimoji="0" lang="en-GB" sz="14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Arial"/>
                        </a:rPr>
                        <a:t>Varie</a:t>
                      </a:r>
                      <a:endParaRPr kumimoji="0" lang="en-GB" sz="14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94575488"/>
                  </a:ext>
                </a:extLst>
              </a:tr>
              <a:tr h="319524">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Sans frontière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L w="12700" cap="flat" cmpd="sng" algn="ctr">
                      <a:solidFill>
                        <a:schemeClr val="tx1"/>
                      </a:solidFill>
                      <a:prstDash val="solid"/>
                      <a:round/>
                      <a:headEnd type="none" w="med" len="med"/>
                      <a:tailEnd type="none" w="med" len="med"/>
                    </a:lnL>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oui</a:t>
                      </a: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Varie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23994280"/>
                  </a:ext>
                </a:extLst>
              </a:tr>
              <a:tr h="319524">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Neutre</a:t>
                      </a:r>
                    </a:p>
                  </a:txBody>
                  <a:tcPr>
                    <a:lnL w="12700" cap="flat" cmpd="sng" algn="ctr">
                      <a:solidFill>
                        <a:schemeClr val="tx1"/>
                      </a:solidFill>
                      <a:prstDash val="solid"/>
                      <a:round/>
                      <a:headEnd type="none" w="med" len="med"/>
                      <a:tailEnd type="none" w="med" len="med"/>
                    </a:lnL>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oui</a:t>
                      </a: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Varie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1994187"/>
                  </a:ext>
                </a:extLst>
              </a:tr>
              <a:tr h="472334">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 Resistance à la censure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oui</a:t>
                      </a:r>
                    </a:p>
                  </a:txBody>
                  <a:tcPr>
                    <a:lnB w="12700" cap="flat" cmpd="sng" algn="ctr">
                      <a:solidFill>
                        <a:schemeClr val="tx1"/>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Varie</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B w="12700" cap="flat" cmpd="sng" algn="ctr">
                      <a:solidFill>
                        <a:schemeClr val="tx1"/>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B w="12700" cap="flat" cmpd="sng" algn="ctr">
                      <a:solidFill>
                        <a:schemeClr val="tx1"/>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fr-FR" sz="1400" b="0" i="0" u="none" strike="noStrike" kern="1200" cap="none" dirty="0">
                          <a:solidFill>
                            <a:schemeClr val="dk1"/>
                          </a:solidFill>
                          <a:latin typeface="Brandon Grotesque Regular" panose="020B0503020203060202" pitchFamily="34" charset="0"/>
                          <a:ea typeface="+mn-ea"/>
                          <a:cs typeface="Calibri"/>
                          <a:sym typeface="Arial"/>
                        </a:rPr>
                        <a:t>Non</a:t>
                      </a:r>
                      <a:endParaRPr lang="en-GB" sz="1400" b="0" i="0" u="none" strike="noStrike" kern="1200" cap="none" dirty="0">
                        <a:solidFill>
                          <a:schemeClr val="dk1"/>
                        </a:solidFill>
                        <a:latin typeface="Brandon Grotesque Regular" panose="020B0503020203060202" pitchFamily="34" charset="0"/>
                        <a:ea typeface="+mn-ea"/>
                        <a:cs typeface="Calibri"/>
                        <a:sym typeface="Aria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104882"/>
                  </a:ext>
                </a:extLst>
              </a:tr>
            </a:tbl>
          </a:graphicData>
        </a:graphic>
      </p:graphicFrame>
      <p:sp>
        <p:nvSpPr>
          <p:cNvPr id="5" name="TextBox 4">
            <a:extLst>
              <a:ext uri="{FF2B5EF4-FFF2-40B4-BE49-F238E27FC236}">
                <a16:creationId xmlns:a16="http://schemas.microsoft.com/office/drawing/2014/main" id="{823D152E-0123-4025-B6B2-2905D939B9ED}"/>
              </a:ext>
            </a:extLst>
          </p:cNvPr>
          <p:cNvSpPr txBox="1"/>
          <p:nvPr>
            <p:custDataLst>
              <p:tags r:id="rId2"/>
            </p:custDataLst>
          </p:nvPr>
        </p:nvSpPr>
        <p:spPr>
          <a:xfrm>
            <a:off x="567663" y="215689"/>
            <a:ext cx="4037037" cy="369332"/>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lang="fr-FR"/>
            </a:defPPr>
            <a:lvl1pPr marR="0" lvl="0">
              <a:lnSpc>
                <a:spcPct val="90000"/>
              </a:lnSpc>
              <a:spcBef>
                <a:spcPts val="0"/>
              </a:spcBef>
              <a:spcAft>
                <a:spcPts val="0"/>
              </a:spcAft>
              <a:buClr>
                <a:schemeClr val="dk1"/>
              </a:buClr>
              <a:buSzPts val="1800"/>
              <a:buFont typeface="Calibri"/>
              <a:buNone/>
              <a:defRPr sz="2000" b="0" i="0" u="sng" strike="noStrike" cap="none">
                <a:solidFill>
                  <a:schemeClr val="dk1"/>
                </a:solidFill>
                <a:latin typeface="Brandon Grotesque Medium" panose="020B0603020203060202" pitchFamily="34" charset="0"/>
                <a:ea typeface="Calibri"/>
                <a:cs typeface="Calibri"/>
              </a:defRPr>
            </a:lvl1pPr>
            <a:lvl2pPr marR="0" lvl="1">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defRPr>
            </a:lvl9pPr>
          </a:lstStyle>
          <a:p>
            <a:r>
              <a:rPr lang="fr-FR" dirty="0"/>
              <a:t>L'espace « Blockchain »</a:t>
            </a:r>
            <a:endParaRPr lang="en-GB" dirty="0"/>
          </a:p>
        </p:txBody>
      </p:sp>
      <p:sp>
        <p:nvSpPr>
          <p:cNvPr id="7" name="TextBox 6">
            <a:extLst>
              <a:ext uri="{FF2B5EF4-FFF2-40B4-BE49-F238E27FC236}">
                <a16:creationId xmlns:a16="http://schemas.microsoft.com/office/drawing/2014/main" id="{7DBE61A1-1ECB-400D-9DE7-BBA8F183CE67}"/>
              </a:ext>
            </a:extLst>
          </p:cNvPr>
          <p:cNvSpPr txBox="1"/>
          <p:nvPr>
            <p:custDataLst>
              <p:tags r:id="rId3"/>
            </p:custDataLst>
          </p:nvPr>
        </p:nvSpPr>
        <p:spPr>
          <a:xfrm>
            <a:off x="567663" y="599437"/>
            <a:ext cx="5241750" cy="318437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indent="0">
              <a:lnSpc>
                <a:spcPct val="100000"/>
              </a:lnSpc>
              <a:spcBef>
                <a:spcPts val="0"/>
              </a:spcBef>
              <a:spcAft>
                <a:spcPts val="0"/>
              </a:spcAft>
              <a:buClr>
                <a:srgbClr val="000000"/>
              </a:buClr>
              <a:buFont typeface="Arial"/>
              <a:buNone/>
              <a:defRPr sz="1600" b="0" i="0" u="none" strike="noStrike" cap="none">
                <a:solidFill>
                  <a:schemeClr val="dk1"/>
                </a:solidFill>
                <a:latin typeface="Brandon Grotesque Regular" panose="020B0503020203060202" pitchFamily="34" charset="0"/>
                <a:ea typeface="Calibri"/>
                <a:cs typeface="Calibri"/>
                <a:sym typeface="Arial"/>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400" dirty="0"/>
              <a:t>Maintenant que la bulle ICO es t passé (2017), un paquet de grands acteurs commencent également à créer leur propre base de données en utilisant une "Blockchain".</a:t>
            </a:r>
          </a:p>
          <a:p>
            <a:endParaRPr lang="en-US" sz="1400" dirty="0"/>
          </a:p>
          <a:p>
            <a:pPr marL="285750" indent="-285750">
              <a:buFont typeface="Arial" panose="020B0604020202020204" pitchFamily="34" charset="0"/>
              <a:buChar char="•"/>
            </a:pPr>
            <a:r>
              <a:rPr lang="fr-FR" sz="1400" dirty="0"/>
              <a:t>Les gouvernements et les banques centrales explorent le terrain pour créer une version numérique de leur monnaie Fiat. ( Suède, Europe, Russie, Chine, etc.)</a:t>
            </a:r>
          </a:p>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en-US" sz="1400" dirty="0"/>
              <a:t>Les </a:t>
            </a:r>
            <a:r>
              <a:rPr lang="en-US" sz="1400" dirty="0" err="1"/>
              <a:t>géants</a:t>
            </a:r>
            <a:r>
              <a:rPr lang="en-US" sz="1400" dirty="0"/>
              <a:t> de la tech </a:t>
            </a:r>
            <a:r>
              <a:rPr lang="en-US" sz="1400" dirty="0" err="1"/>
              <a:t>sont</a:t>
            </a:r>
            <a:r>
              <a:rPr lang="en-US" sz="1400" dirty="0"/>
              <a:t> </a:t>
            </a:r>
            <a:r>
              <a:rPr lang="en-US" sz="1400" dirty="0" err="1"/>
              <a:t>aussi</a:t>
            </a:r>
            <a:r>
              <a:rPr lang="en-US" sz="1400" dirty="0"/>
              <a:t> dans la course. Facebook a </a:t>
            </a:r>
            <a:r>
              <a:rPr lang="en-US" sz="1400" dirty="0" err="1"/>
              <a:t>lancé</a:t>
            </a:r>
            <a:r>
              <a:rPr lang="en-US" sz="1400" dirty="0"/>
              <a:t> son proper </a:t>
            </a:r>
            <a:r>
              <a:rPr lang="en-US" sz="1400" dirty="0" err="1"/>
              <a:t>projet</a:t>
            </a:r>
            <a:r>
              <a:rPr lang="en-US" sz="1400" dirty="0"/>
              <a:t> de </a:t>
            </a:r>
            <a:r>
              <a:rPr lang="en-US" sz="1400" dirty="0" err="1"/>
              <a:t>monnaie</a:t>
            </a:r>
            <a:r>
              <a:rPr lang="en-US" sz="1400" dirty="0"/>
              <a:t>-stable </a:t>
            </a:r>
            <a:r>
              <a:rPr lang="en-US" sz="1400" dirty="0" err="1"/>
              <a:t>nommé</a:t>
            </a:r>
            <a:r>
              <a:rPr lang="en-US" sz="1400" dirty="0"/>
              <a:t> “Libra”.</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Des alternative au « blockchain » </a:t>
            </a:r>
            <a:r>
              <a:rPr lang="en-US" sz="1400" dirty="0" err="1"/>
              <a:t>sont</a:t>
            </a:r>
            <a:r>
              <a:rPr lang="en-US" sz="1400" dirty="0"/>
              <a:t> </a:t>
            </a:r>
            <a:r>
              <a:rPr lang="en-US" sz="1400" dirty="0" err="1"/>
              <a:t>testé</a:t>
            </a:r>
            <a:r>
              <a:rPr lang="en-US" sz="1400" dirty="0"/>
              <a:t> par les </a:t>
            </a:r>
            <a:r>
              <a:rPr lang="en-US" sz="1400" dirty="0" err="1"/>
              <a:t>banques</a:t>
            </a:r>
            <a:r>
              <a:rPr lang="en-US" sz="1400" dirty="0"/>
              <a:t>, corporation et </a:t>
            </a:r>
            <a:r>
              <a:rPr lang="en-US" sz="1400" dirty="0" err="1"/>
              <a:t>autre</a:t>
            </a:r>
            <a:r>
              <a:rPr lang="en-US" sz="1400" dirty="0"/>
              <a:t>  giants de la tech avec des solution of Linux </a:t>
            </a:r>
            <a:r>
              <a:rPr lang="en-US" sz="1400" dirty="0" err="1"/>
              <a:t>ou</a:t>
            </a:r>
            <a:r>
              <a:rPr lang="en-US" sz="1400" dirty="0"/>
              <a:t> IBM “Hyperledger”. </a:t>
            </a:r>
          </a:p>
        </p:txBody>
      </p:sp>
      <p:pic>
        <p:nvPicPr>
          <p:cNvPr id="8" name="Image 3" descr="Image result for private blockchain">
            <a:extLst>
              <a:ext uri="{FF2B5EF4-FFF2-40B4-BE49-F238E27FC236}">
                <a16:creationId xmlns:a16="http://schemas.microsoft.com/office/drawing/2014/main" id="{32EB9D5F-DFAC-4EC8-BE66-3E36535BA2FB}"/>
              </a:ext>
            </a:extLst>
          </p:cNvPr>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7016063" y="3827575"/>
            <a:ext cx="4870703" cy="1991712"/>
          </a:xfrm>
          <a:prstGeom prst="rect">
            <a:avLst/>
          </a:prstGeom>
          <a:ln/>
        </p:spPr>
        <p:style>
          <a:lnRef idx="2">
            <a:schemeClr val="dk1"/>
          </a:lnRef>
          <a:fillRef idx="1">
            <a:schemeClr val="lt1"/>
          </a:fillRef>
          <a:effectRef idx="0">
            <a:schemeClr val="dk1"/>
          </a:effectRef>
          <a:fontRef idx="minor">
            <a:schemeClr val="dk1"/>
          </a:fontRef>
        </p:style>
      </p:pic>
      <p:sp>
        <p:nvSpPr>
          <p:cNvPr id="9" name="Rectangle 8">
            <a:extLst>
              <a:ext uri="{FF2B5EF4-FFF2-40B4-BE49-F238E27FC236}">
                <a16:creationId xmlns:a16="http://schemas.microsoft.com/office/drawing/2014/main" id="{5AB4B6D8-6F0C-46A9-AFAD-6A5BF61AC376}"/>
              </a:ext>
            </a:extLst>
          </p:cNvPr>
          <p:cNvSpPr/>
          <p:nvPr>
            <p:custDataLst>
              <p:tags r:id="rId5"/>
            </p:custDataLst>
          </p:nvPr>
        </p:nvSpPr>
        <p:spPr>
          <a:xfrm>
            <a:off x="6470593" y="835099"/>
            <a:ext cx="5153744" cy="2239089"/>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en-US" sz="1400" b="1" u="sng" dirty="0">
                <a:solidFill>
                  <a:schemeClr val="dk1"/>
                </a:solidFill>
                <a:latin typeface="Brandon Grotesque Regular" panose="020B0503020203060202" pitchFamily="34" charset="0"/>
                <a:cs typeface="Calibri"/>
              </a:rPr>
              <a:t> Blockchain </a:t>
            </a:r>
            <a:r>
              <a:rPr lang="en-US" sz="1400" b="1" u="sng" dirty="0" err="1">
                <a:solidFill>
                  <a:schemeClr val="dk1"/>
                </a:solidFill>
                <a:latin typeface="Brandon Grotesque Regular" panose="020B0503020203060202" pitchFamily="34" charset="0"/>
                <a:cs typeface="Calibri"/>
              </a:rPr>
              <a:t>privée</a:t>
            </a:r>
            <a:endParaRPr lang="en-US" sz="1400" b="1" u="sng" dirty="0">
              <a:solidFill>
                <a:schemeClr val="dk1"/>
              </a:solidFill>
              <a:latin typeface="Brandon Grotesque Regular" panose="020B0503020203060202" pitchFamily="34" charset="0"/>
              <a:cs typeface="Calibri"/>
            </a:endParaRPr>
          </a:p>
          <a:p>
            <a:pPr algn="ctr">
              <a:buClr>
                <a:srgbClr val="000000"/>
              </a:buClr>
            </a:pPr>
            <a:endParaRPr lang="en-US"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Tout en prétendant concurrencer Bitcoin, ces projets sont centralisés pour assurer le contrôle et le respect de la réglementation locale. Ils n'offriront pas de protection de la vie privée et assureront au contraire une meilleure surveillance de masse.</a:t>
            </a:r>
            <a:endParaRPr lang="en-US" sz="1400"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Le projet "</a:t>
            </a:r>
            <a:r>
              <a:rPr lang="fr-FR" sz="1400" dirty="0" err="1">
                <a:solidFill>
                  <a:schemeClr val="dk1"/>
                </a:solidFill>
                <a:latin typeface="Brandon Grotesque Regular" panose="020B0503020203060202" pitchFamily="34" charset="0"/>
                <a:cs typeface="Calibri"/>
              </a:rPr>
              <a:t>Libra</a:t>
            </a:r>
            <a:r>
              <a:rPr lang="fr-FR" sz="1400" dirty="0">
                <a:solidFill>
                  <a:schemeClr val="dk1"/>
                </a:solidFill>
                <a:latin typeface="Brandon Grotesque Regular" panose="020B0503020203060202" pitchFamily="34" charset="0"/>
                <a:cs typeface="Calibri"/>
              </a:rPr>
              <a:t>" de Facebook est en concurrence avec les banques, pas avec bitcoin</a:t>
            </a:r>
            <a:r>
              <a:rPr lang="en-US" sz="1400" dirty="0">
                <a:solidFill>
                  <a:schemeClr val="dk1"/>
                </a:solidFill>
                <a:latin typeface="Brandon Grotesque Regular" panose="020B0503020203060202" pitchFamily="34" charset="0"/>
                <a:cs typeface="Calibri"/>
              </a:rPr>
              <a:t>.</a:t>
            </a:r>
          </a:p>
          <a:p>
            <a:pPr>
              <a:buClr>
                <a:srgbClr val="000000"/>
              </a:buClr>
            </a:pPr>
            <a:endParaRPr lang="en-US" sz="1400" dirty="0">
              <a:solidFill>
                <a:schemeClr val="dk1"/>
              </a:solidFill>
              <a:latin typeface="Brandon Grotesque Regular" panose="020B0503020203060202" pitchFamily="34" charset="0"/>
              <a:cs typeface="Calibri"/>
            </a:endParaRPr>
          </a:p>
          <a:p>
            <a:pPr>
              <a:buClr>
                <a:srgbClr val="000000"/>
              </a:buClr>
            </a:pPr>
            <a:r>
              <a:rPr lang="en-US" sz="1400" dirty="0">
                <a:solidFill>
                  <a:schemeClr val="dk1"/>
                </a:solidFill>
                <a:latin typeface="Brandon Grotesque Regular" panose="020B0503020203060202" pitchFamily="34" charset="0"/>
                <a:cs typeface="Calibri"/>
              </a:rPr>
              <a:t>(</a:t>
            </a:r>
            <a:r>
              <a:rPr lang="en-US" sz="1400" dirty="0" err="1">
                <a:solidFill>
                  <a:schemeClr val="dk1"/>
                </a:solidFill>
                <a:latin typeface="Brandon Grotesque Regular" panose="020B0503020203060202" pitchFamily="34" charset="0"/>
                <a:cs typeface="Calibri"/>
              </a:rPr>
              <a:t>D’ailleur</a:t>
            </a:r>
            <a:r>
              <a:rPr lang="en-US" sz="1400" dirty="0">
                <a:solidFill>
                  <a:schemeClr val="dk1"/>
                </a:solidFill>
                <a:latin typeface="Brandon Grotesque Regular" panose="020B0503020203060202" pitchFamily="34" charset="0"/>
                <a:cs typeface="Calibri"/>
              </a:rPr>
              <a:t>, un “blockchain” ne </a:t>
            </a:r>
            <a:r>
              <a:rPr lang="en-US" sz="1400" dirty="0" err="1">
                <a:solidFill>
                  <a:schemeClr val="dk1"/>
                </a:solidFill>
                <a:latin typeface="Brandon Grotesque Regular" panose="020B0503020203060202" pitchFamily="34" charset="0"/>
                <a:cs typeface="Calibri"/>
              </a:rPr>
              <a:t>vaut</a:t>
            </a:r>
            <a:r>
              <a:rPr lang="en-US" sz="1400" dirty="0">
                <a:solidFill>
                  <a:schemeClr val="dk1"/>
                </a:solidFill>
                <a:latin typeface="Brandon Grotesque Regular" panose="020B0503020203060202" pitchFamily="34" charset="0"/>
                <a:cs typeface="Calibri"/>
              </a:rPr>
              <a:t> </a:t>
            </a:r>
            <a:r>
              <a:rPr lang="en-US" sz="1400" dirty="0" err="1">
                <a:solidFill>
                  <a:schemeClr val="dk1"/>
                </a:solidFill>
                <a:latin typeface="Brandon Grotesque Regular" panose="020B0503020203060202" pitchFamily="34" charset="0"/>
                <a:cs typeface="Calibri"/>
              </a:rPr>
              <a:t>rien</a:t>
            </a:r>
            <a:r>
              <a:rPr lang="en-US" sz="1400" dirty="0">
                <a:solidFill>
                  <a:schemeClr val="dk1"/>
                </a:solidFill>
                <a:latin typeface="Brandon Grotesque Regular" panose="020B0503020203060202" pitchFamily="34" charset="0"/>
                <a:cs typeface="Calibri"/>
              </a:rPr>
              <a:t> dire sans la </a:t>
            </a:r>
            <a:r>
              <a:rPr lang="en-US" sz="1400" dirty="0" err="1">
                <a:solidFill>
                  <a:schemeClr val="dk1"/>
                </a:solidFill>
                <a:latin typeface="Brandon Grotesque Regular" panose="020B0503020203060202" pitchFamily="34" charset="0"/>
                <a:cs typeface="Calibri"/>
              </a:rPr>
              <a:t>preuve</a:t>
            </a:r>
            <a:r>
              <a:rPr lang="en-US" sz="1400" dirty="0">
                <a:solidFill>
                  <a:schemeClr val="dk1"/>
                </a:solidFill>
                <a:latin typeface="Brandon Grotesque Regular" panose="020B0503020203060202" pitchFamily="34" charset="0"/>
                <a:cs typeface="Calibri"/>
              </a:rPr>
              <a:t> du travail)</a:t>
            </a:r>
          </a:p>
        </p:txBody>
      </p:sp>
      <p:sp>
        <p:nvSpPr>
          <p:cNvPr id="10" name="TextBox 9">
            <a:extLst>
              <a:ext uri="{FF2B5EF4-FFF2-40B4-BE49-F238E27FC236}">
                <a16:creationId xmlns:a16="http://schemas.microsoft.com/office/drawing/2014/main" id="{9939DEDC-9D09-418B-9A6B-29C93D9497D3}"/>
              </a:ext>
            </a:extLst>
          </p:cNvPr>
          <p:cNvSpPr txBox="1"/>
          <p:nvPr>
            <p:custDataLst>
              <p:tags r:id="rId6"/>
            </p:custDataLst>
          </p:nvPr>
        </p:nvSpPr>
        <p:spPr>
          <a:xfrm>
            <a:off x="7079171" y="5863007"/>
            <a:ext cx="1127425" cy="276999"/>
          </a:xfrm>
          <a:prstGeom prst="rect">
            <a:avLst/>
          </a:prstGeom>
          <a:noFill/>
        </p:spPr>
        <p:txBody>
          <a:bodyPr wrap="none" rtlCol="0">
            <a:spAutoFit/>
          </a:bodyPr>
          <a:lstStyle/>
          <a:p>
            <a:r>
              <a:rPr lang="fr-FR" sz="1200" i="1" dirty="0"/>
              <a:t>Système actuel</a:t>
            </a:r>
            <a:endParaRPr lang="en-GB" sz="1200" i="1" dirty="0"/>
          </a:p>
        </p:txBody>
      </p:sp>
      <p:sp>
        <p:nvSpPr>
          <p:cNvPr id="11" name="TextBox 10">
            <a:extLst>
              <a:ext uri="{FF2B5EF4-FFF2-40B4-BE49-F238E27FC236}">
                <a16:creationId xmlns:a16="http://schemas.microsoft.com/office/drawing/2014/main" id="{6469FC8A-3E4E-426F-BAFC-DF31C8445D9C}"/>
              </a:ext>
            </a:extLst>
          </p:cNvPr>
          <p:cNvSpPr txBox="1"/>
          <p:nvPr>
            <p:custDataLst>
              <p:tags r:id="rId7"/>
            </p:custDataLst>
          </p:nvPr>
        </p:nvSpPr>
        <p:spPr>
          <a:xfrm>
            <a:off x="10255520" y="5827903"/>
            <a:ext cx="1916614" cy="461665"/>
          </a:xfrm>
          <a:prstGeom prst="rect">
            <a:avLst/>
          </a:prstGeom>
          <a:noFill/>
        </p:spPr>
        <p:txBody>
          <a:bodyPr wrap="square" rtlCol="0">
            <a:spAutoFit/>
          </a:bodyPr>
          <a:lstStyle/>
          <a:p>
            <a:r>
              <a:rPr lang="fr-FR" sz="1200" i="1" dirty="0"/>
              <a:t>Projets des gouvernements et entreprises</a:t>
            </a:r>
            <a:endParaRPr lang="en-GB" sz="1200" i="1" dirty="0"/>
          </a:p>
        </p:txBody>
      </p:sp>
      <p:sp>
        <p:nvSpPr>
          <p:cNvPr id="12" name="TextBox 11">
            <a:extLst>
              <a:ext uri="{FF2B5EF4-FFF2-40B4-BE49-F238E27FC236}">
                <a16:creationId xmlns:a16="http://schemas.microsoft.com/office/drawing/2014/main" id="{D26A7929-4D69-4000-AA95-49C90B27629A}"/>
              </a:ext>
            </a:extLst>
          </p:cNvPr>
          <p:cNvSpPr txBox="1"/>
          <p:nvPr>
            <p:custDataLst>
              <p:tags r:id="rId8"/>
            </p:custDataLst>
          </p:nvPr>
        </p:nvSpPr>
        <p:spPr>
          <a:xfrm>
            <a:off x="8927032" y="5892272"/>
            <a:ext cx="608052" cy="276999"/>
          </a:xfrm>
          <a:prstGeom prst="rect">
            <a:avLst/>
          </a:prstGeom>
          <a:noFill/>
        </p:spPr>
        <p:txBody>
          <a:bodyPr wrap="none" rtlCol="0">
            <a:spAutoFit/>
          </a:bodyPr>
          <a:lstStyle/>
          <a:p>
            <a:r>
              <a:rPr lang="fr-FR" sz="1200" i="1" dirty="0"/>
              <a:t>Bitcoin</a:t>
            </a:r>
            <a:endParaRPr lang="en-GB" sz="1200" i="1" dirty="0"/>
          </a:p>
        </p:txBody>
      </p:sp>
      <p:sp>
        <p:nvSpPr>
          <p:cNvPr id="2" name="Date Placeholder 1">
            <a:extLst>
              <a:ext uri="{FF2B5EF4-FFF2-40B4-BE49-F238E27FC236}">
                <a16:creationId xmlns:a16="http://schemas.microsoft.com/office/drawing/2014/main" id="{1AA3DF35-E241-43FE-ACA7-1CB737025339}"/>
              </a:ext>
            </a:extLst>
          </p:cNvPr>
          <p:cNvSpPr>
            <a:spLocks noGrp="1"/>
          </p:cNvSpPr>
          <p:nvPr>
            <p:ph type="dt" sz="half" idx="10"/>
            <p:custDataLst>
              <p:tags r:id="rId9"/>
            </p:custDataLst>
          </p:nvPr>
        </p:nvSpPr>
        <p:spPr/>
        <p:txBody>
          <a:bodyPr/>
          <a:lstStyle/>
          <a:p>
            <a:fld id="{53F72F48-B736-48E5-8244-2E49A6C63D1C}" type="datetime1">
              <a:rPr lang="en-GB" smtClean="0"/>
              <a:t>31/08/2020</a:t>
            </a:fld>
            <a:endParaRPr lang="fr-FR"/>
          </a:p>
        </p:txBody>
      </p:sp>
      <p:sp>
        <p:nvSpPr>
          <p:cNvPr id="6" name="Slide Number Placeholder 5">
            <a:extLst>
              <a:ext uri="{FF2B5EF4-FFF2-40B4-BE49-F238E27FC236}">
                <a16:creationId xmlns:a16="http://schemas.microsoft.com/office/drawing/2014/main" id="{08A84634-5A85-4C74-A981-E6793F241130}"/>
              </a:ext>
            </a:extLst>
          </p:cNvPr>
          <p:cNvSpPr>
            <a:spLocks noGrp="1"/>
          </p:cNvSpPr>
          <p:nvPr>
            <p:ph type="sldNum" sz="quarter" idx="12"/>
            <p:custDataLst>
              <p:tags r:id="rId10"/>
            </p:custDataLst>
          </p:nvPr>
        </p:nvSpPr>
        <p:spPr/>
        <p:txBody>
          <a:bodyPr/>
          <a:lstStyle/>
          <a:p>
            <a:fld id="{F2A888C8-7DE8-43C9-95B4-F66E8C50E3B2}" type="slidenum">
              <a:rPr lang="fr-FR" smtClean="0"/>
              <a:t>4</a:t>
            </a:fld>
            <a:endParaRPr lang="fr-FR" dirty="0"/>
          </a:p>
        </p:txBody>
      </p:sp>
      <p:sp>
        <p:nvSpPr>
          <p:cNvPr id="13" name="Espace réservé du pied de page 1">
            <a:extLst>
              <a:ext uri="{FF2B5EF4-FFF2-40B4-BE49-F238E27FC236}">
                <a16:creationId xmlns:a16="http://schemas.microsoft.com/office/drawing/2014/main" id="{12F8079A-C9FF-4CBD-931B-D51CA1A6F0FC}"/>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4">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48983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32F7-7527-4360-9D09-330D32B66110}"/>
              </a:ext>
            </a:extLst>
          </p:cNvPr>
          <p:cNvSpPr>
            <a:spLocks noGrp="1"/>
          </p:cNvSpPr>
          <p:nvPr>
            <p:ph type="title"/>
            <p:custDataLst>
              <p:tags r:id="rId1"/>
            </p:custDataLst>
          </p:nvPr>
        </p:nvSpPr>
        <p:spPr>
          <a:xfrm>
            <a:off x="284018" y="98856"/>
            <a:ext cx="4844036" cy="716692"/>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Banques, gouvernements et régulateurs </a:t>
            </a:r>
          </a:p>
        </p:txBody>
      </p:sp>
      <p:sp>
        <p:nvSpPr>
          <p:cNvPr id="3" name="Content Placeholder 2">
            <a:extLst>
              <a:ext uri="{FF2B5EF4-FFF2-40B4-BE49-F238E27FC236}">
                <a16:creationId xmlns:a16="http://schemas.microsoft.com/office/drawing/2014/main" id="{B45850E1-476C-4670-91A9-FF6AB35FA3A1}"/>
              </a:ext>
            </a:extLst>
          </p:cNvPr>
          <p:cNvSpPr>
            <a:spLocks noGrp="1"/>
          </p:cNvSpPr>
          <p:nvPr>
            <p:ph idx="1"/>
            <p:custDataLst>
              <p:tags r:id="rId2"/>
            </p:custDataLst>
          </p:nvPr>
        </p:nvSpPr>
        <p:spPr>
          <a:xfrm>
            <a:off x="284019" y="802847"/>
            <a:ext cx="5899176" cy="4659490"/>
          </a:xfrm>
          <a:noFill/>
          <a:ln>
            <a:noFill/>
          </a:ln>
        </p:spPr>
        <p:txBody>
          <a:bodyPr spcFirstLastPara="1" vert="horz" wrap="square" lIns="68575" tIns="34275" rIns="68575" bIns="34275" rtlCol="0"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Le protocole Bitcoin ne peut pas être réglementé. Seuls les acteurs qui l'entourent le peuvent et, comme Bitcoin est décentralisé, chaque pays a des règles, des taxes et une réglementation différentes.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La Chine a interdit 100 fois l'utilisation de Bitcoin.</a:t>
            </a:r>
          </a:p>
          <a:p>
            <a:pPr>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Le Canada, la Suisse et Malte sont favorables à Bitcoin.</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La plupart des pays ont créé un groupe de travail sur la cryptographie pour mettre en œuvre de nouvelles règles et réglementations, mais celles-ci prennent du temps et changent assez souvent.</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Même si ce changement est très lent, les bitcoins et les crypto-monnaies sont au centre de nombreuses discussions. Vous devriez faire vos propres recherches concernant votre pays.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Les banques sont également fortement réglementées sur les bitcoins. La plupart des banques ferment des comptes et limitent l'accès aux services financiers pour les sociétés en bitcoin. Dans le même temps, elles mettent en place des équipes de recherche sur cette nouvelle technologie afin d'améliorer leur propre infrastructure.</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Personne ne veut perdre du pouvoir, alors les régulateurs, les banques et les gouvernements se préparent à lutter contre les bitcoins</a:t>
            </a:r>
            <a:r>
              <a:rPr lang="en-US" sz="1400" dirty="0">
                <a:solidFill>
                  <a:schemeClr val="dk1"/>
                </a:solidFill>
                <a:latin typeface="Brandon Grotesque Regular" panose="020B0503020203060202" pitchFamily="34" charset="0"/>
                <a:cs typeface="Calibri"/>
              </a:rPr>
              <a:t>. </a:t>
            </a:r>
          </a:p>
        </p:txBody>
      </p:sp>
      <p:pic>
        <p:nvPicPr>
          <p:cNvPr id="5" name="Picture 4">
            <a:extLst>
              <a:ext uri="{FF2B5EF4-FFF2-40B4-BE49-F238E27FC236}">
                <a16:creationId xmlns:a16="http://schemas.microsoft.com/office/drawing/2014/main" id="{AA4B0B54-1A49-4EC2-BCD6-0566F6857FB3}"/>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6371885" y="413073"/>
            <a:ext cx="5536097" cy="3195099"/>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314A4925-8F30-4F2B-B7FD-B4B76135D192}"/>
              </a:ext>
            </a:extLst>
          </p:cNvPr>
          <p:cNvSpPr txBox="1"/>
          <p:nvPr>
            <p:custDataLst>
              <p:tags r:id="rId4"/>
            </p:custDataLst>
          </p:nvPr>
        </p:nvSpPr>
        <p:spPr>
          <a:xfrm>
            <a:off x="660401" y="5703979"/>
            <a:ext cx="5245100" cy="307777"/>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r>
              <a:rPr lang="fr-FR" dirty="0"/>
              <a:t>Aucune entité ne peut à elle seule modifier ou contrôler Bitcoin. </a:t>
            </a:r>
            <a:endParaRPr lang="en-GB" dirty="0"/>
          </a:p>
        </p:txBody>
      </p:sp>
      <p:pic>
        <p:nvPicPr>
          <p:cNvPr id="13" name="Picture 12">
            <a:extLst>
              <a:ext uri="{FF2B5EF4-FFF2-40B4-BE49-F238E27FC236}">
                <a16:creationId xmlns:a16="http://schemas.microsoft.com/office/drawing/2014/main" id="{F483123A-B6FC-4F24-958C-9C32A18DB7BB}"/>
              </a:ext>
            </a:extLst>
          </p:cNvPr>
          <p:cNvPicPr>
            <a:picLocks noChangeAspect="1"/>
          </p:cNvPicPr>
          <p:nvPr>
            <p:custDataLst>
              <p:tags r:id="rId5"/>
            </p:custDataLst>
          </p:nvPr>
        </p:nvPicPr>
        <p:blipFill rotWithShape="1">
          <a:blip r:embed="rId13">
            <a:extLst>
              <a:ext uri="{28A0092B-C50C-407E-A947-70E740481C1C}">
                <a14:useLocalDpi xmlns:a14="http://schemas.microsoft.com/office/drawing/2010/main" val="0"/>
              </a:ext>
            </a:extLst>
          </a:blip>
          <a:srcRect l="20988" r="6542"/>
          <a:stretch/>
        </p:blipFill>
        <p:spPr>
          <a:xfrm>
            <a:off x="6371885" y="3836967"/>
            <a:ext cx="2417753" cy="2174789"/>
          </a:xfrm>
          <a:prstGeom prst="rect">
            <a:avLst/>
          </a:prstGeom>
        </p:spPr>
      </p:pic>
      <p:pic>
        <p:nvPicPr>
          <p:cNvPr id="15" name="Picture 14">
            <a:extLst>
              <a:ext uri="{FF2B5EF4-FFF2-40B4-BE49-F238E27FC236}">
                <a16:creationId xmlns:a16="http://schemas.microsoft.com/office/drawing/2014/main" id="{7BCC03A6-A352-4043-BEAB-A883AA4F07A2}"/>
              </a:ext>
            </a:extLst>
          </p:cNvPr>
          <p:cNvPicPr>
            <a:picLocks noChangeAspect="1"/>
          </p:cNvPicPr>
          <p:nvPr>
            <p:custDataLst>
              <p:tags r:id="rId6"/>
            </p:custDataLst>
          </p:nvPr>
        </p:nvPicPr>
        <p:blipFill rotWithShape="1">
          <a:blip r:embed="rId14">
            <a:extLst>
              <a:ext uri="{28A0092B-C50C-407E-A947-70E740481C1C}">
                <a14:useLocalDpi xmlns:a14="http://schemas.microsoft.com/office/drawing/2010/main" val="0"/>
              </a:ext>
            </a:extLst>
          </a:blip>
          <a:srcRect r="27838"/>
          <a:stretch/>
        </p:blipFill>
        <p:spPr>
          <a:xfrm>
            <a:off x="8978329" y="3836967"/>
            <a:ext cx="2963684" cy="2174789"/>
          </a:xfrm>
          <a:prstGeom prst="rect">
            <a:avLst/>
          </a:prstGeom>
        </p:spPr>
      </p:pic>
      <p:sp>
        <p:nvSpPr>
          <p:cNvPr id="4" name="Date Placeholder 3">
            <a:extLst>
              <a:ext uri="{FF2B5EF4-FFF2-40B4-BE49-F238E27FC236}">
                <a16:creationId xmlns:a16="http://schemas.microsoft.com/office/drawing/2014/main" id="{C9C1DD5D-39CA-4376-8C96-2D4A0DC6BCA4}"/>
              </a:ext>
            </a:extLst>
          </p:cNvPr>
          <p:cNvSpPr>
            <a:spLocks noGrp="1"/>
          </p:cNvSpPr>
          <p:nvPr>
            <p:ph type="dt" sz="half" idx="10"/>
            <p:custDataLst>
              <p:tags r:id="rId7"/>
            </p:custDataLst>
          </p:nvPr>
        </p:nvSpPr>
        <p:spPr/>
        <p:txBody>
          <a:bodyPr/>
          <a:lstStyle/>
          <a:p>
            <a:fld id="{2FBAB7CB-3A9B-42BF-AD10-18B591543A35}" type="datetime1">
              <a:rPr lang="en-GB" smtClean="0"/>
              <a:t>31/08/2020</a:t>
            </a:fld>
            <a:endParaRPr lang="fr-FR"/>
          </a:p>
        </p:txBody>
      </p:sp>
      <p:sp>
        <p:nvSpPr>
          <p:cNvPr id="7" name="Slide Number Placeholder 6">
            <a:extLst>
              <a:ext uri="{FF2B5EF4-FFF2-40B4-BE49-F238E27FC236}">
                <a16:creationId xmlns:a16="http://schemas.microsoft.com/office/drawing/2014/main" id="{A3448831-5C92-4628-A6CB-05AEEFF77CE7}"/>
              </a:ext>
            </a:extLst>
          </p:cNvPr>
          <p:cNvSpPr>
            <a:spLocks noGrp="1"/>
          </p:cNvSpPr>
          <p:nvPr>
            <p:ph type="sldNum" sz="quarter" idx="12"/>
            <p:custDataLst>
              <p:tags r:id="rId8"/>
            </p:custDataLst>
          </p:nvPr>
        </p:nvSpPr>
        <p:spPr/>
        <p:txBody>
          <a:bodyPr/>
          <a:lstStyle/>
          <a:p>
            <a:fld id="{F2A888C8-7DE8-43C9-95B4-F66E8C50E3B2}" type="slidenum">
              <a:rPr lang="fr-FR" smtClean="0"/>
              <a:t>5</a:t>
            </a:fld>
            <a:endParaRPr lang="fr-FR"/>
          </a:p>
        </p:txBody>
      </p:sp>
      <p:sp>
        <p:nvSpPr>
          <p:cNvPr id="14" name="TextBox 13">
            <a:extLst>
              <a:ext uri="{FF2B5EF4-FFF2-40B4-BE49-F238E27FC236}">
                <a16:creationId xmlns:a16="http://schemas.microsoft.com/office/drawing/2014/main" id="{4264608E-E0AB-4B9D-B357-60AE43363BDA}"/>
              </a:ext>
            </a:extLst>
          </p:cNvPr>
          <p:cNvSpPr txBox="1"/>
          <p:nvPr>
            <p:custDataLst>
              <p:tags r:id="rId9"/>
            </p:custDataLst>
          </p:nvPr>
        </p:nvSpPr>
        <p:spPr>
          <a:xfrm>
            <a:off x="8256657" y="6033119"/>
            <a:ext cx="1443344" cy="276999"/>
          </a:xfrm>
          <a:prstGeom prst="rect">
            <a:avLst/>
          </a:prstGeom>
          <a:noFill/>
        </p:spPr>
        <p:txBody>
          <a:bodyPr wrap="none" rtlCol="0">
            <a:spAutoFit/>
          </a:bodyPr>
          <a:lstStyle/>
          <a:p>
            <a:r>
              <a:rPr lang="fr-FR" sz="1200" i="1" dirty="0"/>
              <a:t>US </a:t>
            </a:r>
            <a:r>
              <a:rPr lang="fr-FR" sz="1200" i="1" dirty="0" err="1"/>
              <a:t>congress</a:t>
            </a:r>
            <a:r>
              <a:rPr lang="fr-FR" sz="1200" i="1" dirty="0"/>
              <a:t> </a:t>
            </a:r>
            <a:r>
              <a:rPr lang="fr-FR" sz="1200" i="1" dirty="0" err="1"/>
              <a:t>hearing</a:t>
            </a:r>
            <a:endParaRPr lang="en-GB" sz="1200" i="1" dirty="0"/>
          </a:p>
        </p:txBody>
      </p:sp>
      <p:sp>
        <p:nvSpPr>
          <p:cNvPr id="12" name="Espace réservé du pied de page 1">
            <a:extLst>
              <a:ext uri="{FF2B5EF4-FFF2-40B4-BE49-F238E27FC236}">
                <a16:creationId xmlns:a16="http://schemas.microsoft.com/office/drawing/2014/main" id="{80037A58-0997-4ABB-9A6B-813E3CD10C3D}"/>
              </a:ext>
            </a:extLst>
          </p:cNvPr>
          <p:cNvSpPr>
            <a:spLocks noGrp="1"/>
          </p:cNvSpPr>
          <p:nvPr>
            <p:ph type="ftr" idx="11"/>
            <p:custDataLst>
              <p:tags r:id="rId10"/>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15">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333184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CB93F-D4E7-48F7-B36B-08647D10117E}"/>
              </a:ext>
            </a:extLst>
          </p:cNvPr>
          <p:cNvSpPr>
            <a:spLocks noGrp="1"/>
          </p:cNvSpPr>
          <p:nvPr>
            <p:ph type="title"/>
            <p:custDataLst>
              <p:tags r:id="rId1"/>
            </p:custDataLst>
          </p:nvPr>
        </p:nvSpPr>
        <p:spPr>
          <a:xfrm>
            <a:off x="489614" y="-47257"/>
            <a:ext cx="6810642" cy="908672"/>
          </a:xfrm>
          <a:noFill/>
          <a:ln>
            <a:noFill/>
          </a:ln>
        </p:spPr>
        <p:txBody>
          <a:bodyPr spcFirstLastPara="1" wrap="square" lIns="68575" tIns="34275" rIns="68575" bIns="34275" anchor="ctr" anchorCtr="0">
            <a:noAutofit/>
          </a:bodyPr>
          <a:lstStyle/>
          <a:p>
            <a:pPr>
              <a:spcBef>
                <a:spcPts val="0"/>
              </a:spcBef>
              <a:buClr>
                <a:schemeClr val="dk1"/>
              </a:buClr>
              <a:buSzPts val="1800"/>
              <a:buFont typeface="Calibri"/>
            </a:pPr>
            <a:r>
              <a:rPr lang="fr-FR" sz="2000" u="sng" dirty="0" err="1">
                <a:solidFill>
                  <a:schemeClr val="dk1"/>
                </a:solidFill>
                <a:latin typeface="Brandon Grotesque Medium" panose="020B0603020203060202" pitchFamily="34" charset="0"/>
                <a:cs typeface="Calibri"/>
              </a:rPr>
              <a:t>Platefrome</a:t>
            </a:r>
            <a:r>
              <a:rPr lang="fr-FR" sz="2000" u="sng" dirty="0">
                <a:solidFill>
                  <a:schemeClr val="dk1"/>
                </a:solidFill>
                <a:latin typeface="Brandon Grotesque Medium" panose="020B0603020203060202" pitchFamily="34" charset="0"/>
                <a:cs typeface="Calibri"/>
              </a:rPr>
              <a:t> d’échange</a:t>
            </a:r>
          </a:p>
        </p:txBody>
      </p:sp>
      <p:sp>
        <p:nvSpPr>
          <p:cNvPr id="3" name="Content Placeholder 2">
            <a:extLst>
              <a:ext uri="{FF2B5EF4-FFF2-40B4-BE49-F238E27FC236}">
                <a16:creationId xmlns:a16="http://schemas.microsoft.com/office/drawing/2014/main" id="{F37E9190-9D5C-4291-9036-56F6CDE48A2B}"/>
              </a:ext>
            </a:extLst>
          </p:cNvPr>
          <p:cNvSpPr>
            <a:spLocks noGrp="1"/>
          </p:cNvSpPr>
          <p:nvPr>
            <p:ph idx="1"/>
            <p:custDataLst>
              <p:tags r:id="rId2"/>
            </p:custDataLst>
          </p:nvPr>
        </p:nvSpPr>
        <p:spPr>
          <a:xfrm>
            <a:off x="489614" y="669186"/>
            <a:ext cx="7103204" cy="3978570"/>
          </a:xfrm>
          <a:noFill/>
          <a:ln>
            <a:noFill/>
          </a:ln>
        </p:spPr>
        <p:txBody>
          <a:bodyPr spcFirstLastPara="1" wrap="square" lIns="68575" tIns="34275" rIns="68575" bIns="34275"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Les plateformes d'échanges sont le pont entre la monnaie fiduciaire (monnaie du gouvernement) et les crypto-monnaies. Elles permettent aux clients de vendre ou d'acheter des Crypto via leur plateforme. Chaque plateforme d'échanges est différente et possède des caractéristiques différentes. Vous devriez chercher : </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Un bon bilan en matière de sécurité</a:t>
            </a:r>
          </a:p>
          <a:p>
            <a:pPr lvl="1">
              <a:lnSpc>
                <a:spcPct val="100000"/>
              </a:lnSpc>
              <a:spcBef>
                <a:spcPts val="0"/>
              </a:spcBef>
              <a:buClr>
                <a:schemeClr val="dk1"/>
              </a:buClr>
              <a:buSzPts val="1400"/>
            </a:pPr>
            <a:r>
              <a:rPr lang="en-US" sz="1400" dirty="0">
                <a:solidFill>
                  <a:schemeClr val="dk1"/>
                </a:solidFill>
                <a:latin typeface="Brandon Grotesque Regular" panose="020B0503020203060202" pitchFamily="34" charset="0"/>
                <a:cs typeface="Calibri"/>
              </a:rPr>
              <a:t>Une </a:t>
            </a:r>
            <a:r>
              <a:rPr lang="en-US" sz="1400" dirty="0" err="1">
                <a:solidFill>
                  <a:schemeClr val="dk1"/>
                </a:solidFill>
                <a:latin typeface="Brandon Grotesque Regular" panose="020B0503020203060202" pitchFamily="34" charset="0"/>
                <a:cs typeface="Calibri"/>
              </a:rPr>
              <a:t>liquidité</a:t>
            </a:r>
            <a:r>
              <a:rPr lang="en-US" sz="1400" dirty="0">
                <a:solidFill>
                  <a:schemeClr val="dk1"/>
                </a:solidFill>
                <a:latin typeface="Brandon Grotesque Regular" panose="020B0503020203060202" pitchFamily="34" charset="0"/>
                <a:cs typeface="Calibri"/>
              </a:rPr>
              <a:t> </a:t>
            </a:r>
            <a:r>
              <a:rPr lang="en-US" sz="1400" dirty="0" err="1">
                <a:solidFill>
                  <a:schemeClr val="dk1"/>
                </a:solidFill>
                <a:latin typeface="Brandon Grotesque Regular" panose="020B0503020203060202" pitchFamily="34" charset="0"/>
                <a:cs typeface="Calibri"/>
              </a:rPr>
              <a:t>décente</a:t>
            </a:r>
            <a:endParaRPr lang="en-US" sz="1400" dirty="0">
              <a:solidFill>
                <a:schemeClr val="dk1"/>
              </a:solidFill>
              <a:latin typeface="Brandon Grotesque Regular" panose="020B0503020203060202" pitchFamily="34" charset="0"/>
              <a:cs typeface="Calibri"/>
            </a:endParaRP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Un bon service à la clientèle</a:t>
            </a: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Une interface utilisateur conviviale. </a:t>
            </a: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Une option pour acheter automatiquement.</a:t>
            </a:r>
          </a:p>
          <a:p>
            <a:pPr lvl="1">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Un retrait automatique des pièces.</a:t>
            </a:r>
          </a:p>
          <a:p>
            <a:pPr marL="0" indent="0">
              <a:lnSpc>
                <a:spcPct val="100000"/>
              </a:lnSpc>
              <a:spcBef>
                <a:spcPts val="0"/>
              </a:spcBef>
              <a:buClr>
                <a:schemeClr val="dk1"/>
              </a:buClr>
              <a:buSzPts val="1400"/>
              <a:buNone/>
            </a:pPr>
            <a:endParaRPr lang="en-US"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La plupart des plateformes d’échanges légales respectent la réglementation en vigueur utilisée par les banques et les transmetteurs de fonds. Il existe des KYC ("know </a:t>
            </a:r>
            <a:r>
              <a:rPr lang="fr-FR" sz="1400" dirty="0" err="1">
                <a:solidFill>
                  <a:schemeClr val="dk1"/>
                </a:solidFill>
                <a:latin typeface="Brandon Grotesque Regular" panose="020B0503020203060202" pitchFamily="34" charset="0"/>
                <a:cs typeface="Calibri"/>
              </a:rPr>
              <a:t>your</a:t>
            </a:r>
            <a:r>
              <a:rPr lang="fr-FR" sz="1400" dirty="0">
                <a:solidFill>
                  <a:schemeClr val="dk1"/>
                </a:solidFill>
                <a:latin typeface="Brandon Grotesque Regular" panose="020B0503020203060202" pitchFamily="34" charset="0"/>
                <a:cs typeface="Calibri"/>
              </a:rPr>
              <a:t> </a:t>
            </a:r>
            <a:r>
              <a:rPr lang="fr-FR" sz="1400" dirty="0" err="1">
                <a:solidFill>
                  <a:schemeClr val="dk1"/>
                </a:solidFill>
                <a:latin typeface="Brandon Grotesque Regular" panose="020B0503020203060202" pitchFamily="34" charset="0"/>
                <a:cs typeface="Calibri"/>
              </a:rPr>
              <a:t>customer</a:t>
            </a:r>
            <a:r>
              <a:rPr lang="fr-FR" sz="1400" dirty="0">
                <a:solidFill>
                  <a:schemeClr val="dk1"/>
                </a:solidFill>
                <a:latin typeface="Brandon Grotesque Regular" panose="020B0503020203060202" pitchFamily="34" charset="0"/>
                <a:cs typeface="Calibri"/>
              </a:rPr>
              <a:t>") complets, vous devrez donc présenter une pièce d'identité pour créer un compte.</a:t>
            </a:r>
            <a:endParaRPr lang="en-US"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en-US"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en-US"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en-US"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en-US" sz="1400" dirty="0">
              <a:solidFill>
                <a:schemeClr val="dk1"/>
              </a:solidFill>
              <a:latin typeface="Brandon Grotesque Regular" panose="020B0503020203060202" pitchFamily="34" charset="0"/>
              <a:cs typeface="Calibri"/>
            </a:endParaRPr>
          </a:p>
        </p:txBody>
      </p:sp>
      <p:pic>
        <p:nvPicPr>
          <p:cNvPr id="15" name="Image 14">
            <a:extLst>
              <a:ext uri="{FF2B5EF4-FFF2-40B4-BE49-F238E27FC236}">
                <a16:creationId xmlns:a16="http://schemas.microsoft.com/office/drawing/2014/main" id="{2EA9469F-3EB3-4B71-87B6-CD416B246E5E}"/>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508512" y="4090397"/>
            <a:ext cx="2706854" cy="902285"/>
          </a:xfrm>
          <a:prstGeom prst="rect">
            <a:avLst/>
          </a:prstGeom>
        </p:spPr>
      </p:pic>
      <p:pic>
        <p:nvPicPr>
          <p:cNvPr id="19" name="Image 18">
            <a:extLst>
              <a:ext uri="{FF2B5EF4-FFF2-40B4-BE49-F238E27FC236}">
                <a16:creationId xmlns:a16="http://schemas.microsoft.com/office/drawing/2014/main" id="{E839BD16-81D8-4A12-A3D3-8ACF7AE7C125}"/>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8712022" y="242515"/>
            <a:ext cx="2637200" cy="3609048"/>
          </a:xfrm>
          <a:prstGeom prst="rect">
            <a:avLst/>
          </a:prstGeom>
        </p:spPr>
        <p:style>
          <a:lnRef idx="2">
            <a:schemeClr val="dk1"/>
          </a:lnRef>
          <a:fillRef idx="1">
            <a:schemeClr val="lt1"/>
          </a:fillRef>
          <a:effectRef idx="0">
            <a:schemeClr val="dk1"/>
          </a:effectRef>
          <a:fontRef idx="minor">
            <a:schemeClr val="dk1"/>
          </a:fontRef>
        </p:style>
      </p:pic>
      <p:sp>
        <p:nvSpPr>
          <p:cNvPr id="4" name="Rectangle 3">
            <a:extLst>
              <a:ext uri="{FF2B5EF4-FFF2-40B4-BE49-F238E27FC236}">
                <a16:creationId xmlns:a16="http://schemas.microsoft.com/office/drawing/2014/main" id="{88B89C35-FF16-4508-B7DD-FACD7FDAF058}"/>
              </a:ext>
            </a:extLst>
          </p:cNvPr>
          <p:cNvSpPr/>
          <p:nvPr>
            <p:custDataLst>
              <p:tags r:id="rId5"/>
            </p:custDataLst>
          </p:nvPr>
        </p:nvSpPr>
        <p:spPr>
          <a:xfrm>
            <a:off x="8178082" y="4437745"/>
            <a:ext cx="3446798" cy="1126519"/>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en-US" sz="1400" b="1" u="sng" dirty="0" err="1">
                <a:solidFill>
                  <a:schemeClr val="dk1"/>
                </a:solidFill>
                <a:latin typeface="Brandon Grotesque Regular" panose="020B0503020203060202" pitchFamily="34" charset="0"/>
                <a:cs typeface="Calibri"/>
              </a:rPr>
              <a:t>Soyez</a:t>
            </a:r>
            <a:r>
              <a:rPr lang="en-US" sz="1400" b="1" u="sng" dirty="0">
                <a:solidFill>
                  <a:schemeClr val="dk1"/>
                </a:solidFill>
                <a:latin typeface="Brandon Grotesque Regular" panose="020B0503020203060202" pitchFamily="34" charset="0"/>
                <a:cs typeface="Calibri"/>
              </a:rPr>
              <a:t> </a:t>
            </a:r>
            <a:r>
              <a:rPr lang="en-US" sz="1400" b="1" u="sng" dirty="0" err="1">
                <a:solidFill>
                  <a:schemeClr val="dk1"/>
                </a:solidFill>
                <a:latin typeface="Brandon Grotesque Regular" panose="020B0503020203060202" pitchFamily="34" charset="0"/>
                <a:cs typeface="Calibri"/>
              </a:rPr>
              <a:t>attentif</a:t>
            </a:r>
            <a:r>
              <a:rPr lang="en-US" sz="1400" b="1" u="sng" dirty="0">
                <a:solidFill>
                  <a:schemeClr val="dk1"/>
                </a:solidFill>
                <a:latin typeface="Brandon Grotesque Regular" panose="020B0503020203060202" pitchFamily="34" charset="0"/>
                <a:cs typeface="Calibri"/>
              </a:rPr>
              <a:t> :</a:t>
            </a:r>
          </a:p>
          <a:p>
            <a:pPr algn="ctr">
              <a:buClr>
                <a:srgbClr val="000000"/>
              </a:buClr>
            </a:pPr>
            <a:endParaRPr lang="en-US" sz="1400" b="1" u="sng" dirty="0">
              <a:solidFill>
                <a:schemeClr val="dk1"/>
              </a:solidFill>
              <a:latin typeface="Brandon Grotesque Regular" panose="020B0503020203060202" pitchFamily="34" charset="0"/>
              <a:cs typeface="Calibri"/>
            </a:endParaRPr>
          </a:p>
          <a:p>
            <a:pPr>
              <a:buClr>
                <a:srgbClr val="000000"/>
              </a:buClr>
            </a:pPr>
            <a:r>
              <a:rPr lang="fr-FR" sz="1400" dirty="0">
                <a:solidFill>
                  <a:schemeClr val="dk1"/>
                </a:solidFill>
                <a:latin typeface="Brandon Grotesque Regular" panose="020B0503020203060202" pitchFamily="34" charset="0"/>
                <a:cs typeface="Calibri"/>
              </a:rPr>
              <a:t>Big Brother vous surveillera. Pour votre sécurité, bien sûr. Vos donné seront exploité par votre gouvernement pour tracer votre activité</a:t>
            </a:r>
            <a:endParaRPr lang="en-US" sz="1400" dirty="0">
              <a:solidFill>
                <a:schemeClr val="dk1"/>
              </a:solidFill>
              <a:latin typeface="Brandon Grotesque Regular" panose="020B0503020203060202" pitchFamily="34" charset="0"/>
              <a:cs typeface="Calibri"/>
            </a:endParaRPr>
          </a:p>
        </p:txBody>
      </p:sp>
      <p:sp>
        <p:nvSpPr>
          <p:cNvPr id="5" name="Date Placeholder 4">
            <a:extLst>
              <a:ext uri="{FF2B5EF4-FFF2-40B4-BE49-F238E27FC236}">
                <a16:creationId xmlns:a16="http://schemas.microsoft.com/office/drawing/2014/main" id="{87202060-9B55-4960-8212-27EEA0CAF255}"/>
              </a:ext>
            </a:extLst>
          </p:cNvPr>
          <p:cNvSpPr>
            <a:spLocks noGrp="1"/>
          </p:cNvSpPr>
          <p:nvPr>
            <p:ph type="dt" sz="half" idx="10"/>
            <p:custDataLst>
              <p:tags r:id="rId6"/>
            </p:custDataLst>
          </p:nvPr>
        </p:nvSpPr>
        <p:spPr/>
        <p:txBody>
          <a:bodyPr/>
          <a:lstStyle/>
          <a:p>
            <a:fld id="{29D96366-E5FE-4A7F-B5A8-FFB57CFBCC49}" type="datetime1">
              <a:rPr lang="en-GB" smtClean="0"/>
              <a:t>31/08/2020</a:t>
            </a:fld>
            <a:endParaRPr lang="fr-FR" dirty="0"/>
          </a:p>
        </p:txBody>
      </p:sp>
      <p:sp>
        <p:nvSpPr>
          <p:cNvPr id="7" name="Slide Number Placeholder 6">
            <a:extLst>
              <a:ext uri="{FF2B5EF4-FFF2-40B4-BE49-F238E27FC236}">
                <a16:creationId xmlns:a16="http://schemas.microsoft.com/office/drawing/2014/main" id="{C5A34F2A-2A63-4AEB-AEE3-DE17DFAFB114}"/>
              </a:ext>
            </a:extLst>
          </p:cNvPr>
          <p:cNvSpPr>
            <a:spLocks noGrp="1"/>
          </p:cNvSpPr>
          <p:nvPr>
            <p:ph type="sldNum" sz="quarter" idx="12"/>
            <p:custDataLst>
              <p:tags r:id="rId7"/>
            </p:custDataLst>
          </p:nvPr>
        </p:nvSpPr>
        <p:spPr/>
        <p:txBody>
          <a:bodyPr/>
          <a:lstStyle/>
          <a:p>
            <a:fld id="{F2A888C8-7DE8-43C9-95B4-F66E8C50E3B2}" type="slidenum">
              <a:rPr lang="fr-FR" smtClean="0"/>
              <a:t>6</a:t>
            </a:fld>
            <a:endParaRPr lang="fr-FR"/>
          </a:p>
        </p:txBody>
      </p:sp>
      <p:pic>
        <p:nvPicPr>
          <p:cNvPr id="11" name="Picture 10">
            <a:extLst>
              <a:ext uri="{FF2B5EF4-FFF2-40B4-BE49-F238E27FC236}">
                <a16:creationId xmlns:a16="http://schemas.microsoft.com/office/drawing/2014/main" id="{1EA0FBB1-A72E-4540-84C0-236895B48B79}"/>
              </a:ext>
            </a:extLst>
          </p:cNvPr>
          <p:cNvPicPr>
            <a:picLocks noChangeAspect="1"/>
          </p:cNvPicPr>
          <p:nvPr>
            <p:custDataLst>
              <p:tags r:id="rId8"/>
            </p:custDataLst>
          </p:nvPr>
        </p:nvPicPr>
        <p:blipFill>
          <a:blip r:embed="rId15">
            <a:extLst>
              <a:ext uri="{28A0092B-C50C-407E-A947-70E740481C1C}">
                <a14:useLocalDpi xmlns:a14="http://schemas.microsoft.com/office/drawing/2010/main" val="0"/>
              </a:ext>
            </a:extLst>
          </a:blip>
          <a:stretch>
            <a:fillRect/>
          </a:stretch>
        </p:blipFill>
        <p:spPr>
          <a:xfrm>
            <a:off x="3700987" y="3444761"/>
            <a:ext cx="3786727" cy="2082700"/>
          </a:xfrm>
          <a:prstGeom prst="rect">
            <a:avLst/>
          </a:prstGeom>
        </p:spPr>
      </p:pic>
      <p:pic>
        <p:nvPicPr>
          <p:cNvPr id="13" name="Picture 12">
            <a:extLst>
              <a:ext uri="{FF2B5EF4-FFF2-40B4-BE49-F238E27FC236}">
                <a16:creationId xmlns:a16="http://schemas.microsoft.com/office/drawing/2014/main" id="{9AC9B8D1-CDEB-40B0-9B25-E017CF72AD91}"/>
              </a:ext>
            </a:extLst>
          </p:cNvPr>
          <p:cNvPicPr>
            <a:picLocks noChangeAspect="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585219" y="5142520"/>
            <a:ext cx="3020163" cy="616113"/>
          </a:xfrm>
          <a:prstGeom prst="rect">
            <a:avLst/>
          </a:prstGeom>
        </p:spPr>
      </p:pic>
      <p:pic>
        <p:nvPicPr>
          <p:cNvPr id="16" name="Picture 15">
            <a:extLst>
              <a:ext uri="{FF2B5EF4-FFF2-40B4-BE49-F238E27FC236}">
                <a16:creationId xmlns:a16="http://schemas.microsoft.com/office/drawing/2014/main" id="{8CFC54F9-D5A3-4109-BD5F-2A4EEB06AE78}"/>
              </a:ext>
            </a:extLst>
          </p:cNvPr>
          <p:cNvPicPr>
            <a:picLocks noChangeAspect="1"/>
          </p:cNvPicPr>
          <p:nvPr>
            <p:custDataLst>
              <p:tags r:id="rId10"/>
            </p:custDataLst>
          </p:nvPr>
        </p:nvPicPr>
        <p:blipFill>
          <a:blip r:embed="rId17">
            <a:extLst>
              <a:ext uri="{28A0092B-C50C-407E-A947-70E740481C1C}">
                <a14:useLocalDpi xmlns:a14="http://schemas.microsoft.com/office/drawing/2010/main" val="0"/>
              </a:ext>
            </a:extLst>
          </a:blip>
          <a:stretch>
            <a:fillRect/>
          </a:stretch>
        </p:blipFill>
        <p:spPr>
          <a:xfrm>
            <a:off x="4319165" y="5046558"/>
            <a:ext cx="2887674" cy="875882"/>
          </a:xfrm>
          <a:prstGeom prst="rect">
            <a:avLst/>
          </a:prstGeom>
        </p:spPr>
      </p:pic>
      <p:pic>
        <p:nvPicPr>
          <p:cNvPr id="8" name="Picture 7">
            <a:hlinkClick r:id="rId18"/>
            <a:extLst>
              <a:ext uri="{FF2B5EF4-FFF2-40B4-BE49-F238E27FC236}">
                <a16:creationId xmlns:a16="http://schemas.microsoft.com/office/drawing/2014/main" id="{53AC121E-0938-4551-8D71-7675EFAF3623}"/>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4927495" y="1715740"/>
            <a:ext cx="2055980" cy="1188319"/>
          </a:xfrm>
          <a:prstGeom prst="rect">
            <a:avLst/>
          </a:prstGeom>
        </p:spPr>
        <p:style>
          <a:lnRef idx="2">
            <a:schemeClr val="dk1"/>
          </a:lnRef>
          <a:fillRef idx="1">
            <a:schemeClr val="lt1"/>
          </a:fillRef>
          <a:effectRef idx="0">
            <a:schemeClr val="dk1"/>
          </a:effectRef>
          <a:fontRef idx="minor">
            <a:schemeClr val="dk1"/>
          </a:fontRef>
        </p:style>
      </p:pic>
      <p:sp>
        <p:nvSpPr>
          <p:cNvPr id="14" name="Espace réservé du pied de page 1">
            <a:extLst>
              <a:ext uri="{FF2B5EF4-FFF2-40B4-BE49-F238E27FC236}">
                <a16:creationId xmlns:a16="http://schemas.microsoft.com/office/drawing/2014/main" id="{D05358DF-D22D-4D1B-96CB-B96CB645EB2F}"/>
              </a:ext>
            </a:extLst>
          </p:cNvPr>
          <p:cNvSpPr>
            <a:spLocks noGrp="1"/>
          </p:cNvSpPr>
          <p:nvPr>
            <p:ph type="ftr" idx="11"/>
            <p:custDataLst>
              <p:tags r:id="rId11"/>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20">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3830372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C0E82D-0CFD-465F-8D66-87374456CF0E}"/>
              </a:ext>
            </a:extLst>
          </p:cNvPr>
          <p:cNvSpPr txBox="1"/>
          <p:nvPr>
            <p:custDataLst>
              <p:tags r:id="rId1"/>
            </p:custDataLst>
          </p:nvPr>
        </p:nvSpPr>
        <p:spPr>
          <a:xfrm>
            <a:off x="390053" y="384203"/>
            <a:ext cx="2672656" cy="2862387"/>
          </a:xfrm>
          <a:prstGeom prst="rect">
            <a:avLst/>
          </a:prstGeom>
          <a:noFill/>
          <a:ln>
            <a:noFill/>
          </a:ln>
        </p:spPr>
        <p:txBody>
          <a:bodyPr spcFirstLastPara="1" vert="horz" wrap="square" lIns="68575" tIns="34275" rIns="68575" bIns="34275" rtlCol="0" anchor="t" anchorCtr="0">
            <a:noAutofit/>
          </a:bodyPr>
          <a:lstStyle>
            <a:lvl1pPr indent="0">
              <a:lnSpc>
                <a:spcPct val="100000"/>
              </a:lnSpc>
              <a:spcBef>
                <a:spcPts val="0"/>
              </a:spcBef>
              <a:buClr>
                <a:schemeClr val="dk1"/>
              </a:buClr>
              <a:buSzPts val="1400"/>
              <a:buFont typeface="Arial" panose="020B0604020202020204" pitchFamily="34" charset="0"/>
              <a:buNone/>
              <a:defRPr sz="1600">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fr-FR" sz="1400" u="sng" dirty="0"/>
              <a:t>Plateforme d’échanges d'</a:t>
            </a:r>
            <a:r>
              <a:rPr lang="fr-FR" sz="1400" u="sng" dirty="0" err="1"/>
              <a:t>Altcoins</a:t>
            </a:r>
            <a:endParaRPr lang="fr-FR" sz="1400" u="sng" dirty="0"/>
          </a:p>
          <a:p>
            <a:pPr algn="ctr"/>
            <a:endParaRPr lang="fr-FR" sz="1400" dirty="0"/>
          </a:p>
          <a:p>
            <a:r>
              <a:rPr lang="fr-FR" sz="1400" dirty="0"/>
              <a:t>C'est là que vous pouvez acheter et vendre tous les sacs d'</a:t>
            </a:r>
            <a:r>
              <a:rPr lang="fr-FR" sz="1400" dirty="0" err="1"/>
              <a:t>altcoins</a:t>
            </a:r>
            <a:r>
              <a:rPr lang="fr-FR" sz="1400" dirty="0"/>
              <a:t> que vous voulez transporter. </a:t>
            </a:r>
          </a:p>
          <a:p>
            <a:r>
              <a:rPr lang="fr-FR" sz="1400" dirty="0"/>
              <a:t>Pour ce faire, faites un dépôt de BTC ou achetez avec une carte de crédit .</a:t>
            </a:r>
          </a:p>
          <a:p>
            <a:endParaRPr lang="fr-FR" sz="1400" dirty="0"/>
          </a:p>
          <a:p>
            <a:pPr algn="ctr"/>
            <a:r>
              <a:rPr lang="fr-FR" sz="1400" b="1" u="sng" dirty="0">
                <a:solidFill>
                  <a:schemeClr val="accent1"/>
                </a:solidFill>
              </a:rPr>
              <a:t>Soyez très prudent avec </a:t>
            </a:r>
            <a:r>
              <a:rPr lang="fr-FR" sz="1400" b="1" u="sng" dirty="0" err="1">
                <a:solidFill>
                  <a:schemeClr val="accent1"/>
                </a:solidFill>
              </a:rPr>
              <a:t>Altcoin</a:t>
            </a:r>
            <a:r>
              <a:rPr lang="fr-FR" sz="1400" b="1" u="sng" dirty="0">
                <a:solidFill>
                  <a:schemeClr val="accent1"/>
                </a:solidFill>
              </a:rPr>
              <a:t>. Mesurez leur rendement en bitcoin, pas en $ !</a:t>
            </a:r>
          </a:p>
        </p:txBody>
      </p:sp>
      <p:pic>
        <p:nvPicPr>
          <p:cNvPr id="10" name="Image 9">
            <a:extLst>
              <a:ext uri="{FF2B5EF4-FFF2-40B4-BE49-F238E27FC236}">
                <a16:creationId xmlns:a16="http://schemas.microsoft.com/office/drawing/2014/main" id="{9C3A9072-4A37-4A12-8D5A-B73AB3CA52D9}"/>
              </a:ext>
            </a:extLst>
          </p:cNvPr>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17798" y="2955846"/>
            <a:ext cx="1838320" cy="735328"/>
          </a:xfrm>
          <a:prstGeom prst="rect">
            <a:avLst/>
          </a:prstGeom>
        </p:spPr>
      </p:pic>
      <p:pic>
        <p:nvPicPr>
          <p:cNvPr id="12" name="Image 11">
            <a:extLst>
              <a:ext uri="{FF2B5EF4-FFF2-40B4-BE49-F238E27FC236}">
                <a16:creationId xmlns:a16="http://schemas.microsoft.com/office/drawing/2014/main" id="{5EF600D4-C13E-4F8E-A8EF-9E2EF1AA7867}"/>
              </a:ext>
            </a:extLst>
          </p:cNvPr>
          <p:cNvPicPr>
            <a:picLocks noChangeAspect="1"/>
          </p:cNvPicPr>
          <p:nvPr>
            <p:custDataLst>
              <p:tags r:id="rId3"/>
            </p:custDataLst>
          </p:nvPr>
        </p:nvPicPr>
        <p:blipFill>
          <a:blip r:embed="rId21">
            <a:extLst>
              <a:ext uri="{28A0092B-C50C-407E-A947-70E740481C1C}">
                <a14:useLocalDpi xmlns:a14="http://schemas.microsoft.com/office/drawing/2010/main" val="0"/>
              </a:ext>
            </a:extLst>
          </a:blip>
          <a:stretch>
            <a:fillRect/>
          </a:stretch>
        </p:blipFill>
        <p:spPr>
          <a:xfrm>
            <a:off x="4984290" y="3293845"/>
            <a:ext cx="1440120" cy="229436"/>
          </a:xfrm>
          <a:prstGeom prst="rect">
            <a:avLst/>
          </a:prstGeom>
        </p:spPr>
      </p:pic>
      <p:sp>
        <p:nvSpPr>
          <p:cNvPr id="13" name="ZoneTexte 12">
            <a:extLst>
              <a:ext uri="{FF2B5EF4-FFF2-40B4-BE49-F238E27FC236}">
                <a16:creationId xmlns:a16="http://schemas.microsoft.com/office/drawing/2014/main" id="{24B76005-BA27-453D-B854-4EAFF22F1666}"/>
              </a:ext>
            </a:extLst>
          </p:cNvPr>
          <p:cNvSpPr txBox="1"/>
          <p:nvPr>
            <p:custDataLst>
              <p:tags r:id="rId4"/>
            </p:custDataLst>
          </p:nvPr>
        </p:nvSpPr>
        <p:spPr>
          <a:xfrm>
            <a:off x="3570724" y="384203"/>
            <a:ext cx="2928902" cy="2582740"/>
          </a:xfrm>
          <a:prstGeom prst="rect">
            <a:avLst/>
          </a:prstGeom>
          <a:noFill/>
          <a:ln>
            <a:noFill/>
          </a:ln>
        </p:spPr>
        <p:txBody>
          <a:bodyPr spcFirstLastPara="1" vert="horz" wrap="square" lIns="68575" tIns="34275" rIns="68575" bIns="34275" rtlCol="0" anchor="t" anchorCtr="0">
            <a:noAutofit/>
          </a:bodyPr>
          <a:lstStyle>
            <a:defPPr>
              <a:defRPr lang="fr-FR"/>
            </a:defPPr>
            <a:lvl1pPr indent="0" algn="ctr">
              <a:lnSpc>
                <a:spcPct val="100000"/>
              </a:lnSpc>
              <a:spcBef>
                <a:spcPts val="0"/>
              </a:spcBef>
              <a:buClr>
                <a:schemeClr val="dk1"/>
              </a:buClr>
              <a:buSzPts val="1400"/>
              <a:buFont typeface="Arial" panose="020B0604020202020204" pitchFamily="34" charset="0"/>
              <a:buNone/>
              <a:defRPr sz="1600" u="sng">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t>Plateforme d’échanges de jeux d'argent</a:t>
            </a:r>
          </a:p>
          <a:p>
            <a:endParaRPr lang="fr-FR" sz="1400" dirty="0"/>
          </a:p>
          <a:p>
            <a:pPr algn="l"/>
            <a:r>
              <a:rPr lang="fr-FR" sz="1400" u="none" dirty="0"/>
              <a:t>Elle permet de trader des bitcoins et autres </a:t>
            </a:r>
            <a:r>
              <a:rPr lang="fr-FR" sz="1400" u="none" dirty="0" err="1"/>
              <a:t>shitcoins</a:t>
            </a:r>
            <a:r>
              <a:rPr lang="fr-FR" sz="1400" u="none" dirty="0"/>
              <a:t> avec un effet de levier en utilisant les BTC comme garantie. Vous pourrez ainsi trader des contrats dérivés.</a:t>
            </a:r>
          </a:p>
          <a:p>
            <a:pPr algn="l"/>
            <a:endParaRPr lang="fr-FR" sz="1400" u="none" dirty="0"/>
          </a:p>
          <a:p>
            <a:pPr algn="l"/>
            <a:endParaRPr lang="fr-FR" sz="1400" u="none" dirty="0"/>
          </a:p>
          <a:p>
            <a:pPr algn="l"/>
            <a:r>
              <a:rPr lang="fr-FR" sz="1400" b="1" dirty="0">
                <a:solidFill>
                  <a:schemeClr val="accent1"/>
                </a:solidFill>
              </a:rPr>
              <a:t> Soyez très prudent si vous utilisez du levier! Vous ne devriez probablement PAS trader vos bitcoins. </a:t>
            </a:r>
          </a:p>
        </p:txBody>
      </p:sp>
      <p:sp>
        <p:nvSpPr>
          <p:cNvPr id="14" name="ZoneTexte 13">
            <a:extLst>
              <a:ext uri="{FF2B5EF4-FFF2-40B4-BE49-F238E27FC236}">
                <a16:creationId xmlns:a16="http://schemas.microsoft.com/office/drawing/2014/main" id="{4264D9A1-3228-41B7-B30B-46158C20F6C7}"/>
              </a:ext>
            </a:extLst>
          </p:cNvPr>
          <p:cNvSpPr txBox="1"/>
          <p:nvPr>
            <p:custDataLst>
              <p:tags r:id="rId5"/>
            </p:custDataLst>
          </p:nvPr>
        </p:nvSpPr>
        <p:spPr>
          <a:xfrm>
            <a:off x="6784135" y="373106"/>
            <a:ext cx="2621780" cy="2742557"/>
          </a:xfrm>
          <a:prstGeom prst="rect">
            <a:avLst/>
          </a:prstGeom>
          <a:noFill/>
          <a:ln>
            <a:noFill/>
          </a:ln>
        </p:spPr>
        <p:txBody>
          <a:bodyPr spcFirstLastPara="1" vert="horz" wrap="square" lIns="68575" tIns="34275" rIns="68575" bIns="34275" rtlCol="0" anchor="t" anchorCtr="0">
            <a:noAutofit/>
          </a:bodyPr>
          <a:lstStyle>
            <a:defPPr>
              <a:defRPr lang="fr-FR"/>
            </a:defPPr>
            <a:lvl1pPr indent="0" algn="ctr">
              <a:lnSpc>
                <a:spcPct val="100000"/>
              </a:lnSpc>
              <a:spcBef>
                <a:spcPts val="0"/>
              </a:spcBef>
              <a:buClr>
                <a:schemeClr val="dk1"/>
              </a:buClr>
              <a:buSzPts val="1400"/>
              <a:buFont typeface="Arial" panose="020B0604020202020204" pitchFamily="34" charset="0"/>
              <a:buNone/>
              <a:defRPr sz="1600" u="sng">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1400" dirty="0"/>
              <a:t>Plateforme d’échanges pair à pair</a:t>
            </a:r>
          </a:p>
          <a:p>
            <a:endParaRPr lang="fr-FR" sz="1400" dirty="0"/>
          </a:p>
          <a:p>
            <a:pPr algn="l"/>
            <a:r>
              <a:rPr lang="fr-FR" sz="1400" u="none" dirty="0"/>
              <a:t>Vous pouvez acheter et vendre des bitcoins directement entre vous. </a:t>
            </a:r>
          </a:p>
          <a:p>
            <a:pPr algn="l"/>
            <a:endParaRPr lang="fr-FR" sz="1400" u="none" dirty="0"/>
          </a:p>
          <a:p>
            <a:pPr algn="l"/>
            <a:r>
              <a:rPr lang="fr-FR" sz="1400" u="none" dirty="0"/>
              <a:t>Ces échanges en ligne vous permettront de trouver quelqu'un dans votre ville pour conclure une affaire. </a:t>
            </a:r>
          </a:p>
          <a:p>
            <a:pPr algn="l"/>
            <a:endParaRPr lang="fr-FR" sz="1400" dirty="0"/>
          </a:p>
          <a:p>
            <a:r>
              <a:rPr lang="fr-FR" sz="1400" b="1" dirty="0">
                <a:solidFill>
                  <a:schemeClr val="accent1"/>
                </a:solidFill>
              </a:rPr>
              <a:t>Faites attention pendant l'échange. Utilisez un endroit sûr et public pour conclure l'échange.</a:t>
            </a:r>
          </a:p>
        </p:txBody>
      </p:sp>
      <p:pic>
        <p:nvPicPr>
          <p:cNvPr id="16" name="Image 15">
            <a:extLst>
              <a:ext uri="{FF2B5EF4-FFF2-40B4-BE49-F238E27FC236}">
                <a16:creationId xmlns:a16="http://schemas.microsoft.com/office/drawing/2014/main" id="{86EF3D5B-DE6B-485B-9B75-EFFA3D8C4E7E}"/>
              </a:ext>
            </a:extLst>
          </p:cNvPr>
          <p:cNvPicPr>
            <a:picLocks noChangeAspect="1"/>
          </p:cNvPicPr>
          <p:nvPr>
            <p:custDataLst>
              <p:tags r:id="rId6"/>
            </p:custDataLst>
          </p:nvPr>
        </p:nvPicPr>
        <p:blipFill>
          <a:blip r:embed="rId22">
            <a:extLst>
              <a:ext uri="{28A0092B-C50C-407E-A947-70E740481C1C}">
                <a14:useLocalDpi xmlns:a14="http://schemas.microsoft.com/office/drawing/2010/main" val="0"/>
              </a:ext>
            </a:extLst>
          </a:blip>
          <a:stretch>
            <a:fillRect/>
          </a:stretch>
        </p:blipFill>
        <p:spPr>
          <a:xfrm>
            <a:off x="8077484" y="3254016"/>
            <a:ext cx="1297574" cy="264705"/>
          </a:xfrm>
          <a:prstGeom prst="rect">
            <a:avLst/>
          </a:prstGeom>
        </p:spPr>
      </p:pic>
      <p:pic>
        <p:nvPicPr>
          <p:cNvPr id="18" name="Image 17">
            <a:extLst>
              <a:ext uri="{FF2B5EF4-FFF2-40B4-BE49-F238E27FC236}">
                <a16:creationId xmlns:a16="http://schemas.microsoft.com/office/drawing/2014/main" id="{040133F3-6EF2-4E3E-A5BD-BA9A53CB2990}"/>
              </a:ext>
            </a:extLst>
          </p:cNvPr>
          <p:cNvPicPr>
            <a:picLocks noChangeAspect="1"/>
          </p:cNvPicPr>
          <p:nvPr>
            <p:custDataLst>
              <p:tags r:id="rId7"/>
            </p:custDataLst>
          </p:nvPr>
        </p:nvPicPr>
        <p:blipFill rotWithShape="1">
          <a:blip r:embed="rId23">
            <a:extLst>
              <a:ext uri="{28A0092B-C50C-407E-A947-70E740481C1C}">
                <a14:useLocalDpi xmlns:a14="http://schemas.microsoft.com/office/drawing/2010/main" val="0"/>
              </a:ext>
            </a:extLst>
          </a:blip>
          <a:srcRect l="15182" t="29050" r="19912" b="23974"/>
          <a:stretch/>
        </p:blipFill>
        <p:spPr>
          <a:xfrm>
            <a:off x="6784135" y="3175026"/>
            <a:ext cx="1182640" cy="470771"/>
          </a:xfrm>
          <a:prstGeom prst="rect">
            <a:avLst/>
          </a:prstGeom>
        </p:spPr>
      </p:pic>
      <p:pic>
        <p:nvPicPr>
          <p:cNvPr id="22" name="Image 21">
            <a:extLst>
              <a:ext uri="{FF2B5EF4-FFF2-40B4-BE49-F238E27FC236}">
                <a16:creationId xmlns:a16="http://schemas.microsoft.com/office/drawing/2014/main" id="{EF1DFEDC-8C58-4602-9F9A-694D6B2A272F}"/>
              </a:ext>
            </a:extLst>
          </p:cNvPr>
          <p:cNvPicPr>
            <a:picLocks noChangeAspect="1"/>
          </p:cNvPicPr>
          <p:nvPr>
            <p:custDataLst>
              <p:tags r:id="rId8"/>
            </p:custDataLst>
          </p:nvPr>
        </p:nvPicPr>
        <p:blipFill>
          <a:blip r:embed="rId24">
            <a:extLst>
              <a:ext uri="{28A0092B-C50C-407E-A947-70E740481C1C}">
                <a14:useLocalDpi xmlns:a14="http://schemas.microsoft.com/office/drawing/2010/main" val="0"/>
              </a:ext>
            </a:extLst>
          </a:blip>
          <a:stretch>
            <a:fillRect/>
          </a:stretch>
        </p:blipFill>
        <p:spPr>
          <a:xfrm>
            <a:off x="2128261" y="2797612"/>
            <a:ext cx="1072931" cy="812362"/>
          </a:xfrm>
          <a:prstGeom prst="rect">
            <a:avLst/>
          </a:prstGeom>
        </p:spPr>
      </p:pic>
      <p:sp>
        <p:nvSpPr>
          <p:cNvPr id="23" name="ZoneTexte 22">
            <a:extLst>
              <a:ext uri="{FF2B5EF4-FFF2-40B4-BE49-F238E27FC236}">
                <a16:creationId xmlns:a16="http://schemas.microsoft.com/office/drawing/2014/main" id="{55C807CE-1FBB-484B-BE7A-2F90FC905025}"/>
              </a:ext>
            </a:extLst>
          </p:cNvPr>
          <p:cNvSpPr txBox="1"/>
          <p:nvPr>
            <p:custDataLst>
              <p:tags r:id="rId9"/>
            </p:custDataLst>
          </p:nvPr>
        </p:nvSpPr>
        <p:spPr>
          <a:xfrm>
            <a:off x="9513606" y="384203"/>
            <a:ext cx="2529635" cy="3423039"/>
          </a:xfrm>
          <a:prstGeom prst="rect">
            <a:avLst/>
          </a:prstGeom>
          <a:noFill/>
          <a:ln>
            <a:noFill/>
          </a:ln>
        </p:spPr>
        <p:txBody>
          <a:bodyPr spcFirstLastPara="1" vert="horz" wrap="square" lIns="68575" tIns="34275" rIns="68575" bIns="34275" rtlCol="0" anchor="t" anchorCtr="0">
            <a:noAutofit/>
          </a:bodyPr>
          <a:lstStyle>
            <a:defPPr>
              <a:defRPr lang="fr-FR"/>
            </a:defPPr>
            <a:lvl1pPr indent="0" algn="ctr">
              <a:lnSpc>
                <a:spcPct val="100000"/>
              </a:lnSpc>
              <a:spcBef>
                <a:spcPts val="0"/>
              </a:spcBef>
              <a:buClr>
                <a:schemeClr val="dk1"/>
              </a:buClr>
              <a:buSzPts val="1400"/>
              <a:buFont typeface="Arial" panose="020B0604020202020204" pitchFamily="34" charset="0"/>
              <a:buNone/>
              <a:defRPr sz="1600" u="sng">
                <a:solidFill>
                  <a:schemeClr val="dk1"/>
                </a:solidFill>
                <a:latin typeface="Brandon Grotesque Regular" panose="020B0503020203060202" pitchFamily="34" charset="0"/>
                <a:cs typeface="Calibri"/>
              </a:defRPr>
            </a:lvl1pPr>
            <a:lvl2pPr marL="685800" lvl="1" indent="-228600">
              <a:lnSpc>
                <a:spcPct val="100000"/>
              </a:lnSpc>
              <a:spcBef>
                <a:spcPts val="0"/>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fr-FR" sz="1400" dirty="0"/>
              <a:t>Plateforme d’échanges douteuses</a:t>
            </a:r>
          </a:p>
          <a:p>
            <a:endParaRPr lang="fr-FR" sz="1400" dirty="0"/>
          </a:p>
          <a:p>
            <a:pPr algn="l"/>
            <a:r>
              <a:rPr lang="fr-FR" sz="1400" u="none" dirty="0"/>
              <a:t>Certaines plateformes ne sont pas réglementées, louches et falsifient leur volume et sont mal sécurisées. </a:t>
            </a:r>
          </a:p>
          <a:p>
            <a:pPr algn="l"/>
            <a:endParaRPr lang="fr-FR" sz="1400" u="none" dirty="0"/>
          </a:p>
          <a:p>
            <a:pPr algn="l"/>
            <a:r>
              <a:rPr lang="fr-FR" sz="1400" u="none" dirty="0"/>
              <a:t>Ces échanges sont souvent Russe, Chinois ou 100% sur le </a:t>
            </a:r>
            <a:r>
              <a:rPr lang="fr-FR" sz="1400" u="none" dirty="0" err="1"/>
              <a:t>dark</a:t>
            </a:r>
            <a:r>
              <a:rPr lang="fr-FR" sz="1400" u="none" dirty="0"/>
              <a:t> net</a:t>
            </a:r>
          </a:p>
          <a:p>
            <a:pPr algn="l"/>
            <a:endParaRPr lang="fr-FR" sz="1400" u="none" dirty="0"/>
          </a:p>
          <a:p>
            <a:r>
              <a:rPr lang="fr-FR" sz="1400" b="1" dirty="0">
                <a:solidFill>
                  <a:schemeClr val="accent1"/>
                </a:solidFill>
              </a:rPr>
              <a:t>Le risque est le vôtre, mais je vous recommande de les éviter et je ne vous encouragerai pas à les utiliser. </a:t>
            </a:r>
          </a:p>
          <a:p>
            <a:endParaRPr lang="fr-FR" sz="1400" b="1" dirty="0">
              <a:solidFill>
                <a:schemeClr val="accent1"/>
              </a:solidFill>
            </a:endParaRPr>
          </a:p>
          <a:p>
            <a:r>
              <a:rPr lang="fr-FR" sz="1400" b="1" dirty="0">
                <a:solidFill>
                  <a:schemeClr val="accent1"/>
                </a:solidFill>
              </a:rPr>
              <a:t>Ne faites pas de bêtises.</a:t>
            </a:r>
          </a:p>
        </p:txBody>
      </p:sp>
      <p:pic>
        <p:nvPicPr>
          <p:cNvPr id="9" name="Picture 8">
            <a:extLst>
              <a:ext uri="{FF2B5EF4-FFF2-40B4-BE49-F238E27FC236}">
                <a16:creationId xmlns:a16="http://schemas.microsoft.com/office/drawing/2014/main" id="{B27CAEF7-BA17-4044-89FF-826DBE79EF67}"/>
              </a:ext>
            </a:extLst>
          </p:cNvPr>
          <p:cNvPicPr>
            <a:picLocks noChangeAspect="1"/>
          </p:cNvPicPr>
          <p:nvPr>
            <p:custDataLst>
              <p:tags r:id="rId10"/>
            </p:custDataLst>
          </p:nvPr>
        </p:nvPicPr>
        <p:blipFill rotWithShape="1">
          <a:blip r:embed="rId25">
            <a:extLst>
              <a:ext uri="{28A0092B-C50C-407E-A947-70E740481C1C}">
                <a14:useLocalDpi xmlns:a14="http://schemas.microsoft.com/office/drawing/2010/main" val="0"/>
              </a:ext>
            </a:extLst>
          </a:blip>
          <a:srcRect t="34054" b="39099"/>
          <a:stretch/>
        </p:blipFill>
        <p:spPr>
          <a:xfrm>
            <a:off x="3537854" y="3197220"/>
            <a:ext cx="1382153" cy="371065"/>
          </a:xfrm>
          <a:prstGeom prst="rect">
            <a:avLst/>
          </a:prstGeom>
        </p:spPr>
      </p:pic>
      <p:cxnSp>
        <p:nvCxnSpPr>
          <p:cNvPr id="15" name="Straight Connector 14">
            <a:extLst>
              <a:ext uri="{FF2B5EF4-FFF2-40B4-BE49-F238E27FC236}">
                <a16:creationId xmlns:a16="http://schemas.microsoft.com/office/drawing/2014/main" id="{7DDDB545-0AC8-4BBA-8668-5BF9F36F4971}"/>
              </a:ext>
            </a:extLst>
          </p:cNvPr>
          <p:cNvCxnSpPr>
            <a:cxnSpLocks/>
          </p:cNvCxnSpPr>
          <p:nvPr>
            <p:custDataLst>
              <p:tags r:id="rId11"/>
            </p:custDataLst>
          </p:nvPr>
        </p:nvCxnSpPr>
        <p:spPr>
          <a:xfrm>
            <a:off x="193964" y="710575"/>
            <a:ext cx="11767127"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FF3BDD29-FE33-47C0-86D3-573CD1347008}"/>
              </a:ext>
            </a:extLst>
          </p:cNvPr>
          <p:cNvCxnSpPr>
            <a:cxnSpLocks/>
          </p:cNvCxnSpPr>
          <p:nvPr>
            <p:custDataLst>
              <p:tags r:id="rId12"/>
            </p:custDataLst>
          </p:nvPr>
        </p:nvCxnSpPr>
        <p:spPr>
          <a:xfrm>
            <a:off x="3304849" y="278569"/>
            <a:ext cx="0" cy="3862242"/>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10360D7A-1B3C-426C-8E38-4F3DB7A58D61}"/>
              </a:ext>
            </a:extLst>
          </p:cNvPr>
          <p:cNvCxnSpPr>
            <a:cxnSpLocks/>
          </p:cNvCxnSpPr>
          <p:nvPr>
            <p:custDataLst>
              <p:tags r:id="rId13"/>
            </p:custDataLst>
          </p:nvPr>
        </p:nvCxnSpPr>
        <p:spPr>
          <a:xfrm>
            <a:off x="6681622" y="278569"/>
            <a:ext cx="0" cy="3862242"/>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16F8F961-BF0F-481A-B00F-833B9CA58135}"/>
              </a:ext>
            </a:extLst>
          </p:cNvPr>
          <p:cNvCxnSpPr>
            <a:cxnSpLocks/>
          </p:cNvCxnSpPr>
          <p:nvPr>
            <p:custDataLst>
              <p:tags r:id="rId14"/>
            </p:custDataLst>
          </p:nvPr>
        </p:nvCxnSpPr>
        <p:spPr>
          <a:xfrm>
            <a:off x="9477078" y="278569"/>
            <a:ext cx="0" cy="3887947"/>
          </a:xfrm>
          <a:prstGeom prst="line">
            <a:avLst/>
          </a:prstGeom>
        </p:spPr>
        <p:style>
          <a:lnRef idx="3">
            <a:schemeClr val="dk1"/>
          </a:lnRef>
          <a:fillRef idx="0">
            <a:schemeClr val="dk1"/>
          </a:fillRef>
          <a:effectRef idx="2">
            <a:schemeClr val="dk1"/>
          </a:effectRef>
          <a:fontRef idx="minor">
            <a:schemeClr val="tx1"/>
          </a:fontRef>
        </p:style>
      </p:cxnSp>
      <p:sp>
        <p:nvSpPr>
          <p:cNvPr id="30" name="TextBox 29">
            <a:extLst>
              <a:ext uri="{FF2B5EF4-FFF2-40B4-BE49-F238E27FC236}">
                <a16:creationId xmlns:a16="http://schemas.microsoft.com/office/drawing/2014/main" id="{734BB432-3E54-4DC7-877A-1FE059D50137}"/>
              </a:ext>
            </a:extLst>
          </p:cNvPr>
          <p:cNvSpPr txBox="1"/>
          <p:nvPr>
            <p:custDataLst>
              <p:tags r:id="rId15"/>
            </p:custDataLst>
          </p:nvPr>
        </p:nvSpPr>
        <p:spPr>
          <a:xfrm>
            <a:off x="264567" y="4180409"/>
            <a:ext cx="5129463" cy="1812558"/>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r>
              <a:rPr lang="fr-FR" dirty="0"/>
              <a:t>Ne laissez jamais vos bitcoin sur dans une plateforme d’échange</a:t>
            </a:r>
          </a:p>
          <a:p>
            <a:endParaRPr lang="fr-FR" b="0" u="none" dirty="0"/>
          </a:p>
          <a:p>
            <a:pPr algn="l"/>
            <a:r>
              <a:rPr lang="fr-FR" b="0" u="none" dirty="0"/>
              <a:t>Les plateformes d’échanges peuvent être piratées, saisies, faire faillite ou simplement se barrer avec l’argent.</a:t>
            </a:r>
          </a:p>
          <a:p>
            <a:pPr algn="l"/>
            <a:r>
              <a:rPr lang="fr-FR" b="0" u="none" dirty="0"/>
              <a:t>Elles sont très risquées et doivent être évitées à tout prix. </a:t>
            </a:r>
          </a:p>
          <a:p>
            <a:pPr algn="l"/>
            <a:r>
              <a:rPr lang="fr-FR" b="0" u="none" dirty="0"/>
              <a:t>N’y laissez jamais votre argent pendant une période prolongée.</a:t>
            </a:r>
          </a:p>
          <a:p>
            <a:pPr algn="l"/>
            <a:endParaRPr lang="fr-FR" b="0" u="none" dirty="0"/>
          </a:p>
          <a:p>
            <a:r>
              <a:rPr lang="fr-FR" dirty="0"/>
              <a:t>Pas ta clé, pas tes bitcoin</a:t>
            </a:r>
          </a:p>
        </p:txBody>
      </p:sp>
      <p:sp>
        <p:nvSpPr>
          <p:cNvPr id="2" name="Date Placeholder 1">
            <a:extLst>
              <a:ext uri="{FF2B5EF4-FFF2-40B4-BE49-F238E27FC236}">
                <a16:creationId xmlns:a16="http://schemas.microsoft.com/office/drawing/2014/main" id="{CCC41FB2-C4C1-4EB0-B5E0-1620A0E52006}"/>
              </a:ext>
            </a:extLst>
          </p:cNvPr>
          <p:cNvSpPr>
            <a:spLocks noGrp="1"/>
          </p:cNvSpPr>
          <p:nvPr>
            <p:ph type="dt" sz="half" idx="10"/>
            <p:custDataLst>
              <p:tags r:id="rId16"/>
            </p:custDataLst>
          </p:nvPr>
        </p:nvSpPr>
        <p:spPr/>
        <p:txBody>
          <a:bodyPr/>
          <a:lstStyle/>
          <a:p>
            <a:fld id="{1A931ABA-6731-4821-AE18-A5E4F1226EC5}" type="datetime1">
              <a:rPr lang="en-GB" smtClean="0"/>
              <a:t>31/08/2020</a:t>
            </a:fld>
            <a:endParaRPr lang="fr-FR"/>
          </a:p>
        </p:txBody>
      </p:sp>
      <p:sp>
        <p:nvSpPr>
          <p:cNvPr id="5" name="Slide Number Placeholder 4">
            <a:extLst>
              <a:ext uri="{FF2B5EF4-FFF2-40B4-BE49-F238E27FC236}">
                <a16:creationId xmlns:a16="http://schemas.microsoft.com/office/drawing/2014/main" id="{89FBC6D7-CE7E-4FEC-8664-937E07AE1CD3}"/>
              </a:ext>
            </a:extLst>
          </p:cNvPr>
          <p:cNvSpPr>
            <a:spLocks noGrp="1"/>
          </p:cNvSpPr>
          <p:nvPr>
            <p:ph type="sldNum" sz="quarter" idx="12"/>
            <p:custDataLst>
              <p:tags r:id="rId17"/>
            </p:custDataLst>
          </p:nvPr>
        </p:nvSpPr>
        <p:spPr/>
        <p:txBody>
          <a:bodyPr/>
          <a:lstStyle/>
          <a:p>
            <a:fld id="{F2A888C8-7DE8-43C9-95B4-F66E8C50E3B2}" type="slidenum">
              <a:rPr lang="fr-FR" smtClean="0"/>
              <a:t>7</a:t>
            </a:fld>
            <a:endParaRPr lang="fr-FR" dirty="0"/>
          </a:p>
        </p:txBody>
      </p:sp>
      <p:sp>
        <p:nvSpPr>
          <p:cNvPr id="20" name="Espace réservé du pied de page 1">
            <a:extLst>
              <a:ext uri="{FF2B5EF4-FFF2-40B4-BE49-F238E27FC236}">
                <a16:creationId xmlns:a16="http://schemas.microsoft.com/office/drawing/2014/main" id="{011A74FE-DD9F-4594-9644-B49FA6658768}"/>
              </a:ext>
            </a:extLst>
          </p:cNvPr>
          <p:cNvSpPr>
            <a:spLocks noGrp="1"/>
          </p:cNvSpPr>
          <p:nvPr>
            <p:ph type="ftr" idx="11"/>
            <p:custDataLst>
              <p:tags r:id="rId18"/>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26">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pic>
        <p:nvPicPr>
          <p:cNvPr id="17" name="Picture 16">
            <a:hlinkClick r:id="rId27"/>
            <a:extLst>
              <a:ext uri="{FF2B5EF4-FFF2-40B4-BE49-F238E27FC236}">
                <a16:creationId xmlns:a16="http://schemas.microsoft.com/office/drawing/2014/main" id="{48B95B6D-E25F-43A6-BFEA-3103450D4F8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39012" y="4373959"/>
            <a:ext cx="6174518" cy="1415674"/>
          </a:xfrm>
          <a:prstGeom prst="rect">
            <a:avLst/>
          </a:prstGeom>
        </p:spPr>
      </p:pic>
    </p:spTree>
    <p:extLst>
      <p:ext uri="{BB962C8B-B14F-4D97-AF65-F5344CB8AC3E}">
        <p14:creationId xmlns:p14="http://schemas.microsoft.com/office/powerpoint/2010/main" val="99620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D7597C3-7CF5-49E1-8DC1-28AFACE3ACA9}"/>
              </a:ext>
            </a:extLst>
          </p:cNvPr>
          <p:cNvSpPr>
            <a:spLocks noGrp="1"/>
          </p:cNvSpPr>
          <p:nvPr>
            <p:ph type="dt" sz="half" idx="10"/>
            <p:custDataLst>
              <p:tags r:id="rId1"/>
            </p:custDataLst>
          </p:nvPr>
        </p:nvSpPr>
        <p:spPr/>
        <p:txBody>
          <a:bodyPr/>
          <a:lstStyle/>
          <a:p>
            <a:fld id="{BCC63724-B043-454C-8091-47DFF1644819}" type="datetime1">
              <a:rPr lang="fr-FR" smtClean="0"/>
              <a:t>31/08/2020</a:t>
            </a:fld>
            <a:endParaRPr lang="fr-FR"/>
          </a:p>
        </p:txBody>
      </p:sp>
      <p:sp>
        <p:nvSpPr>
          <p:cNvPr id="6" name="Slide Number Placeholder 5">
            <a:extLst>
              <a:ext uri="{FF2B5EF4-FFF2-40B4-BE49-F238E27FC236}">
                <a16:creationId xmlns:a16="http://schemas.microsoft.com/office/drawing/2014/main" id="{71ECAD80-B029-42AA-A45B-466FEA22ED40}"/>
              </a:ext>
            </a:extLst>
          </p:cNvPr>
          <p:cNvSpPr>
            <a:spLocks noGrp="1"/>
          </p:cNvSpPr>
          <p:nvPr>
            <p:ph type="sldNum" sz="quarter" idx="12"/>
            <p:custDataLst>
              <p:tags r:id="rId2"/>
            </p:custDataLst>
          </p:nvPr>
        </p:nvSpPr>
        <p:spPr/>
        <p:txBody>
          <a:bodyPr/>
          <a:lstStyle/>
          <a:p>
            <a:fld id="{0AD10ADF-9E70-4AEB-836F-D0D5DAFDC891}" type="slidenum">
              <a:rPr lang="fr-FR" smtClean="0"/>
              <a:t>8</a:t>
            </a:fld>
            <a:endParaRPr lang="fr-FR"/>
          </a:p>
        </p:txBody>
      </p:sp>
      <p:pic>
        <p:nvPicPr>
          <p:cNvPr id="9" name="Picture 8" descr="A picture containing drawing&#10;&#10;Description automatically generated">
            <a:extLst>
              <a:ext uri="{FF2B5EF4-FFF2-40B4-BE49-F238E27FC236}">
                <a16:creationId xmlns:a16="http://schemas.microsoft.com/office/drawing/2014/main" id="{16B50AA8-DC63-4D2D-BB3E-116B69F57A8A}"/>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6653757" y="4607848"/>
            <a:ext cx="2595716" cy="93397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0052042-7F1F-4640-A22E-3DCBD6620168}"/>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444465" y="4805568"/>
            <a:ext cx="2843213" cy="882874"/>
          </a:xfrm>
          <a:prstGeom prst="rect">
            <a:avLst/>
          </a:prstGeom>
        </p:spPr>
      </p:pic>
      <p:sp>
        <p:nvSpPr>
          <p:cNvPr id="14" name="Rectangle 13">
            <a:extLst>
              <a:ext uri="{FF2B5EF4-FFF2-40B4-BE49-F238E27FC236}">
                <a16:creationId xmlns:a16="http://schemas.microsoft.com/office/drawing/2014/main" id="{6FF5F557-763A-4369-80D8-24E78701ABDF}"/>
              </a:ext>
            </a:extLst>
          </p:cNvPr>
          <p:cNvSpPr/>
          <p:nvPr>
            <p:custDataLst>
              <p:tags r:id="rId5"/>
            </p:custDataLst>
          </p:nvPr>
        </p:nvSpPr>
        <p:spPr>
          <a:xfrm>
            <a:off x="421097" y="313295"/>
            <a:ext cx="5352561" cy="377026"/>
          </a:xfrm>
          <a:prstGeom prst="rect">
            <a:avLst/>
          </a:prstGeom>
          <a:noFill/>
          <a:ln>
            <a:noFill/>
          </a:ln>
        </p:spPr>
        <p:txBody>
          <a:bodyPr spcFirstLastPara="1" vert="horz" wrap="square" lIns="68575" tIns="34275" rIns="68575" bIns="34275" rtlCol="0" anchor="ctr" anchorCtr="0">
            <a:noAutofit/>
          </a:bodyPr>
          <a:lstStyle/>
          <a:p>
            <a:pPr>
              <a:lnSpc>
                <a:spcPct val="90000"/>
              </a:lnSpc>
              <a:spcBef>
                <a:spcPct val="0"/>
              </a:spcBef>
              <a:buSzPts val="1800"/>
            </a:pPr>
            <a:r>
              <a:rPr lang="en-US" sz="2000" u="sng" dirty="0">
                <a:latin typeface="Brandon Grotesque Medium" panose="020B0603020203060202" pitchFamily="34" charset="0"/>
                <a:ea typeface="+mj-ea"/>
                <a:cs typeface="+mj-cs"/>
              </a:rPr>
              <a:t>Alternative aux </a:t>
            </a:r>
            <a:r>
              <a:rPr lang="en-US" sz="2000" u="sng" dirty="0" err="1">
                <a:latin typeface="Brandon Grotesque Medium" panose="020B0603020203060202" pitchFamily="34" charset="0"/>
                <a:ea typeface="+mj-ea"/>
                <a:cs typeface="+mj-cs"/>
              </a:rPr>
              <a:t>échanges</a:t>
            </a:r>
            <a:r>
              <a:rPr lang="en-US" sz="2000" u="sng" dirty="0">
                <a:latin typeface="Brandon Grotesque Medium" panose="020B0603020203060202" pitchFamily="34" charset="0"/>
                <a:ea typeface="+mj-ea"/>
                <a:cs typeface="+mj-cs"/>
              </a:rPr>
              <a:t> </a:t>
            </a:r>
            <a:r>
              <a:rPr lang="en-US" sz="2000" u="sng" dirty="0" err="1">
                <a:latin typeface="Brandon Grotesque Medium" panose="020B0603020203060202" pitchFamily="34" charset="0"/>
                <a:ea typeface="+mj-ea"/>
                <a:cs typeface="+mj-cs"/>
              </a:rPr>
              <a:t>traditionnels</a:t>
            </a:r>
            <a:endParaRPr lang="en-US" sz="2000" u="sng" dirty="0">
              <a:latin typeface="Brandon Grotesque Medium" panose="020B0603020203060202" pitchFamily="34" charset="0"/>
              <a:ea typeface="+mj-ea"/>
              <a:cs typeface="+mj-cs"/>
            </a:endParaRPr>
          </a:p>
        </p:txBody>
      </p:sp>
      <p:sp>
        <p:nvSpPr>
          <p:cNvPr id="15" name="TextBox 14">
            <a:extLst>
              <a:ext uri="{FF2B5EF4-FFF2-40B4-BE49-F238E27FC236}">
                <a16:creationId xmlns:a16="http://schemas.microsoft.com/office/drawing/2014/main" id="{76FF08E0-9B19-4B07-A6DE-FF4D5E7EA9F3}"/>
              </a:ext>
            </a:extLst>
          </p:cNvPr>
          <p:cNvSpPr txBox="1"/>
          <p:nvPr>
            <p:custDataLst>
              <p:tags r:id="rId6"/>
            </p:custDataLst>
          </p:nvPr>
        </p:nvSpPr>
        <p:spPr>
          <a:xfrm>
            <a:off x="421098" y="698307"/>
            <a:ext cx="6354862" cy="3969455"/>
          </a:xfrm>
          <a:prstGeom prst="rect">
            <a:avLst/>
          </a:prstGeom>
          <a:noFill/>
          <a:ln>
            <a:noFill/>
          </a:ln>
        </p:spPr>
        <p:txBody>
          <a:bodyPr spcFirstLastPara="1" vert="horz" wrap="square" lIns="68575" tIns="34275" rIns="68575" bIns="34275" rtlCol="0" anchor="t" anchorCtr="0">
            <a:noAutofit/>
          </a:bodyPr>
          <a:lstStyle>
            <a:defPPr>
              <a:defRPr lang="fr-FR"/>
            </a:defPPr>
            <a:lvl1pPr marL="285750" indent="-285750" algn="just">
              <a:lnSpc>
                <a:spcPct val="90000"/>
              </a:lnSpc>
              <a:spcBef>
                <a:spcPts val="1067"/>
              </a:spcBef>
              <a:buClr>
                <a:schemeClr val="dk1"/>
              </a:buClr>
              <a:buSzPts val="1400"/>
              <a:buFont typeface="Arial" panose="020B0604020202020204" pitchFamily="34" charset="0"/>
              <a:buChar char="•"/>
              <a:defRPr sz="1600">
                <a:solidFill>
                  <a:schemeClr val="dk1"/>
                </a:solidFill>
                <a:latin typeface="Brandon Grotesque Regular" panose="020B0503020203060202" pitchFamily="34" charset="0"/>
                <a:cs typeface="Calibri"/>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fr-FR" sz="1400" dirty="0"/>
              <a:t>Récemment, nous avons vu apparaître un certain nombre de meilleures alternatives pour acheter des bitcoins. Ces services sont favorable à Bitcoins et se soucient de vous. </a:t>
            </a:r>
          </a:p>
          <a:p>
            <a:pPr marL="0" indent="0">
              <a:buNone/>
            </a:pPr>
            <a:r>
              <a:rPr lang="fr-FR" sz="1400" dirty="0"/>
              <a:t>Comment pouvez-vous le savoir ? </a:t>
            </a:r>
          </a:p>
          <a:p>
            <a:r>
              <a:rPr lang="fr-FR" sz="1400" dirty="0"/>
              <a:t>Ils offrent uniquement des Bitcoins . </a:t>
            </a:r>
          </a:p>
          <a:p>
            <a:r>
              <a:rPr lang="fr-FR" sz="1400" dirty="0"/>
              <a:t>Ils offrent un retrait automatique vers votre portefeuille.</a:t>
            </a:r>
          </a:p>
          <a:p>
            <a:r>
              <a:rPr lang="fr-FR" sz="1400" dirty="0"/>
              <a:t>L'accent est mis sur Lightning network et l'écosystème Bitcoin.</a:t>
            </a:r>
          </a:p>
          <a:p>
            <a:r>
              <a:rPr lang="fr-FR" sz="1400" dirty="0"/>
              <a:t>Ils tachent de respecter votre vie privé au maximum de leur contrainte. </a:t>
            </a:r>
          </a:p>
          <a:p>
            <a:r>
              <a:rPr lang="fr-FR" sz="1400" dirty="0"/>
              <a:t>Il y a pas plein de type d'ordre de transaction - simplement un bouton d'achat.</a:t>
            </a:r>
          </a:p>
          <a:p>
            <a:r>
              <a:rPr lang="fr-FR" sz="1400" dirty="0"/>
              <a:t>Ils vous encouragent à acheter le </a:t>
            </a:r>
            <a:r>
              <a:rPr lang="fr-FR" sz="1400" dirty="0" err="1"/>
              <a:t>meme</a:t>
            </a:r>
            <a:r>
              <a:rPr lang="fr-FR" sz="1400" dirty="0"/>
              <a:t> montant régulièrement &amp; automatiquement afin de ne pas jouer avec vos </a:t>
            </a:r>
            <a:r>
              <a:rPr lang="fr-FR" sz="1400" dirty="0" err="1"/>
              <a:t>emotions</a:t>
            </a:r>
            <a:r>
              <a:rPr lang="fr-FR" sz="1400" dirty="0"/>
              <a:t> et respecter votre plan d’</a:t>
            </a:r>
            <a:r>
              <a:rPr lang="fr-FR" sz="1400" dirty="0" err="1"/>
              <a:t>investissment</a:t>
            </a:r>
            <a:r>
              <a:rPr lang="fr-FR" sz="1400" dirty="0"/>
              <a:t>. </a:t>
            </a:r>
          </a:p>
          <a:p>
            <a:endParaRPr lang="fr-FR" sz="1400" dirty="0"/>
          </a:p>
          <a:p>
            <a:pPr marL="0" indent="0">
              <a:buNone/>
            </a:pPr>
            <a:r>
              <a:rPr lang="fr-FR" sz="1400" dirty="0"/>
              <a:t>C'est ce que vous devriez viser si ces produits sont disponibles dans votre juridiction !</a:t>
            </a:r>
            <a:endParaRPr lang="en-US" sz="1400" dirty="0"/>
          </a:p>
        </p:txBody>
      </p:sp>
      <p:pic>
        <p:nvPicPr>
          <p:cNvPr id="22" name="Picture 21" descr="A screenshot of a cell phone&#10;&#10;Description automatically generated">
            <a:extLst>
              <a:ext uri="{FF2B5EF4-FFF2-40B4-BE49-F238E27FC236}">
                <a16:creationId xmlns:a16="http://schemas.microsoft.com/office/drawing/2014/main" id="{B5524559-9502-45D4-B4D8-59500435670D}"/>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9258071" y="448941"/>
            <a:ext cx="2512832" cy="5107514"/>
          </a:xfrm>
          <a:prstGeom prst="rect">
            <a:avLst/>
          </a:prstGeom>
        </p:spPr>
      </p:pic>
      <p:pic>
        <p:nvPicPr>
          <p:cNvPr id="3" name="Picture 2" descr="A close up of a logo&#10;&#10;Description automatically generated">
            <a:extLst>
              <a:ext uri="{FF2B5EF4-FFF2-40B4-BE49-F238E27FC236}">
                <a16:creationId xmlns:a16="http://schemas.microsoft.com/office/drawing/2014/main" id="{EAD3523B-C29D-4DF1-9388-4DE1A4CFCE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94971" y="1237253"/>
            <a:ext cx="2175494" cy="1755058"/>
          </a:xfrm>
          <a:prstGeom prst="rect">
            <a:avLst/>
          </a:prstGeom>
        </p:spPr>
      </p:pic>
      <p:pic>
        <p:nvPicPr>
          <p:cNvPr id="7" name="Picture 6" descr="A close up of a sign&#10;&#10;Description automatically generated">
            <a:extLst>
              <a:ext uri="{FF2B5EF4-FFF2-40B4-BE49-F238E27FC236}">
                <a16:creationId xmlns:a16="http://schemas.microsoft.com/office/drawing/2014/main" id="{57DB7938-0855-4DCA-837F-1134EF65D9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98529" y="4667762"/>
            <a:ext cx="2939003" cy="804780"/>
          </a:xfrm>
          <a:prstGeom prst="rect">
            <a:avLst/>
          </a:prstGeom>
        </p:spPr>
      </p:pic>
      <p:sp>
        <p:nvSpPr>
          <p:cNvPr id="12" name="Espace réservé du pied de page 1">
            <a:extLst>
              <a:ext uri="{FF2B5EF4-FFF2-40B4-BE49-F238E27FC236}">
                <a16:creationId xmlns:a16="http://schemas.microsoft.com/office/drawing/2014/main" id="{1234B13E-CBAF-41EC-82DB-2AC27449A074}"/>
              </a:ext>
            </a:extLst>
          </p:cNvPr>
          <p:cNvSpPr>
            <a:spLocks noGrp="1"/>
          </p:cNvSpPr>
          <p:nvPr>
            <p:ph type="ftr" sz="quarter" idx="11"/>
            <p:custDataLst>
              <p:tags r:id="rId8"/>
            </p:custDataLst>
          </p:nvPr>
        </p:nvSpPr>
        <p:spPr>
          <a:xfrm>
            <a:off x="3054843" y="6329173"/>
            <a:ext cx="6433571" cy="365125"/>
          </a:xfrm>
        </p:spPr>
        <p:txBody>
          <a:bodyPr/>
          <a:lstStyle/>
          <a:p>
            <a:r>
              <a:rPr lang="en-US" dirty="0">
                <a:latin typeface="Brandon Grotesque Light" panose="020B0303020203060202" pitchFamily="34" charset="0"/>
              </a:rPr>
              <a:t>We do not provide any financial advice. All content is for education purpose only. Do you own research. Don't trust, verify. BRH </a:t>
            </a:r>
            <a:r>
              <a:rPr lang="en-US" dirty="0" err="1">
                <a:latin typeface="Brandon Grotesque Light" panose="020B0303020203060202" pitchFamily="34" charset="0"/>
              </a:rPr>
              <a:t>LvL</a:t>
            </a:r>
            <a:r>
              <a:rPr lang="en-US" dirty="0">
                <a:latin typeface="Brandon Grotesque Light" panose="020B0303020203060202" pitchFamily="34" charset="0"/>
              </a:rPr>
              <a:t> 5.2 ENG V1.3 - </a:t>
            </a:r>
            <a:r>
              <a:rPr lang="en-US" b="0" dirty="0">
                <a:effectLst/>
                <a:latin typeface="Brandon Grotesque Light" panose="020B0303020203060202" pitchFamily="34" charset="0"/>
              </a:rPr>
              <a:t>© 2020  This work is licensed </a:t>
            </a:r>
            <a:r>
              <a:rPr lang="en-US" dirty="0">
                <a:latin typeface="Brandon Grotesque Light" panose="020B0303020203060202" pitchFamily="34" charset="0"/>
              </a:rPr>
              <a:t>under a </a:t>
            </a:r>
            <a:r>
              <a:rPr lang="en-US" dirty="0">
                <a:latin typeface="Brandon Grotesque Light" panose="020B0303020203060202" pitchFamily="34" charset="0"/>
                <a:hlinkClick r:id="rId15">
                  <a:extLst>
                    <a:ext uri="{A12FA001-AC4F-418D-AE19-62706E023703}">
                      <ahyp:hlinkClr xmlns:ahyp="http://schemas.microsoft.com/office/drawing/2018/hyperlinkcolor" val="tx"/>
                    </a:ext>
                  </a:extLst>
                </a:hlinkClick>
              </a:rPr>
              <a:t>CC BY-SA</a:t>
            </a:r>
            <a:r>
              <a:rPr lang="en-US" dirty="0">
                <a:latin typeface="Brandon Grotesque Light" panose="020B0303020203060202" pitchFamily="34" charset="0"/>
              </a:rPr>
              <a:t> License</a:t>
            </a:r>
            <a:endParaRPr lang="en-GB" dirty="0">
              <a:latin typeface="Brandon Grotesque Light" panose="020B0303020203060202" pitchFamily="34" charset="0"/>
            </a:endParaRPr>
          </a:p>
        </p:txBody>
      </p:sp>
    </p:spTree>
    <p:extLst>
      <p:ext uri="{BB962C8B-B14F-4D97-AF65-F5344CB8AC3E}">
        <p14:creationId xmlns:p14="http://schemas.microsoft.com/office/powerpoint/2010/main" val="2391299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015C5-F63A-49BB-8FB9-AB6F063F26EB}"/>
              </a:ext>
            </a:extLst>
          </p:cNvPr>
          <p:cNvSpPr>
            <a:spLocks noGrp="1"/>
          </p:cNvSpPr>
          <p:nvPr>
            <p:ph type="title"/>
            <p:custDataLst>
              <p:tags r:id="rId1"/>
            </p:custDataLst>
          </p:nvPr>
        </p:nvSpPr>
        <p:spPr>
          <a:xfrm>
            <a:off x="472466" y="213047"/>
            <a:ext cx="3330607" cy="444598"/>
          </a:xfrm>
          <a:noFill/>
          <a:ln>
            <a:noFill/>
          </a:ln>
        </p:spPr>
        <p:txBody>
          <a:bodyPr spcFirstLastPara="1" vert="horz" wrap="square" lIns="68575" tIns="34275" rIns="68575" bIns="34275" rtlCol="0" anchor="ctr" anchorCtr="0">
            <a:noAutofit/>
          </a:bodyPr>
          <a:lstStyle/>
          <a:p>
            <a:pPr>
              <a:spcBef>
                <a:spcPts val="0"/>
              </a:spcBef>
              <a:buClr>
                <a:schemeClr val="dk1"/>
              </a:buClr>
              <a:buSzPts val="1800"/>
              <a:buFont typeface="Calibri"/>
            </a:pPr>
            <a:r>
              <a:rPr lang="fr-FR" sz="2000" u="sng" dirty="0">
                <a:solidFill>
                  <a:schemeClr val="dk1"/>
                </a:solidFill>
                <a:latin typeface="Brandon Grotesque Medium" panose="020B0603020203060202" pitchFamily="34" charset="0"/>
                <a:cs typeface="Calibri"/>
              </a:rPr>
              <a:t>Fournisseurs de portefeuille</a:t>
            </a:r>
          </a:p>
        </p:txBody>
      </p:sp>
      <p:sp>
        <p:nvSpPr>
          <p:cNvPr id="3" name="Content Placeholder 2">
            <a:extLst>
              <a:ext uri="{FF2B5EF4-FFF2-40B4-BE49-F238E27FC236}">
                <a16:creationId xmlns:a16="http://schemas.microsoft.com/office/drawing/2014/main" id="{FBDF3790-4B72-4E60-A20E-564B136C53F2}"/>
              </a:ext>
            </a:extLst>
          </p:cNvPr>
          <p:cNvSpPr>
            <a:spLocks noGrp="1"/>
          </p:cNvSpPr>
          <p:nvPr>
            <p:ph idx="1"/>
            <p:custDataLst>
              <p:tags r:id="rId2"/>
            </p:custDataLst>
          </p:nvPr>
        </p:nvSpPr>
        <p:spPr>
          <a:xfrm>
            <a:off x="464539" y="739832"/>
            <a:ext cx="6123449" cy="5764390"/>
          </a:xfrm>
          <a:noFill/>
          <a:ln>
            <a:noFill/>
          </a:ln>
        </p:spPr>
        <p:txBody>
          <a:bodyPr spcFirstLastPara="1" vert="horz" wrap="square" lIns="68575" tIns="34275" rIns="68575" bIns="34275" rtlCol="0" anchor="t" anchorCtr="0">
            <a:noAutofit/>
          </a:bodyPr>
          <a:lstStyle/>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Les bitcoins sont stockés dans un "portefeuille". Il s'agit d'un coffre-fort numérique pour votre argent auquel seul le propriétaire de la clé peut accéder. Il peut s'agir d'un dispositif physique, d'un logiciel d'application ou d'un morceau de papier.</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Ces portefeuilles sont le lien entre vos bitcoins et le monde extérieur.</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Chaque portefeuille a des caractéristiques différentes :</a:t>
            </a:r>
          </a:p>
          <a:p>
            <a:pPr>
              <a:lnSpc>
                <a:spcPct val="100000"/>
              </a:lnSpc>
              <a:spcBef>
                <a:spcPts val="0"/>
              </a:spcBef>
              <a:buClr>
                <a:schemeClr val="dk1"/>
              </a:buClr>
              <a:buSzPts val="1400"/>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Vie privée</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Sécurité</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Facilité d'utilisation</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Prix</a:t>
            </a: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fr-FR" sz="1400" dirty="0">
              <a:solidFill>
                <a:schemeClr val="dk1"/>
              </a:solidFill>
              <a:latin typeface="Brandon Grotesque Regular" panose="020B0503020203060202" pitchFamily="34" charset="0"/>
              <a:cs typeface="Calibri"/>
            </a:endParaRPr>
          </a:p>
          <a:p>
            <a:pPr>
              <a:lnSpc>
                <a:spcPct val="100000"/>
              </a:lnSpc>
              <a:spcBef>
                <a:spcPts val="0"/>
              </a:spcBef>
              <a:buClr>
                <a:schemeClr val="dk1"/>
              </a:buClr>
              <a:buSzPts val="1400"/>
            </a:pPr>
            <a:r>
              <a:rPr lang="fr-FR" sz="1400" dirty="0">
                <a:solidFill>
                  <a:schemeClr val="dk1"/>
                </a:solidFill>
                <a:latin typeface="Brandon Grotesque Regular" panose="020B0503020203060202" pitchFamily="34" charset="0"/>
                <a:cs typeface="Calibri"/>
              </a:rPr>
              <a:t> Ce qu'il faut rechercher lors du choix d'un portefeuille :</a:t>
            </a:r>
          </a:p>
          <a:p>
            <a:pPr>
              <a:lnSpc>
                <a:spcPct val="100000"/>
              </a:lnSpc>
              <a:spcBef>
                <a:spcPts val="0"/>
              </a:spcBef>
              <a:buClr>
                <a:schemeClr val="dk1"/>
              </a:buClr>
              <a:buSzPts val="1400"/>
            </a:pPr>
            <a:endParaRPr lang="fr-FR"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Qui contrôle la clé privée	</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Stockage à froid ou à chaud</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Protection de la vie privée</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Option de création de transactions</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Combien allez-vous détenir ? </a:t>
            </a:r>
          </a:p>
          <a:p>
            <a:pPr marL="0" indent="0">
              <a:lnSpc>
                <a:spcPct val="100000"/>
              </a:lnSpc>
              <a:spcBef>
                <a:spcPts val="0"/>
              </a:spcBef>
              <a:buClr>
                <a:schemeClr val="dk1"/>
              </a:buClr>
              <a:buSzPts val="1400"/>
              <a:buNone/>
            </a:pPr>
            <a:r>
              <a:rPr lang="fr-FR" sz="1400" dirty="0">
                <a:solidFill>
                  <a:schemeClr val="dk1"/>
                </a:solidFill>
                <a:latin typeface="Brandon Grotesque Regular" panose="020B0503020203060202" pitchFamily="34" charset="0"/>
                <a:cs typeface="Calibri"/>
              </a:rPr>
              <a:t>	-  Quel usage en ferez-vous ? </a:t>
            </a:r>
            <a:endParaRPr lang="en-GB" sz="1400" dirty="0">
              <a:solidFill>
                <a:schemeClr val="dk1"/>
              </a:solidFill>
              <a:latin typeface="Brandon Grotesque Regular" panose="020B0503020203060202" pitchFamily="34" charset="0"/>
              <a:cs typeface="Calibri"/>
            </a:endParaRPr>
          </a:p>
          <a:p>
            <a:pPr marL="0" indent="0">
              <a:lnSpc>
                <a:spcPct val="100000"/>
              </a:lnSpc>
              <a:spcBef>
                <a:spcPts val="0"/>
              </a:spcBef>
              <a:buClr>
                <a:schemeClr val="dk1"/>
              </a:buClr>
              <a:buSzPts val="1400"/>
              <a:buNone/>
            </a:pPr>
            <a:endParaRPr lang="en-GB" sz="1400" dirty="0">
              <a:solidFill>
                <a:schemeClr val="dk1"/>
              </a:solidFill>
              <a:latin typeface="Brandon Grotesque Regular" panose="020B0503020203060202" pitchFamily="34" charset="0"/>
              <a:cs typeface="Calibri"/>
            </a:endParaRPr>
          </a:p>
        </p:txBody>
      </p:sp>
      <p:pic>
        <p:nvPicPr>
          <p:cNvPr id="7" name="Picture 6">
            <a:extLst>
              <a:ext uri="{FF2B5EF4-FFF2-40B4-BE49-F238E27FC236}">
                <a16:creationId xmlns:a16="http://schemas.microsoft.com/office/drawing/2014/main" id="{679D9A35-F273-4A0A-AFF6-D9F27D509D20}"/>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tretch>
            <a:fillRect/>
          </a:stretch>
        </p:blipFill>
        <p:spPr>
          <a:xfrm>
            <a:off x="7484037" y="125178"/>
            <a:ext cx="1730771" cy="1731464"/>
          </a:xfrm>
          <a:prstGeom prst="rect">
            <a:avLst/>
          </a:prstGeom>
        </p:spPr>
      </p:pic>
      <p:sp>
        <p:nvSpPr>
          <p:cNvPr id="10" name="TextBox 9">
            <a:extLst>
              <a:ext uri="{FF2B5EF4-FFF2-40B4-BE49-F238E27FC236}">
                <a16:creationId xmlns:a16="http://schemas.microsoft.com/office/drawing/2014/main" id="{44876082-FE9F-4649-A52A-7A3CD5A24DA3}"/>
              </a:ext>
            </a:extLst>
          </p:cNvPr>
          <p:cNvSpPr txBox="1"/>
          <p:nvPr>
            <p:custDataLst>
              <p:tags r:id="rId4"/>
            </p:custDataLst>
          </p:nvPr>
        </p:nvSpPr>
        <p:spPr>
          <a:xfrm>
            <a:off x="7151576" y="3795133"/>
            <a:ext cx="4817806" cy="2236838"/>
          </a:xfrm>
          <a:prstGeom prst="rect">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endParaRPr lang="en-US" dirty="0"/>
          </a:p>
          <a:p>
            <a:r>
              <a:rPr lang="fr-FR" dirty="0"/>
              <a:t>Qu'en est-il de la solution de stockage en dépôt ? </a:t>
            </a:r>
          </a:p>
          <a:p>
            <a:endParaRPr lang="en-US" dirty="0"/>
          </a:p>
          <a:p>
            <a:pPr algn="l"/>
            <a:r>
              <a:rPr lang="fr-FR" b="0" u="none" dirty="0"/>
              <a:t>Si vous ne possédez pas la clé privée (liste de 24 mots), une tierce partie est responsable de la sûreté de vos bitcoins.</a:t>
            </a:r>
          </a:p>
          <a:p>
            <a:pPr algn="l"/>
            <a:endParaRPr lang="en-US" dirty="0"/>
          </a:p>
          <a:p>
            <a:pPr algn="l"/>
            <a:r>
              <a:rPr lang="fr-FR" b="0" u="none" dirty="0"/>
              <a:t>Vous ne tenez donc plus vos bitcoins.</a:t>
            </a:r>
          </a:p>
          <a:p>
            <a:pPr algn="l"/>
            <a:endParaRPr lang="fr-FR" b="0" u="none" dirty="0"/>
          </a:p>
          <a:p>
            <a:pPr algn="l"/>
            <a:r>
              <a:rPr lang="fr-FR" b="0" u="none" dirty="0"/>
              <a:t>Ils sont soumis au même risque que les plateformes d’échanges. Piratage - Saisie - Réglementation - Faillite</a:t>
            </a:r>
            <a:endParaRPr lang="en-US" b="0" u="none" dirty="0"/>
          </a:p>
        </p:txBody>
      </p:sp>
      <p:sp>
        <p:nvSpPr>
          <p:cNvPr id="21" name="TextBox 20">
            <a:extLst>
              <a:ext uri="{FF2B5EF4-FFF2-40B4-BE49-F238E27FC236}">
                <a16:creationId xmlns:a16="http://schemas.microsoft.com/office/drawing/2014/main" id="{F713B4C1-9DF0-43D3-B1AD-B667C7BF2C14}"/>
              </a:ext>
            </a:extLst>
          </p:cNvPr>
          <p:cNvSpPr txBox="1"/>
          <p:nvPr>
            <p:custDataLst>
              <p:tags r:id="rId5"/>
            </p:custDataLst>
          </p:nvPr>
        </p:nvSpPr>
        <p:spPr>
          <a:xfrm>
            <a:off x="9560479" y="3443184"/>
            <a:ext cx="2558264" cy="276999"/>
          </a:xfrm>
          <a:prstGeom prst="rect">
            <a:avLst/>
          </a:prstGeom>
          <a:noFill/>
        </p:spPr>
        <p:txBody>
          <a:bodyPr wrap="none" rtlCol="0">
            <a:spAutoFit/>
          </a:bodyPr>
          <a:lstStyle/>
          <a:p>
            <a:r>
              <a:rPr lang="fr-FR" sz="1200" i="1" dirty="0"/>
              <a:t>Ledger Nano S. – Portefeuille physique</a:t>
            </a:r>
            <a:endParaRPr lang="en-GB" sz="1200" i="1" dirty="0"/>
          </a:p>
        </p:txBody>
      </p:sp>
      <p:sp>
        <p:nvSpPr>
          <p:cNvPr id="23" name="TextBox 22">
            <a:extLst>
              <a:ext uri="{FF2B5EF4-FFF2-40B4-BE49-F238E27FC236}">
                <a16:creationId xmlns:a16="http://schemas.microsoft.com/office/drawing/2014/main" id="{9A72EA65-65CD-43A7-983E-51FFFE2521B0}"/>
              </a:ext>
            </a:extLst>
          </p:cNvPr>
          <p:cNvSpPr txBox="1"/>
          <p:nvPr>
            <p:custDataLst>
              <p:tags r:id="rId6"/>
            </p:custDataLst>
          </p:nvPr>
        </p:nvSpPr>
        <p:spPr>
          <a:xfrm>
            <a:off x="7151575" y="1872344"/>
            <a:ext cx="2697405" cy="276999"/>
          </a:xfrm>
          <a:prstGeom prst="rect">
            <a:avLst/>
          </a:prstGeom>
          <a:noFill/>
        </p:spPr>
        <p:txBody>
          <a:bodyPr wrap="none" rtlCol="0">
            <a:spAutoFit/>
          </a:bodyPr>
          <a:lstStyle/>
          <a:p>
            <a:r>
              <a:rPr lang="fr-FR" sz="1200" i="1" dirty="0"/>
              <a:t>Trezor model one – portefeuille physique</a:t>
            </a:r>
            <a:endParaRPr lang="en-GB" sz="1200" i="1" dirty="0"/>
          </a:p>
        </p:txBody>
      </p:sp>
      <p:sp>
        <p:nvSpPr>
          <p:cNvPr id="26" name="TextBox 25">
            <a:extLst>
              <a:ext uri="{FF2B5EF4-FFF2-40B4-BE49-F238E27FC236}">
                <a16:creationId xmlns:a16="http://schemas.microsoft.com/office/drawing/2014/main" id="{FDFC209F-6833-458E-BB36-23CAD0B73F3F}"/>
              </a:ext>
            </a:extLst>
          </p:cNvPr>
          <p:cNvSpPr txBox="1"/>
          <p:nvPr>
            <p:custDataLst>
              <p:tags r:id="rId7"/>
            </p:custDataLst>
          </p:nvPr>
        </p:nvSpPr>
        <p:spPr>
          <a:xfrm>
            <a:off x="9781829" y="1882360"/>
            <a:ext cx="2112245" cy="276999"/>
          </a:xfrm>
          <a:prstGeom prst="rect">
            <a:avLst/>
          </a:prstGeom>
          <a:noFill/>
        </p:spPr>
        <p:txBody>
          <a:bodyPr wrap="none" rtlCol="0">
            <a:spAutoFit/>
          </a:bodyPr>
          <a:lstStyle/>
          <a:p>
            <a:r>
              <a:rPr lang="fr-FR" sz="1200" i="1" dirty="0" err="1"/>
              <a:t>Samourai</a:t>
            </a:r>
            <a:r>
              <a:rPr lang="fr-FR" sz="1200" i="1" dirty="0"/>
              <a:t> </a:t>
            </a:r>
            <a:r>
              <a:rPr lang="fr-FR" sz="1200" i="1" dirty="0" err="1"/>
              <a:t>wallet</a:t>
            </a:r>
            <a:r>
              <a:rPr lang="fr-FR" sz="1200" i="1" dirty="0"/>
              <a:t> - </a:t>
            </a:r>
            <a:r>
              <a:rPr lang="fr-FR" sz="1200" i="1" dirty="0" err="1"/>
              <a:t>android</a:t>
            </a:r>
            <a:r>
              <a:rPr lang="fr-FR" sz="1200" i="1" dirty="0"/>
              <a:t> app</a:t>
            </a:r>
            <a:endParaRPr lang="en-GB" sz="1200" i="1" dirty="0"/>
          </a:p>
        </p:txBody>
      </p:sp>
      <p:sp>
        <p:nvSpPr>
          <p:cNvPr id="27" name="TextBox 26">
            <a:extLst>
              <a:ext uri="{FF2B5EF4-FFF2-40B4-BE49-F238E27FC236}">
                <a16:creationId xmlns:a16="http://schemas.microsoft.com/office/drawing/2014/main" id="{1233524C-D747-4513-BB82-C825080EED19}"/>
              </a:ext>
            </a:extLst>
          </p:cNvPr>
          <p:cNvSpPr txBox="1"/>
          <p:nvPr>
            <p:custDataLst>
              <p:tags r:id="rId8"/>
            </p:custDataLst>
          </p:nvPr>
        </p:nvSpPr>
        <p:spPr>
          <a:xfrm>
            <a:off x="7331945" y="3429000"/>
            <a:ext cx="2176750" cy="276999"/>
          </a:xfrm>
          <a:prstGeom prst="rect">
            <a:avLst/>
          </a:prstGeom>
          <a:noFill/>
        </p:spPr>
        <p:txBody>
          <a:bodyPr wrap="none" rtlCol="0">
            <a:spAutoFit/>
          </a:bodyPr>
          <a:lstStyle/>
          <a:p>
            <a:r>
              <a:rPr lang="fr-FR" sz="1200" i="1" dirty="0"/>
              <a:t>Electrum – Portefeuille physique</a:t>
            </a:r>
            <a:endParaRPr lang="en-GB" sz="1200" i="1" dirty="0"/>
          </a:p>
        </p:txBody>
      </p:sp>
      <p:sp>
        <p:nvSpPr>
          <p:cNvPr id="4" name="Date Placeholder 3">
            <a:extLst>
              <a:ext uri="{FF2B5EF4-FFF2-40B4-BE49-F238E27FC236}">
                <a16:creationId xmlns:a16="http://schemas.microsoft.com/office/drawing/2014/main" id="{3BE6E3E8-C4EC-44DD-BB1C-E6C491FB3965}"/>
              </a:ext>
            </a:extLst>
          </p:cNvPr>
          <p:cNvSpPr>
            <a:spLocks noGrp="1"/>
          </p:cNvSpPr>
          <p:nvPr>
            <p:ph type="dt" sz="half" idx="10"/>
            <p:custDataLst>
              <p:tags r:id="rId9"/>
            </p:custDataLst>
          </p:nvPr>
        </p:nvSpPr>
        <p:spPr/>
        <p:txBody>
          <a:bodyPr/>
          <a:lstStyle/>
          <a:p>
            <a:fld id="{3300FD8C-2FEE-469D-8163-0ECABF4C73F4}" type="datetime1">
              <a:rPr lang="en-GB" smtClean="0"/>
              <a:t>31/08/2020</a:t>
            </a:fld>
            <a:endParaRPr lang="fr-FR"/>
          </a:p>
        </p:txBody>
      </p:sp>
      <p:sp>
        <p:nvSpPr>
          <p:cNvPr id="8" name="Slide Number Placeholder 7">
            <a:extLst>
              <a:ext uri="{FF2B5EF4-FFF2-40B4-BE49-F238E27FC236}">
                <a16:creationId xmlns:a16="http://schemas.microsoft.com/office/drawing/2014/main" id="{8B8EDD97-CD08-4D90-8941-32BE0A47B7B3}"/>
              </a:ext>
            </a:extLst>
          </p:cNvPr>
          <p:cNvSpPr>
            <a:spLocks noGrp="1"/>
          </p:cNvSpPr>
          <p:nvPr>
            <p:ph type="sldNum" sz="quarter" idx="12"/>
            <p:custDataLst>
              <p:tags r:id="rId10"/>
            </p:custDataLst>
          </p:nvPr>
        </p:nvSpPr>
        <p:spPr/>
        <p:txBody>
          <a:bodyPr/>
          <a:lstStyle/>
          <a:p>
            <a:fld id="{F2A888C8-7DE8-43C9-95B4-F66E8C50E3B2}" type="slidenum">
              <a:rPr lang="fr-FR" smtClean="0"/>
              <a:t>9</a:t>
            </a:fld>
            <a:endParaRPr lang="fr-FR" dirty="0"/>
          </a:p>
        </p:txBody>
      </p:sp>
      <p:sp>
        <p:nvSpPr>
          <p:cNvPr id="11" name="Rectangle 10">
            <a:extLst>
              <a:ext uri="{FF2B5EF4-FFF2-40B4-BE49-F238E27FC236}">
                <a16:creationId xmlns:a16="http://schemas.microsoft.com/office/drawing/2014/main" id="{A7F034A9-38CF-4ACA-B39A-FBD80FCB2660}"/>
              </a:ext>
            </a:extLst>
          </p:cNvPr>
          <p:cNvSpPr/>
          <p:nvPr>
            <p:custDataLst>
              <p:tags r:id="rId11"/>
            </p:custDataLst>
          </p:nvPr>
        </p:nvSpPr>
        <p:spPr>
          <a:xfrm>
            <a:off x="2349601" y="4100521"/>
            <a:ext cx="6096000" cy="646331"/>
          </a:xfrm>
          <a:prstGeom prst="rect">
            <a:avLst/>
          </a:prstGeom>
        </p:spPr>
        <p:txBody>
          <a:bodyPr>
            <a:spAutoFit/>
          </a:bodyPr>
          <a:lstStyle/>
          <a:p>
            <a:pPr>
              <a:buClr>
                <a:schemeClr val="dk1"/>
              </a:buClr>
              <a:buSzPts val="1400"/>
            </a:pPr>
            <a:endParaRPr lang="en-GB" dirty="0">
              <a:solidFill>
                <a:schemeClr val="dk1"/>
              </a:solidFill>
              <a:latin typeface="Brandon Grotesque Regular" panose="020B0503020203060202" pitchFamily="34" charset="0"/>
              <a:cs typeface="Calibri"/>
            </a:endParaRPr>
          </a:p>
          <a:p>
            <a:pPr>
              <a:buClr>
                <a:schemeClr val="dk1"/>
              </a:buClr>
              <a:buSzPts val="1400"/>
            </a:pPr>
            <a:endParaRPr lang="en-GB" dirty="0">
              <a:solidFill>
                <a:schemeClr val="dk1"/>
              </a:solidFill>
              <a:latin typeface="Brandon Grotesque Regular" panose="020B0503020203060202" pitchFamily="34" charset="0"/>
              <a:cs typeface="Calibri"/>
            </a:endParaRPr>
          </a:p>
        </p:txBody>
      </p:sp>
      <p:pic>
        <p:nvPicPr>
          <p:cNvPr id="15" name="Picture 14">
            <a:extLst>
              <a:ext uri="{FF2B5EF4-FFF2-40B4-BE49-F238E27FC236}">
                <a16:creationId xmlns:a16="http://schemas.microsoft.com/office/drawing/2014/main" id="{D72389C5-D275-4BEA-B4F9-D4B25F6E6EB4}"/>
              </a:ext>
            </a:extLst>
          </p:cNvPr>
          <p:cNvPicPr>
            <a:picLocks noChangeAspect="1"/>
          </p:cNvPicPr>
          <p:nvPr>
            <p:custDataLst>
              <p:tags r:id="rId12"/>
            </p:custDataLst>
          </p:nvPr>
        </p:nvPicPr>
        <p:blipFill>
          <a:blip r:embed="rId18">
            <a:extLst>
              <a:ext uri="{28A0092B-C50C-407E-A947-70E740481C1C}">
                <a14:useLocalDpi xmlns:a14="http://schemas.microsoft.com/office/drawing/2010/main" val="0"/>
              </a:ext>
            </a:extLst>
          </a:blip>
          <a:stretch>
            <a:fillRect/>
          </a:stretch>
        </p:blipFill>
        <p:spPr>
          <a:xfrm>
            <a:off x="9706520" y="16214"/>
            <a:ext cx="2262861" cy="1949391"/>
          </a:xfrm>
          <a:prstGeom prst="rect">
            <a:avLst/>
          </a:prstGeom>
        </p:spPr>
      </p:pic>
      <p:pic>
        <p:nvPicPr>
          <p:cNvPr id="19" name="Picture 18">
            <a:extLst>
              <a:ext uri="{FF2B5EF4-FFF2-40B4-BE49-F238E27FC236}">
                <a16:creationId xmlns:a16="http://schemas.microsoft.com/office/drawing/2014/main" id="{FDE91EE6-AFE6-4C62-96E9-B8B7DFAD07C8}"/>
              </a:ext>
            </a:extLst>
          </p:cNvPr>
          <p:cNvPicPr>
            <a:picLocks noChangeAspect="1"/>
          </p:cNvPicPr>
          <p:nvPr>
            <p:custDataLst>
              <p:tags r:id="rId13"/>
            </p:custDataLst>
          </p:nvPr>
        </p:nvPicPr>
        <p:blipFill>
          <a:blip r:embed="rId19">
            <a:extLst>
              <a:ext uri="{28A0092B-C50C-407E-A947-70E740481C1C}">
                <a14:useLocalDpi xmlns:a14="http://schemas.microsoft.com/office/drawing/2010/main" val="0"/>
              </a:ext>
            </a:extLst>
          </a:blip>
          <a:stretch>
            <a:fillRect/>
          </a:stretch>
        </p:blipFill>
        <p:spPr>
          <a:xfrm>
            <a:off x="9982200" y="2408422"/>
            <a:ext cx="1562239" cy="963234"/>
          </a:xfrm>
          <a:prstGeom prst="rect">
            <a:avLst/>
          </a:prstGeom>
        </p:spPr>
      </p:pic>
      <p:pic>
        <p:nvPicPr>
          <p:cNvPr id="31" name="Picture 30">
            <a:extLst>
              <a:ext uri="{FF2B5EF4-FFF2-40B4-BE49-F238E27FC236}">
                <a16:creationId xmlns:a16="http://schemas.microsoft.com/office/drawing/2014/main" id="{3D921321-C270-4592-944C-DAB580BE0DD2}"/>
              </a:ext>
            </a:extLst>
          </p:cNvPr>
          <p:cNvPicPr>
            <a:picLocks noChangeAspect="1"/>
          </p:cNvPicPr>
          <p:nvPr>
            <p:custDataLst>
              <p:tags r:id="rId14"/>
            </p:custDataLst>
          </p:nvPr>
        </p:nvPicPr>
        <p:blipFill>
          <a:blip r:embed="rId20">
            <a:extLst>
              <a:ext uri="{28A0092B-C50C-407E-A947-70E740481C1C}">
                <a14:useLocalDpi xmlns:a14="http://schemas.microsoft.com/office/drawing/2010/main" val="0"/>
              </a:ext>
            </a:extLst>
          </a:blip>
          <a:stretch>
            <a:fillRect/>
          </a:stretch>
        </p:blipFill>
        <p:spPr>
          <a:xfrm>
            <a:off x="7251816" y="2171156"/>
            <a:ext cx="2195215" cy="1317129"/>
          </a:xfrm>
          <a:prstGeom prst="rect">
            <a:avLst/>
          </a:prstGeom>
        </p:spPr>
      </p:pic>
      <p:pic>
        <p:nvPicPr>
          <p:cNvPr id="12" name="Picture 11">
            <a:hlinkClick r:id="rId21"/>
            <a:extLst>
              <a:ext uri="{FF2B5EF4-FFF2-40B4-BE49-F238E27FC236}">
                <a16:creationId xmlns:a16="http://schemas.microsoft.com/office/drawing/2014/main" id="{05D68124-0C16-4982-8662-320CB3203910}"/>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4237919" y="4423686"/>
            <a:ext cx="2319364" cy="1284483"/>
          </a:xfrm>
          <a:prstGeom prst="rect">
            <a:avLst/>
          </a:prstGeom>
        </p:spPr>
        <p:style>
          <a:lnRef idx="2">
            <a:schemeClr val="dk1"/>
          </a:lnRef>
          <a:fillRef idx="1">
            <a:schemeClr val="lt1"/>
          </a:fillRef>
          <a:effectRef idx="0">
            <a:schemeClr val="dk1"/>
          </a:effectRef>
          <a:fontRef idx="minor">
            <a:schemeClr val="dk1"/>
          </a:fontRef>
        </p:style>
      </p:pic>
      <p:pic>
        <p:nvPicPr>
          <p:cNvPr id="14" name="Picture 13">
            <a:hlinkClick r:id="rId23"/>
            <a:extLst>
              <a:ext uri="{FF2B5EF4-FFF2-40B4-BE49-F238E27FC236}">
                <a16:creationId xmlns:a16="http://schemas.microsoft.com/office/drawing/2014/main" id="{C2DF1205-350A-47B2-ABA3-B56C6ACA502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4237919" y="2349417"/>
            <a:ext cx="2348394" cy="1361864"/>
          </a:xfrm>
          <a:prstGeom prst="rect">
            <a:avLst/>
          </a:prstGeom>
        </p:spPr>
        <p:style>
          <a:lnRef idx="2">
            <a:schemeClr val="dk1"/>
          </a:lnRef>
          <a:fillRef idx="1">
            <a:schemeClr val="lt1"/>
          </a:fillRef>
          <a:effectRef idx="0">
            <a:schemeClr val="dk1"/>
          </a:effectRef>
          <a:fontRef idx="minor">
            <a:schemeClr val="dk1"/>
          </a:fontRef>
        </p:style>
      </p:pic>
      <p:sp>
        <p:nvSpPr>
          <p:cNvPr id="20" name="Espace réservé du pied de page 1">
            <a:extLst>
              <a:ext uri="{FF2B5EF4-FFF2-40B4-BE49-F238E27FC236}">
                <a16:creationId xmlns:a16="http://schemas.microsoft.com/office/drawing/2014/main" id="{1DD96DDA-253E-4DDD-ADE2-73C7F2C63D07}"/>
              </a:ext>
            </a:extLst>
          </p:cNvPr>
          <p:cNvSpPr>
            <a:spLocks noGrp="1"/>
          </p:cNvSpPr>
          <p:nvPr>
            <p:ph type="ftr" idx="11"/>
            <p:custDataLst>
              <p:tags r:id="rId15"/>
            </p:custDataLst>
          </p:nvPr>
        </p:nvSpPr>
        <p:spPr>
          <a:xfrm>
            <a:off x="2586182" y="6253398"/>
            <a:ext cx="7721600" cy="501649"/>
          </a:xfrm>
        </p:spPr>
        <p:txBody>
          <a:bodyPr/>
          <a:lstStyle/>
          <a:p>
            <a:r>
              <a:rPr lang="fr-FR" dirty="0">
                <a:latin typeface="Brandon Grotesque Light" panose="020B03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Light" panose="020B0303020203060202" pitchFamily="34" charset="0"/>
              </a:rPr>
              <a:t>LvL</a:t>
            </a:r>
            <a:r>
              <a:rPr lang="fr-FR" dirty="0">
                <a:latin typeface="Brandon Grotesque Light" panose="020B0303020203060202" pitchFamily="34" charset="0"/>
              </a:rPr>
              <a:t> 2.2 FR V1.1 - </a:t>
            </a:r>
            <a:r>
              <a:rPr lang="en-US" b="0" dirty="0">
                <a:effectLst/>
                <a:latin typeface="Brandon Grotesque Light" panose="020B0303020203060202" pitchFamily="34" charset="0"/>
              </a:rPr>
              <a:t>© 2020</a:t>
            </a:r>
            <a:r>
              <a:rPr lang="fr-FR" dirty="0">
                <a:latin typeface="Brandon Grotesque Light" panose="020B0303020203060202" pitchFamily="34" charset="0"/>
              </a:rPr>
              <a:t>  </a:t>
            </a:r>
            <a:r>
              <a:rPr lang="en-US" dirty="0">
                <a:latin typeface="Brandon Grotesque Light" panose="020B0303020203060202" pitchFamily="34" charset="0"/>
              </a:rPr>
              <a:t>Ce travail</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est</a:t>
            </a:r>
            <a:r>
              <a:rPr lang="en-US" b="0" dirty="0">
                <a:effectLst/>
                <a:latin typeface="Brandon Grotesque Light" panose="020B0303020203060202" pitchFamily="34" charset="0"/>
              </a:rPr>
              <a:t> </a:t>
            </a:r>
            <a:r>
              <a:rPr lang="en-US" b="0" dirty="0" err="1">
                <a:effectLst/>
                <a:latin typeface="Brandon Grotesque Light" panose="020B0303020203060202" pitchFamily="34" charset="0"/>
              </a:rPr>
              <a:t>licensé</a:t>
            </a:r>
            <a:r>
              <a:rPr lang="en-US" b="0" dirty="0">
                <a:effectLst/>
                <a:latin typeface="Brandon Grotesque Light" panose="020B0303020203060202" pitchFamily="34" charset="0"/>
              </a:rPr>
              <a:t> sous </a:t>
            </a:r>
            <a:r>
              <a:rPr lang="en-US" dirty="0">
                <a:latin typeface="Brandon Grotesque Light" panose="020B0303020203060202" pitchFamily="34" charset="0"/>
                <a:hlinkClick r:id="rId25">
                  <a:extLst>
                    <a:ext uri="{A12FA001-AC4F-418D-AE19-62706E023703}">
                      <ahyp:hlinkClr xmlns:ahyp="http://schemas.microsoft.com/office/drawing/2018/hyperlinkcolor" val="tx"/>
                    </a:ext>
                  </a:extLst>
                </a:hlinkClick>
              </a:rPr>
              <a:t>CC BY-SA</a:t>
            </a:r>
            <a:endParaRPr lang="en-US" dirty="0">
              <a:latin typeface="Brandon Grotesque Light" panose="020B0303020203060202" pitchFamily="34" charset="0"/>
            </a:endParaRPr>
          </a:p>
        </p:txBody>
      </p:sp>
    </p:spTree>
    <p:extLst>
      <p:ext uri="{BB962C8B-B14F-4D97-AF65-F5344CB8AC3E}">
        <p14:creationId xmlns:p14="http://schemas.microsoft.com/office/powerpoint/2010/main" val="2068849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8"/>
</p:tagLst>
</file>

<file path=ppt/tags/tag103.xml><?xml version="1.0" encoding="utf-8"?>
<p:tagLst xmlns:a="http://schemas.openxmlformats.org/drawingml/2006/main" xmlns:r="http://schemas.openxmlformats.org/officeDocument/2006/relationships" xmlns:p="http://schemas.openxmlformats.org/presentationml/2006/main">
  <p:tag name="NUM" val="9"/>
</p:tagLst>
</file>

<file path=ppt/tags/tag104.xml><?xml version="1.0" encoding="utf-8"?>
<p:tagLst xmlns:a="http://schemas.openxmlformats.org/drawingml/2006/main" xmlns:r="http://schemas.openxmlformats.org/officeDocument/2006/relationships" xmlns:p="http://schemas.openxmlformats.org/presentationml/2006/main">
  <p:tag name="NUM" val="10"/>
</p:tagLst>
</file>

<file path=ppt/tags/tag105.xml><?xml version="1.0" encoding="utf-8"?>
<p:tagLst xmlns:a="http://schemas.openxmlformats.org/drawingml/2006/main" xmlns:r="http://schemas.openxmlformats.org/officeDocument/2006/relationships" xmlns:p="http://schemas.openxmlformats.org/presentationml/2006/main">
  <p:tag name="NUM" val="11"/>
</p:tagLst>
</file>

<file path=ppt/tags/tag106.xml><?xml version="1.0" encoding="utf-8"?>
<p:tagLst xmlns:a="http://schemas.openxmlformats.org/drawingml/2006/main" xmlns:r="http://schemas.openxmlformats.org/officeDocument/2006/relationships" xmlns:p="http://schemas.openxmlformats.org/presentationml/2006/main">
  <p:tag name="NUM" val="12"/>
</p:tagLst>
</file>

<file path=ppt/tags/tag107.xml><?xml version="1.0" encoding="utf-8"?>
<p:tagLst xmlns:a="http://schemas.openxmlformats.org/drawingml/2006/main" xmlns:r="http://schemas.openxmlformats.org/officeDocument/2006/relationships" xmlns:p="http://schemas.openxmlformats.org/presentationml/2006/main">
  <p:tag name="NUM" val="13"/>
</p:tagLst>
</file>

<file path=ppt/tags/tag108.xml><?xml version="1.0" encoding="utf-8"?>
<p:tagLst xmlns:a="http://schemas.openxmlformats.org/drawingml/2006/main" xmlns:r="http://schemas.openxmlformats.org/officeDocument/2006/relationships" xmlns:p="http://schemas.openxmlformats.org/presentationml/2006/main">
  <p:tag name="NUM" val="10"/>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20.xml><?xml version="1.0" encoding="utf-8"?>
<p:tagLst xmlns:a="http://schemas.openxmlformats.org/drawingml/2006/main" xmlns:r="http://schemas.openxmlformats.org/officeDocument/2006/relationships" xmlns:p="http://schemas.openxmlformats.org/presentationml/2006/main">
  <p:tag name="NUM" val="10"/>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0"/>
</p:tagLst>
</file>

<file path=ppt/tags/tag132.xml><?xml version="1.0" encoding="utf-8"?>
<p:tagLst xmlns:a="http://schemas.openxmlformats.org/drawingml/2006/main" xmlns:r="http://schemas.openxmlformats.org/officeDocument/2006/relationships" xmlns:p="http://schemas.openxmlformats.org/presentationml/2006/main">
  <p:tag name="NUM" val="9"/>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10"/>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7"/>
</p:tagLst>
</file>

<file path=ppt/tags/tag141.xml><?xml version="1.0" encoding="utf-8"?>
<p:tagLst xmlns:a="http://schemas.openxmlformats.org/drawingml/2006/main" xmlns:r="http://schemas.openxmlformats.org/officeDocument/2006/relationships" xmlns:p="http://schemas.openxmlformats.org/presentationml/2006/main">
  <p:tag name="NUM" val="9"/>
</p:tagLst>
</file>

<file path=ppt/tags/tag142.xml><?xml version="1.0" encoding="utf-8"?>
<p:tagLst xmlns:a="http://schemas.openxmlformats.org/drawingml/2006/main" xmlns:r="http://schemas.openxmlformats.org/officeDocument/2006/relationships" xmlns:p="http://schemas.openxmlformats.org/presentationml/2006/main">
  <p:tag name="NUM" val="10"/>
</p:tagLst>
</file>

<file path=ppt/tags/tag143.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10"/>
</p:tagLst>
</file>

<file path=ppt/tags/tag145.xml><?xml version="1.0" encoding="utf-8"?>
<p:tagLst xmlns:a="http://schemas.openxmlformats.org/drawingml/2006/main" xmlns:r="http://schemas.openxmlformats.org/officeDocument/2006/relationships" xmlns:p="http://schemas.openxmlformats.org/presentationml/2006/main">
  <p:tag name="NUM" val="10"/>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10"/>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8"/>
</p:tagLst>
</file>

<file path=ppt/tags/tag162.xml><?xml version="1.0" encoding="utf-8"?>
<p:tagLst xmlns:a="http://schemas.openxmlformats.org/drawingml/2006/main" xmlns:r="http://schemas.openxmlformats.org/officeDocument/2006/relationships" xmlns:p="http://schemas.openxmlformats.org/presentationml/2006/main">
  <p:tag name="NUM" val="10"/>
</p:tagLst>
</file>

<file path=ppt/tags/tag163.xml><?xml version="1.0" encoding="utf-8"?>
<p:tagLst xmlns:a="http://schemas.openxmlformats.org/drawingml/2006/main" xmlns:r="http://schemas.openxmlformats.org/officeDocument/2006/relationships" xmlns:p="http://schemas.openxmlformats.org/presentationml/2006/main">
  <p:tag name="NUM" val="10"/>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6"/>
</p:tagLst>
</file>

<file path=ppt/tags/tag169.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70.xml><?xml version="1.0" encoding="utf-8"?>
<p:tagLst xmlns:a="http://schemas.openxmlformats.org/drawingml/2006/main" xmlns:r="http://schemas.openxmlformats.org/officeDocument/2006/relationships" xmlns:p="http://schemas.openxmlformats.org/presentationml/2006/main">
  <p:tag name="NUM" val="8"/>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4"/>
</p:tagLst>
</file>

<file path=ppt/tags/tag176.xml><?xml version="1.0" encoding="utf-8"?>
<p:tagLst xmlns:a="http://schemas.openxmlformats.org/drawingml/2006/main" xmlns:r="http://schemas.openxmlformats.org/officeDocument/2006/relationships" xmlns:p="http://schemas.openxmlformats.org/presentationml/2006/main">
  <p:tag name="NUM" val="5"/>
</p:tagLst>
</file>

<file path=ppt/tags/tag177.xml><?xml version="1.0" encoding="utf-8"?>
<p:tagLst xmlns:a="http://schemas.openxmlformats.org/drawingml/2006/main" xmlns:r="http://schemas.openxmlformats.org/officeDocument/2006/relationships" xmlns:p="http://schemas.openxmlformats.org/presentationml/2006/main">
  <p:tag name="NUM" val="6"/>
</p:tagLst>
</file>

<file path=ppt/tags/tag178.xml><?xml version="1.0" encoding="utf-8"?>
<p:tagLst xmlns:a="http://schemas.openxmlformats.org/drawingml/2006/main" xmlns:r="http://schemas.openxmlformats.org/officeDocument/2006/relationships" xmlns:p="http://schemas.openxmlformats.org/presentationml/2006/main">
  <p:tag name="NUM" val="7"/>
</p:tagLst>
</file>

<file path=ppt/tags/tag179.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7"/>
</p:tagLst>
</file>

<file path=ppt/tags/tag180.xml><?xml version="1.0" encoding="utf-8"?>
<p:tagLst xmlns:a="http://schemas.openxmlformats.org/drawingml/2006/main" xmlns:r="http://schemas.openxmlformats.org/officeDocument/2006/relationships" xmlns:p="http://schemas.openxmlformats.org/presentationml/2006/main">
  <p:tag name="NUM" val="9"/>
</p:tagLst>
</file>

<file path=ppt/tags/tag181.xml><?xml version="1.0" encoding="utf-8"?>
<p:tagLst xmlns:a="http://schemas.openxmlformats.org/drawingml/2006/main" xmlns:r="http://schemas.openxmlformats.org/officeDocument/2006/relationships" xmlns:p="http://schemas.openxmlformats.org/presentationml/2006/main">
  <p:tag name="NUM" val="10"/>
</p:tagLst>
</file>

<file path=ppt/tags/tag182.xml><?xml version="1.0" encoding="utf-8"?>
<p:tagLst xmlns:a="http://schemas.openxmlformats.org/drawingml/2006/main" xmlns:r="http://schemas.openxmlformats.org/officeDocument/2006/relationships" xmlns:p="http://schemas.openxmlformats.org/presentationml/2006/main">
  <p:tag name="NUM" val="11"/>
</p:tagLst>
</file>

<file path=ppt/tags/tag183.xml><?xml version="1.0" encoding="utf-8"?>
<p:tagLst xmlns:a="http://schemas.openxmlformats.org/drawingml/2006/main" xmlns:r="http://schemas.openxmlformats.org/officeDocument/2006/relationships" xmlns:p="http://schemas.openxmlformats.org/presentationml/2006/main">
  <p:tag name="NUM" val="12"/>
</p:tagLst>
</file>

<file path=ppt/tags/tag184.xml><?xml version="1.0" encoding="utf-8"?>
<p:tagLst xmlns:a="http://schemas.openxmlformats.org/drawingml/2006/main" xmlns:r="http://schemas.openxmlformats.org/officeDocument/2006/relationships" xmlns:p="http://schemas.openxmlformats.org/presentationml/2006/main">
  <p:tag name="NUM" val="13"/>
</p:tagLst>
</file>

<file path=ppt/tags/tag185.xml><?xml version="1.0" encoding="utf-8"?>
<p:tagLst xmlns:a="http://schemas.openxmlformats.org/drawingml/2006/main" xmlns:r="http://schemas.openxmlformats.org/officeDocument/2006/relationships" xmlns:p="http://schemas.openxmlformats.org/presentationml/2006/main">
  <p:tag name="NUM" val="14"/>
</p:tagLst>
</file>

<file path=ppt/tags/tag186.xml><?xml version="1.0" encoding="utf-8"?>
<p:tagLst xmlns:a="http://schemas.openxmlformats.org/drawingml/2006/main" xmlns:r="http://schemas.openxmlformats.org/officeDocument/2006/relationships" xmlns:p="http://schemas.openxmlformats.org/presentationml/2006/main">
  <p:tag name="NUM" val="15"/>
</p:tagLst>
</file>

<file path=ppt/tags/tag187.xml><?xml version="1.0" encoding="utf-8"?>
<p:tagLst xmlns:a="http://schemas.openxmlformats.org/drawingml/2006/main" xmlns:r="http://schemas.openxmlformats.org/officeDocument/2006/relationships" xmlns:p="http://schemas.openxmlformats.org/presentationml/2006/main">
  <p:tag name="NUM" val="16"/>
</p:tagLst>
</file>

<file path=ppt/tags/tag188.xml><?xml version="1.0" encoding="utf-8"?>
<p:tagLst xmlns:a="http://schemas.openxmlformats.org/drawingml/2006/main" xmlns:r="http://schemas.openxmlformats.org/officeDocument/2006/relationships" xmlns:p="http://schemas.openxmlformats.org/presentationml/2006/main">
  <p:tag name="NUM" val="17"/>
</p:tagLst>
</file>

<file path=ppt/tags/tag189.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8"/>
</p:tagLst>
</file>

<file path=ppt/tags/tag190.xml><?xml version="1.0" encoding="utf-8"?>
<p:tagLst xmlns:a="http://schemas.openxmlformats.org/drawingml/2006/main" xmlns:r="http://schemas.openxmlformats.org/officeDocument/2006/relationships" xmlns:p="http://schemas.openxmlformats.org/presentationml/2006/main">
  <p:tag name="NUM" val="19"/>
</p:tagLst>
</file>

<file path=ppt/tags/tag191.xml><?xml version="1.0" encoding="utf-8"?>
<p:tagLst xmlns:a="http://schemas.openxmlformats.org/drawingml/2006/main" xmlns:r="http://schemas.openxmlformats.org/officeDocument/2006/relationships" xmlns:p="http://schemas.openxmlformats.org/presentationml/2006/main">
  <p:tag name="NUM" val="20"/>
</p:tagLst>
</file>

<file path=ppt/tags/tag192.xml><?xml version="1.0" encoding="utf-8"?>
<p:tagLst xmlns:a="http://schemas.openxmlformats.org/drawingml/2006/main" xmlns:r="http://schemas.openxmlformats.org/officeDocument/2006/relationships" xmlns:p="http://schemas.openxmlformats.org/presentationml/2006/main">
  <p:tag name="NUM" val="21"/>
</p:tagLst>
</file>

<file path=ppt/tags/tag193.xml><?xml version="1.0" encoding="utf-8"?>
<p:tagLst xmlns:a="http://schemas.openxmlformats.org/drawingml/2006/main" xmlns:r="http://schemas.openxmlformats.org/officeDocument/2006/relationships" xmlns:p="http://schemas.openxmlformats.org/presentationml/2006/main">
  <p:tag name="NUM" val="22"/>
</p:tagLst>
</file>

<file path=ppt/tags/tag194.xml><?xml version="1.0" encoding="utf-8"?>
<p:tagLst xmlns:a="http://schemas.openxmlformats.org/drawingml/2006/main" xmlns:r="http://schemas.openxmlformats.org/officeDocument/2006/relationships" xmlns:p="http://schemas.openxmlformats.org/presentationml/2006/main">
  <p:tag name="NUM" val="23"/>
</p:tagLst>
</file>

<file path=ppt/tags/tag195.xml><?xml version="1.0" encoding="utf-8"?>
<p:tagLst xmlns:a="http://schemas.openxmlformats.org/drawingml/2006/main" xmlns:r="http://schemas.openxmlformats.org/officeDocument/2006/relationships" xmlns:p="http://schemas.openxmlformats.org/presentationml/2006/main">
  <p:tag name="NUM" val="24"/>
</p:tagLst>
</file>

<file path=ppt/tags/tag196.xml><?xml version="1.0" encoding="utf-8"?>
<p:tagLst xmlns:a="http://schemas.openxmlformats.org/drawingml/2006/main" xmlns:r="http://schemas.openxmlformats.org/officeDocument/2006/relationships" xmlns:p="http://schemas.openxmlformats.org/presentationml/2006/main">
  <p:tag name="NUM" val="25"/>
</p:tagLst>
</file>

<file path=ppt/tags/tag197.xml><?xml version="1.0" encoding="utf-8"?>
<p:tagLst xmlns:a="http://schemas.openxmlformats.org/drawingml/2006/main" xmlns:r="http://schemas.openxmlformats.org/officeDocument/2006/relationships" xmlns:p="http://schemas.openxmlformats.org/presentationml/2006/main">
  <p:tag name="NUM" val="27"/>
</p:tagLst>
</file>

<file path=ppt/tags/tag198.xml><?xml version="1.0" encoding="utf-8"?>
<p:tagLst xmlns:a="http://schemas.openxmlformats.org/drawingml/2006/main" xmlns:r="http://schemas.openxmlformats.org/officeDocument/2006/relationships" xmlns:p="http://schemas.openxmlformats.org/presentationml/2006/main">
  <p:tag name="NUM" val="28"/>
</p:tagLst>
</file>

<file path=ppt/tags/tag199.xml><?xml version="1.0" encoding="utf-8"?>
<p:tagLst xmlns:a="http://schemas.openxmlformats.org/drawingml/2006/main" xmlns:r="http://schemas.openxmlformats.org/officeDocument/2006/relationships" xmlns:p="http://schemas.openxmlformats.org/presentationml/2006/main">
  <p:tag name="NUM" val="29"/>
</p:tagLst>
</file>

<file path=ppt/tags/tag2.xml><?xml version="1.0" encoding="utf-8"?>
<p:tagLst xmlns:a="http://schemas.openxmlformats.org/drawingml/2006/main" xmlns:r="http://schemas.openxmlformats.org/officeDocument/2006/relationships" xmlns:p="http://schemas.openxmlformats.org/presentationml/2006/main">
  <p:tag name="NUM" val="7"/>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00.xml><?xml version="1.0" encoding="utf-8"?>
<p:tagLst xmlns:a="http://schemas.openxmlformats.org/drawingml/2006/main" xmlns:r="http://schemas.openxmlformats.org/officeDocument/2006/relationships" xmlns:p="http://schemas.openxmlformats.org/presentationml/2006/main">
  <p:tag name="NUM" val="30"/>
</p:tagLst>
</file>

<file path=ppt/tags/tag201.xml><?xml version="1.0" encoding="utf-8"?>
<p:tagLst xmlns:a="http://schemas.openxmlformats.org/drawingml/2006/main" xmlns:r="http://schemas.openxmlformats.org/officeDocument/2006/relationships" xmlns:p="http://schemas.openxmlformats.org/presentationml/2006/main">
  <p:tag name="NUM" val="31"/>
</p:tagLst>
</file>

<file path=ppt/tags/tag202.xml><?xml version="1.0" encoding="utf-8"?>
<p:tagLst xmlns:a="http://schemas.openxmlformats.org/drawingml/2006/main" xmlns:r="http://schemas.openxmlformats.org/officeDocument/2006/relationships" xmlns:p="http://schemas.openxmlformats.org/presentationml/2006/main">
  <p:tag name="NUM" val="32"/>
</p:tagLst>
</file>

<file path=ppt/tags/tag203.xml><?xml version="1.0" encoding="utf-8"?>
<p:tagLst xmlns:a="http://schemas.openxmlformats.org/drawingml/2006/main" xmlns:r="http://schemas.openxmlformats.org/officeDocument/2006/relationships" xmlns:p="http://schemas.openxmlformats.org/presentationml/2006/main">
  <p:tag name="NUM" val="33"/>
</p:tagLst>
</file>

<file path=ppt/tags/tag204.xml><?xml version="1.0" encoding="utf-8"?>
<p:tagLst xmlns:a="http://schemas.openxmlformats.org/drawingml/2006/main" xmlns:r="http://schemas.openxmlformats.org/officeDocument/2006/relationships" xmlns:p="http://schemas.openxmlformats.org/presentationml/2006/main">
  <p:tag name="NUM" val="34"/>
</p:tagLst>
</file>

<file path=ppt/tags/tag205.xml><?xml version="1.0" encoding="utf-8"?>
<p:tagLst xmlns:a="http://schemas.openxmlformats.org/drawingml/2006/main" xmlns:r="http://schemas.openxmlformats.org/officeDocument/2006/relationships" xmlns:p="http://schemas.openxmlformats.org/presentationml/2006/main">
  <p:tag name="NUM" val="35"/>
</p:tagLst>
</file>

<file path=ppt/tags/tag206.xml><?xml version="1.0" encoding="utf-8"?>
<p:tagLst xmlns:a="http://schemas.openxmlformats.org/drawingml/2006/main" xmlns:r="http://schemas.openxmlformats.org/officeDocument/2006/relationships" xmlns:p="http://schemas.openxmlformats.org/presentationml/2006/main">
  <p:tag name="NUM" val="36"/>
</p:tagLst>
</file>

<file path=ppt/tags/tag207.xml><?xml version="1.0" encoding="utf-8"?>
<p:tagLst xmlns:a="http://schemas.openxmlformats.org/drawingml/2006/main" xmlns:r="http://schemas.openxmlformats.org/officeDocument/2006/relationships" xmlns:p="http://schemas.openxmlformats.org/presentationml/2006/main">
  <p:tag name="NUM" val="37"/>
</p:tagLst>
</file>

<file path=ppt/tags/tag208.xml><?xml version="1.0" encoding="utf-8"?>
<p:tagLst xmlns:a="http://schemas.openxmlformats.org/drawingml/2006/main" xmlns:r="http://schemas.openxmlformats.org/officeDocument/2006/relationships" xmlns:p="http://schemas.openxmlformats.org/presentationml/2006/main">
  <p:tag name="NUM" val="10"/>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8"/>
</p:tagLst>
</file>

<file path=ppt/tags/tag215.xml><?xml version="1.0" encoding="utf-8"?>
<p:tagLst xmlns:a="http://schemas.openxmlformats.org/drawingml/2006/main" xmlns:r="http://schemas.openxmlformats.org/officeDocument/2006/relationships" xmlns:p="http://schemas.openxmlformats.org/presentationml/2006/main">
  <p:tag name="NUM" val="17"/>
</p:tagLst>
</file>

<file path=ppt/tags/tag216.xml><?xml version="1.0" encoding="utf-8"?>
<p:tagLst xmlns:a="http://schemas.openxmlformats.org/drawingml/2006/main" xmlns:r="http://schemas.openxmlformats.org/officeDocument/2006/relationships" xmlns:p="http://schemas.openxmlformats.org/presentationml/2006/main">
  <p:tag name="NUM" val="18"/>
</p:tagLst>
</file>

<file path=ppt/tags/tag217.xml><?xml version="1.0" encoding="utf-8"?>
<p:tagLst xmlns:a="http://schemas.openxmlformats.org/drawingml/2006/main" xmlns:r="http://schemas.openxmlformats.org/officeDocument/2006/relationships" xmlns:p="http://schemas.openxmlformats.org/presentationml/2006/main">
  <p:tag name="NUM" val="20"/>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0"/>
</p:tagLst>
</file>

<file path=ppt/tags/tag220.xml><?xml version="1.0" encoding="utf-8"?>
<p:tagLst xmlns:a="http://schemas.openxmlformats.org/drawingml/2006/main" xmlns:r="http://schemas.openxmlformats.org/officeDocument/2006/relationships" xmlns:p="http://schemas.openxmlformats.org/presentationml/2006/main">
  <p:tag name="NUM" val="1"/>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0"/>
</p:tagLst>
</file>

<file path=ppt/tags/tag223.xml><?xml version="1.0" encoding="utf-8"?>
<p:tagLst xmlns:a="http://schemas.openxmlformats.org/drawingml/2006/main" xmlns:r="http://schemas.openxmlformats.org/officeDocument/2006/relationships" xmlns:p="http://schemas.openxmlformats.org/presentationml/2006/main">
  <p:tag name="NUM" val="26"/>
</p:tagLst>
</file>

<file path=ppt/tags/tag224.xml><?xml version="1.0" encoding="utf-8"?>
<p:tagLst xmlns:a="http://schemas.openxmlformats.org/drawingml/2006/main" xmlns:r="http://schemas.openxmlformats.org/officeDocument/2006/relationships" xmlns:p="http://schemas.openxmlformats.org/presentationml/2006/main">
  <p:tag name="NUM" val="10"/>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5"/>
</p:tagLst>
</file>

<file path=ppt/tags/tag229.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10"/>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9"/>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9"/>
</p:tagLst>
</file>

<file path=ppt/tags/tag32.xml><?xml version="1.0" encoding="utf-8"?>
<p:tagLst xmlns:a="http://schemas.openxmlformats.org/drawingml/2006/main" xmlns:r="http://schemas.openxmlformats.org/officeDocument/2006/relationships" xmlns:p="http://schemas.openxmlformats.org/presentationml/2006/main">
  <p:tag name="NUM" val="11"/>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0"/>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12"/>
</p:tagLst>
</file>

<file path=ppt/tags/tag67.xml><?xml version="1.0" encoding="utf-8"?>
<p:tagLst xmlns:a="http://schemas.openxmlformats.org/drawingml/2006/main" xmlns:r="http://schemas.openxmlformats.org/officeDocument/2006/relationships" xmlns:p="http://schemas.openxmlformats.org/presentationml/2006/main">
  <p:tag name="NUM" val="13"/>
</p:tagLst>
</file>

<file path=ppt/tags/tag68.xml><?xml version="1.0" encoding="utf-8"?>
<p:tagLst xmlns:a="http://schemas.openxmlformats.org/drawingml/2006/main" xmlns:r="http://schemas.openxmlformats.org/officeDocument/2006/relationships" xmlns:p="http://schemas.openxmlformats.org/presentationml/2006/main">
  <p:tag name="NUM" val="14"/>
</p:tagLst>
</file>

<file path=ppt/tags/tag69.xml><?xml version="1.0" encoding="utf-8"?>
<p:tagLst xmlns:a="http://schemas.openxmlformats.org/drawingml/2006/main" xmlns:r="http://schemas.openxmlformats.org/officeDocument/2006/relationships" xmlns:p="http://schemas.openxmlformats.org/presentationml/2006/main">
  <p:tag name="NUM" val="15"/>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6"/>
</p:tagLst>
</file>

<file path=ppt/tags/tag71.xml><?xml version="1.0" encoding="utf-8"?>
<p:tagLst xmlns:a="http://schemas.openxmlformats.org/drawingml/2006/main" xmlns:r="http://schemas.openxmlformats.org/officeDocument/2006/relationships" xmlns:p="http://schemas.openxmlformats.org/presentationml/2006/main">
  <p:tag name="NUM" val="18"/>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8"/>
</p:tagLst>
</file>

<file path=ppt/tags/tag87.xml><?xml version="1.0" encoding="utf-8"?>
<p:tagLst xmlns:a="http://schemas.openxmlformats.org/drawingml/2006/main" xmlns:r="http://schemas.openxmlformats.org/officeDocument/2006/relationships" xmlns:p="http://schemas.openxmlformats.org/presentationml/2006/main">
  <p:tag name="NUM" val="9"/>
</p:tagLst>
</file>

<file path=ppt/tags/tag88.xml><?xml version="1.0" encoding="utf-8"?>
<p:tagLst xmlns:a="http://schemas.openxmlformats.org/drawingml/2006/main" xmlns:r="http://schemas.openxmlformats.org/officeDocument/2006/relationships" xmlns:p="http://schemas.openxmlformats.org/presentationml/2006/main">
  <p:tag name="NUM" val="10"/>
</p:tagLst>
</file>

<file path=ppt/tags/tag89.xml><?xml version="1.0" encoding="utf-8"?>
<p:tagLst xmlns:a="http://schemas.openxmlformats.org/drawingml/2006/main" xmlns:r="http://schemas.openxmlformats.org/officeDocument/2006/relationships" xmlns:p="http://schemas.openxmlformats.org/presentationml/2006/main">
  <p:tag name="NUM" val="11"/>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14"/>
</p:tagLst>
</file>

<file path=ppt/tags/tag92.xml><?xml version="1.0" encoding="utf-8"?>
<p:tagLst xmlns:a="http://schemas.openxmlformats.org/drawingml/2006/main" xmlns:r="http://schemas.openxmlformats.org/officeDocument/2006/relationships" xmlns:p="http://schemas.openxmlformats.org/presentationml/2006/main">
  <p:tag name="NUM" val="15"/>
</p:tagLst>
</file>

<file path=ppt/tags/tag93.xml><?xml version="1.0" encoding="utf-8"?>
<p:tagLst xmlns:a="http://schemas.openxmlformats.org/drawingml/2006/main" xmlns:r="http://schemas.openxmlformats.org/officeDocument/2006/relationships" xmlns:p="http://schemas.openxmlformats.org/presentationml/2006/main">
  <p:tag name="NUM" val="16"/>
</p:tagLst>
</file>

<file path=ppt/tags/tag94.xml><?xml version="1.0" encoding="utf-8"?>
<p:tagLst xmlns:a="http://schemas.openxmlformats.org/drawingml/2006/main" xmlns:r="http://schemas.openxmlformats.org/officeDocument/2006/relationships" xmlns:p="http://schemas.openxmlformats.org/presentationml/2006/main">
  <p:tag name="NUM" val="17"/>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themeOverride>
</file>

<file path=ppt/theme/themeOverride2.xml><?xml version="1.0" encoding="utf-8"?>
<a:themeOverride xmlns:a="http://schemas.openxmlformats.org/drawingml/2006/main">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themeOverride>
</file>

<file path=docProps/app.xml><?xml version="1.0" encoding="utf-8"?>
<Properties xmlns="http://schemas.openxmlformats.org/officeDocument/2006/extended-properties" xmlns:vt="http://schemas.openxmlformats.org/officeDocument/2006/docPropsVTypes">
  <Template/>
  <TotalTime>0</TotalTime>
  <Words>4775</Words>
  <Application>Microsoft Office PowerPoint</Application>
  <PresentationFormat>Grand écran</PresentationFormat>
  <Paragraphs>533</Paragraphs>
  <Slides>21</Slides>
  <Notes>5</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21</vt:i4>
      </vt:variant>
    </vt:vector>
  </HeadingPairs>
  <TitlesOfParts>
    <vt:vector size="31" baseType="lpstr">
      <vt:lpstr>Arial</vt:lpstr>
      <vt:lpstr>Arial corps</vt:lpstr>
      <vt:lpstr>Brandon Grotesque Light</vt:lpstr>
      <vt:lpstr>Brandon Grotesque Medium</vt:lpstr>
      <vt:lpstr>Brandon Grotesque Regular</vt:lpstr>
      <vt:lpstr>Calibri</vt:lpstr>
      <vt:lpstr>Calibri Light</vt:lpstr>
      <vt:lpstr>Office Theme</vt:lpstr>
      <vt:lpstr>1_Office Theme</vt:lpstr>
      <vt:lpstr>4_Office Theme</vt:lpstr>
      <vt:lpstr>L’industrie du Bitcoin Bitcoin est un 0 à 1 </vt:lpstr>
      <vt:lpstr>Présentation PowerPoint</vt:lpstr>
      <vt:lpstr>Altcoin</vt:lpstr>
      <vt:lpstr>Présentation PowerPoint</vt:lpstr>
      <vt:lpstr>Banques, gouvernements et régulateurs </vt:lpstr>
      <vt:lpstr>Platefrome d’échange</vt:lpstr>
      <vt:lpstr>Présentation PowerPoint</vt:lpstr>
      <vt:lpstr>Présentation PowerPoint</vt:lpstr>
      <vt:lpstr>Fournisseurs de portefeuille</vt:lpstr>
      <vt:lpstr>Mineurs</vt:lpstr>
      <vt:lpstr>Les développeur de Bitcoin</vt:lpstr>
      <vt:lpstr>Infrastructure </vt:lpstr>
      <vt:lpstr>L'écosystème Lightning Network (LN) :</vt:lpstr>
      <vt:lpstr>Entreprises, commerçants et distributeurs automatiques </vt:lpstr>
      <vt:lpstr>Utilisateurs</vt:lpstr>
      <vt:lpstr>Pionniers du BTC &amp; « Influenceurs »</vt:lpstr>
      <vt:lpstr>La théorie de L'autoroute Bitcoin</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overview</dc:title>
  <dc:creator>clement desmettre</dc:creator>
  <cp:lastModifiedBy>clement desmettre</cp:lastModifiedBy>
  <cp:revision>165</cp:revision>
  <dcterms:created xsi:type="dcterms:W3CDTF">2019-07-24T11:17:03Z</dcterms:created>
  <dcterms:modified xsi:type="dcterms:W3CDTF">2020-08-30T22:48:08Z</dcterms:modified>
</cp:coreProperties>
</file>