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Override2.xml" ContentType="application/vnd.openxmlformats-officedocument.themeOverr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0"/>
  </p:notesMasterIdLst>
  <p:sldIdLst>
    <p:sldId id="256" r:id="rId3"/>
    <p:sldId id="294" r:id="rId4"/>
    <p:sldId id="295" r:id="rId5"/>
    <p:sldId id="296" r:id="rId6"/>
    <p:sldId id="297" r:id="rId7"/>
    <p:sldId id="298" r:id="rId8"/>
    <p:sldId id="299" r:id="rId9"/>
    <p:sldId id="300" r:id="rId10"/>
    <p:sldId id="301" r:id="rId11"/>
    <p:sldId id="302" r:id="rId12"/>
    <p:sldId id="306" r:id="rId13"/>
    <p:sldId id="303" r:id="rId14"/>
    <p:sldId id="304" r:id="rId15"/>
    <p:sldId id="305" r:id="rId16"/>
    <p:sldId id="273" r:id="rId17"/>
    <p:sldId id="274" r:id="rId18"/>
    <p:sldId id="29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5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31396-9F3F-4801-9774-C3E1244615F8}" type="datetimeFigureOut">
              <a:rPr lang="en-GB" smtClean="0"/>
              <a:t>14/08/2020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6E739-1B66-4FEC-B6DC-3D27DD747E6A}" type="slidenum">
              <a:rPr lang="en-GB" smtClean="0"/>
              <a:t>‹#›</a:t>
            </a:fld>
            <a:endParaRPr lang="en-GB"/>
          </a:p>
        </p:txBody>
      </p:sp>
    </p:spTree>
    <p:extLst>
      <p:ext uri="{BB962C8B-B14F-4D97-AF65-F5344CB8AC3E}">
        <p14:creationId xmlns:p14="http://schemas.microsoft.com/office/powerpoint/2010/main" val="183600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3cf00940a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63cf00940a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82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911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6D64847E-98CA-40EB-9D39-0973EA1BB253}" type="datetime1">
              <a:rPr lang="fr-FR" smtClean="0"/>
              <a:t>14/08/2020</a:t>
            </a:fld>
            <a:endParaRPr lang="fr-F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99142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5"/>
            <a:ext cx="5811839"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5"/>
            <a:ext cx="5811839" cy="77343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A063BC09-4DBE-4E98-ADC2-57D57139E996}" type="datetime1">
              <a:rPr lang="fr-FR" smtClean="0"/>
              <a:t>14/08/2020</a:t>
            </a:fld>
            <a:endParaRPr lang="fr-F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74964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3C9AD-82B1-4196-A155-8D1AC9DD93B7}"/>
              </a:ext>
            </a:extLst>
          </p:cNvPr>
          <p:cNvSpPr>
            <a:spLocks noGrp="1"/>
          </p:cNvSpPr>
          <p:nvPr>
            <p:ph type="dt" sz="half" idx="10"/>
          </p:nvPr>
        </p:nvSpPr>
        <p:spPr/>
        <p:txBody>
          <a:bodyPr/>
          <a:lstStyle/>
          <a:p>
            <a:fld id="{FD3211E9-DA8C-48F8-8258-98ACA5136557}" type="datetime1">
              <a:rPr lang="fr-FR" smtClean="0"/>
              <a:t>14/08/2020</a:t>
            </a:fld>
            <a:endParaRPr lang="fr-FR"/>
          </a:p>
        </p:txBody>
      </p:sp>
      <p:sp>
        <p:nvSpPr>
          <p:cNvPr id="3" name="Footer Placeholder 2">
            <a:extLst>
              <a:ext uri="{FF2B5EF4-FFF2-40B4-BE49-F238E27FC236}">
                <a16:creationId xmlns:a16="http://schemas.microsoft.com/office/drawing/2014/main" id="{5961B4D1-41B6-4540-A599-4B943A12BDC4}"/>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4" name="Slide Number Placeholder 3">
            <a:extLst>
              <a:ext uri="{FF2B5EF4-FFF2-40B4-BE49-F238E27FC236}">
                <a16:creationId xmlns:a16="http://schemas.microsoft.com/office/drawing/2014/main" id="{C9385471-DF95-4B51-A781-9F85F0ABB154}"/>
              </a:ext>
            </a:extLst>
          </p:cNvPr>
          <p:cNvSpPr>
            <a:spLocks noGrp="1"/>
          </p:cNvSpPr>
          <p:nvPr>
            <p:ph type="sldNum" sz="quarter" idx="12"/>
          </p:nvPr>
        </p:nvSpPr>
        <p:spPr/>
        <p:txBody>
          <a:bodyPr/>
          <a:lstStyle/>
          <a:p>
            <a:fld id="{6342C46F-FF72-4EA6-8768-A6D4D4DBC45D}" type="slidenum">
              <a:rPr lang="fr-FR" smtClean="0"/>
              <a:t>‹#›</a:t>
            </a:fld>
            <a:endParaRPr lang="fr-FR"/>
          </a:p>
        </p:txBody>
      </p:sp>
    </p:spTree>
    <p:extLst>
      <p:ext uri="{BB962C8B-B14F-4D97-AF65-F5344CB8AC3E}">
        <p14:creationId xmlns:p14="http://schemas.microsoft.com/office/powerpoint/2010/main" val="48454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0A2591-9149-4CFC-8C7B-C48A14951B84}" type="datetime1">
              <a:rPr lang="fr-FR" smtClean="0"/>
              <a:t>14/08/2020</a:t>
            </a:fld>
            <a:endParaRPr lang="fr-FR"/>
          </a:p>
        </p:txBody>
      </p:sp>
      <p:sp>
        <p:nvSpPr>
          <p:cNvPr id="5" name="Footer Placeholder 4"/>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02096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624D4-9018-4010-9264-BEFCD95C20EA}" type="datetime1">
              <a:rPr lang="fr-FR" smtClean="0"/>
              <a:t>14/08/2020</a:t>
            </a:fld>
            <a:endParaRPr lang="fr-FR"/>
          </a:p>
        </p:txBody>
      </p:sp>
      <p:sp>
        <p:nvSpPr>
          <p:cNvPr id="5" name="Footer Placeholder 4"/>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4223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4320B-43FA-4EDE-8EF7-AECC50C1F63D}" type="datetime1">
              <a:rPr lang="fr-FR" smtClean="0"/>
              <a:t>14/08/2020</a:t>
            </a:fld>
            <a:endParaRPr lang="fr-FR"/>
          </a:p>
        </p:txBody>
      </p:sp>
      <p:sp>
        <p:nvSpPr>
          <p:cNvPr id="5" name="Footer Placeholder 4"/>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70203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DA2087-A041-41D5-9314-636309888F9A}" type="datetime1">
              <a:rPr lang="fr-FR" smtClean="0"/>
              <a:t>14/08/2020</a:t>
            </a:fld>
            <a:endParaRPr lang="fr-FR"/>
          </a:p>
        </p:txBody>
      </p:sp>
      <p:sp>
        <p:nvSpPr>
          <p:cNvPr id="6" name="Footer Placeholder 5"/>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51543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DAF3D-DBA7-4537-8E54-D392730DBEDB}" type="datetime1">
              <a:rPr lang="fr-FR" smtClean="0"/>
              <a:t>14/08/2020</a:t>
            </a:fld>
            <a:endParaRPr lang="fr-FR"/>
          </a:p>
        </p:txBody>
      </p:sp>
      <p:sp>
        <p:nvSpPr>
          <p:cNvPr id="8" name="Footer Placeholder 7"/>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9" name="Slide Number Placeholder 8"/>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449161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F95BB-29F1-42BF-B968-F679A309337C}" type="datetime1">
              <a:rPr lang="fr-FR" smtClean="0"/>
              <a:t>14/08/2020</a:t>
            </a:fld>
            <a:endParaRPr lang="fr-FR"/>
          </a:p>
        </p:txBody>
      </p:sp>
      <p:sp>
        <p:nvSpPr>
          <p:cNvPr id="4" name="Footer Placeholder 3"/>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5" name="Slide Number Placeholder 4"/>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677031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F97E5-CF2F-4516-8BB5-A36762750431}" type="datetime1">
              <a:rPr lang="fr-FR" smtClean="0"/>
              <a:t>14/08/2020</a:t>
            </a:fld>
            <a:endParaRPr lang="fr-FR"/>
          </a:p>
        </p:txBody>
      </p:sp>
      <p:sp>
        <p:nvSpPr>
          <p:cNvPr id="3" name="Footer Placeholder 2"/>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4" name="Slide Number Placeholder 3"/>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747519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FA3FCA-7978-4CDF-A98D-119E64FDFF2F}" type="datetime1">
              <a:rPr lang="fr-FR" smtClean="0"/>
              <a:t>14/08/2020</a:t>
            </a:fld>
            <a:endParaRPr lang="fr-FR"/>
          </a:p>
        </p:txBody>
      </p:sp>
      <p:sp>
        <p:nvSpPr>
          <p:cNvPr id="6" name="Footer Placeholder 5"/>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59742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CA11993B-8774-453E-A9E1-F980C16A4979}" type="datetime1">
              <a:rPr lang="fr-FR" smtClean="0"/>
              <a:t>14/08/2020</a:t>
            </a:fld>
            <a:endParaRPr lang="fr-F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137050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BA50B-263A-49AA-B0A1-19CD21452829}" type="datetime1">
              <a:rPr lang="fr-FR" smtClean="0"/>
              <a:t>14/08/2020</a:t>
            </a:fld>
            <a:endParaRPr lang="fr-FR"/>
          </a:p>
        </p:txBody>
      </p:sp>
      <p:sp>
        <p:nvSpPr>
          <p:cNvPr id="6" name="Footer Placeholder 5"/>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49985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BF57D-052D-4D6F-9812-BB56AA70C9CE}" type="datetime1">
              <a:rPr lang="fr-FR" smtClean="0"/>
              <a:t>14/08/2020</a:t>
            </a:fld>
            <a:endParaRPr lang="fr-FR"/>
          </a:p>
        </p:txBody>
      </p:sp>
      <p:sp>
        <p:nvSpPr>
          <p:cNvPr id="5" name="Footer Placeholder 4"/>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254329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BE0D0D-CE84-4E3A-BA4C-FD851EC34F08}" type="datetime1">
              <a:rPr lang="fr-FR" smtClean="0"/>
              <a:t>14/08/2020</a:t>
            </a:fld>
            <a:endParaRPr lang="fr-FR"/>
          </a:p>
        </p:txBody>
      </p:sp>
      <p:sp>
        <p:nvSpPr>
          <p:cNvPr id="5" name="Footer Placeholder 4"/>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6912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F9F0DDD1-C88E-44A8-937C-D011865FDC48}" type="datetime1">
              <a:rPr lang="fr-FR" smtClean="0"/>
              <a:t>14/08/2020</a:t>
            </a:fld>
            <a:endParaRPr lang="fr-FR"/>
          </a:p>
        </p:txBody>
      </p:sp>
      <p:sp>
        <p:nvSpPr>
          <p:cNvPr id="72" name="Google Shape;72;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73" name="Google Shape;73;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04114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76C47C97-1D77-4D67-A288-75370D4FC129}" type="datetime1">
              <a:rPr lang="fr-FR" smtClean="0"/>
              <a:t>14/08/2020</a:t>
            </a:fld>
            <a:endParaRPr lang="fr-FR"/>
          </a:p>
        </p:txBody>
      </p:sp>
      <p:sp>
        <p:nvSpPr>
          <p:cNvPr id="79" name="Google Shape;79;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80" name="Google Shape;80;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34837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4" name="Google Shape;84;p18"/>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6" name="Google Shape;86;p18"/>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B4D0844E-CE10-4FE5-9B0D-B120AD96A55B}" type="datetime1">
              <a:rPr lang="fr-FR" smtClean="0"/>
              <a:t>14/08/2020</a:t>
            </a:fld>
            <a:endParaRPr lang="fr-FR"/>
          </a:p>
        </p:txBody>
      </p:sp>
      <p:sp>
        <p:nvSpPr>
          <p:cNvPr id="88" name="Google Shape;88;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89" name="Google Shape;89;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13205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53EE26E-C0AD-4358-B41F-ACBD3B44288C}" type="datetime1">
              <a:rPr lang="fr-FR" smtClean="0"/>
              <a:t>14/08/2020</a:t>
            </a:fld>
            <a:endParaRPr lang="fr-FR"/>
          </a:p>
        </p:txBody>
      </p:sp>
      <p:sp>
        <p:nvSpPr>
          <p:cNvPr id="93" name="Google Shape;93;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94" name="Google Shape;94;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57123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85CCE0BD-B4CF-45D9-9D32-D8AD100A25B2}" type="datetime1">
              <a:rPr lang="fr-FR" smtClean="0"/>
              <a:t>14/08/2020</a:t>
            </a:fld>
            <a:endParaRPr lang="fr-F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27045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D9BFC12D-E2E6-484B-97F3-366C496043CC}" type="datetime1">
              <a:rPr lang="fr-FR" smtClean="0"/>
              <a:t>14/08/2020</a:t>
            </a:fld>
            <a:endParaRPr lang="fr-F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28690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5607B04E-373B-4AFE-857A-545E3B734F13}" type="datetime1">
              <a:rPr lang="fr-FR" smtClean="0"/>
              <a:t>14/08/2020</a:t>
            </a:fld>
            <a:endParaRPr lang="fr-F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99450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8AFDBE5A-0B66-4669-A3F5-EB61903C4BB8}" type="datetime1">
              <a:rPr lang="fr-FR" smtClean="0"/>
              <a:t>14/08/2020</a:t>
            </a:fld>
            <a:endParaRPr lang="fr-F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77682234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E1593-6A17-4254-8CE9-68CC73437E3D}" type="datetime1">
              <a:rPr lang="fr-FR" smtClean="0"/>
              <a:t>14/08/2020</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Nous ne donnons pas de conseils financiers. Tout le contenu est destiné uniquement à un usage éducatif. Faites vos propres recherches. Ne faites pas confiance, vérifiez. BRH LvL 5 Bitstamp Tutorial FR V1.1 - © 2020 Ce travail est licensé sous CC BY-SA. Ce chapitre a été possible grace a l'utilisation partielle du livre "Crypto Inheritance planning" de Pamela Morgan.</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F9BF-7998-4B22-B8B3-E6FF05E867EF}" type="slidenum">
              <a:rPr lang="fr-FR" smtClean="0"/>
              <a:t>‹#›</a:t>
            </a:fld>
            <a:endParaRPr lang="fr-FR"/>
          </a:p>
        </p:txBody>
      </p:sp>
    </p:spTree>
    <p:extLst>
      <p:ext uri="{BB962C8B-B14F-4D97-AF65-F5344CB8AC3E}">
        <p14:creationId xmlns:p14="http://schemas.microsoft.com/office/powerpoint/2010/main" val="3544444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4.png"/><Relationship Id="rId3" Type="http://schemas.openxmlformats.org/officeDocument/2006/relationships/tags" Target="../tags/tag2.xml"/><Relationship Id="rId21" Type="http://schemas.openxmlformats.org/officeDocument/2006/relationships/image" Target="../media/image7.pn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3.png"/><Relationship Id="rId2" Type="http://schemas.openxmlformats.org/officeDocument/2006/relationships/tags" Target="../tags/tag1.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themeOverride" Target="../theme/themeOverride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image" Target="../media/image1.jpg"/><Relationship Id="rId10" Type="http://schemas.openxmlformats.org/officeDocument/2006/relationships/tags" Target="../tags/tag9.xml"/><Relationship Id="rId19" Type="http://schemas.openxmlformats.org/officeDocument/2006/relationships/image" Target="../media/image5.pn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16.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slideLayout" Target="../slideLayouts/slideLayout2.xml"/><Relationship Id="rId5" Type="http://schemas.openxmlformats.org/officeDocument/2006/relationships/tags" Target="../tags/tag11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s>
</file>

<file path=ppt/slides/_rels/slide11.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hyperlink" Target="https://twitter.com/pamelawjd" TargetMode="External"/><Relationship Id="rId3" Type="http://schemas.openxmlformats.org/officeDocument/2006/relationships/tags" Target="../tags/tag118.xml"/><Relationship Id="rId21" Type="http://schemas.openxmlformats.org/officeDocument/2006/relationships/image" Target="../media/image12.jpg"/><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image" Target="../media/image8.png"/><Relationship Id="rId2" Type="http://schemas.openxmlformats.org/officeDocument/2006/relationships/tags" Target="../tags/tag117.xml"/><Relationship Id="rId16" Type="http://schemas.openxmlformats.org/officeDocument/2006/relationships/slideLayout" Target="../slideLayouts/slideLayout2.xml"/><Relationship Id="rId20" Type="http://schemas.openxmlformats.org/officeDocument/2006/relationships/image" Target="../media/image1.jpg"/><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image" Target="../media/image3.png"/><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image" Target="../media/image22.png"/><Relationship Id="rId10" Type="http://schemas.openxmlformats.org/officeDocument/2006/relationships/tags" Target="../tags/tag125.xml"/><Relationship Id="rId19" Type="http://schemas.openxmlformats.org/officeDocument/2006/relationships/image" Target="../media/image21.png"/><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3.xml"/><Relationship Id="rId7"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hyperlink" Target="https://www.redbubble.com/people/Phneepers/shop"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ecouvrebitcoin.com/la-librairie/" TargetMode="External"/><Relationship Id="rId3" Type="http://schemas.openxmlformats.org/officeDocument/2006/relationships/tags" Target="../tags/tag139.xml"/><Relationship Id="rId7"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image" Target="../media/image24.jp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25.jpg"/><Relationship Id="rId4" Type="http://schemas.openxmlformats.org/officeDocument/2006/relationships/tags" Target="../tags/tag146.xml"/><Relationship Id="rId9" Type="http://schemas.openxmlformats.org/officeDocument/2006/relationships/hyperlink" Target="https://decouvrebitcoin.com/bienvenue/soutient-le-projet/" TargetMode="External"/></Relationships>
</file>

<file path=ppt/slides/_rels/slide15.xml.rels><?xml version="1.0" encoding="UTF-8" standalone="yes"?>
<Relationships xmlns="http://schemas.openxmlformats.org/package/2006/relationships"><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9" Type="http://schemas.openxmlformats.org/officeDocument/2006/relationships/image" Target="../media/image5.png"/><Relationship Id="rId21" Type="http://schemas.openxmlformats.org/officeDocument/2006/relationships/tags" Target="../tags/tag169.xml"/><Relationship Id="rId34" Type="http://schemas.openxmlformats.org/officeDocument/2006/relationships/hyperlink" Target="https://decouvrebitcoin.com/bienvenue/soutient-le-projet/" TargetMode="External"/><Relationship Id="rId42" Type="http://schemas.openxmlformats.org/officeDocument/2006/relationships/image" Target="../media/image28.png"/><Relationship Id="rId47" Type="http://schemas.openxmlformats.org/officeDocument/2006/relationships/image" Target="../media/image30.png"/><Relationship Id="rId50" Type="http://schemas.openxmlformats.org/officeDocument/2006/relationships/image" Target="../media/image32.png"/><Relationship Id="rId7" Type="http://schemas.openxmlformats.org/officeDocument/2006/relationships/tags" Target="../tags/tag155.xml"/><Relationship Id="rId2" Type="http://schemas.openxmlformats.org/officeDocument/2006/relationships/tags" Target="../tags/tag150.xml"/><Relationship Id="rId16" Type="http://schemas.openxmlformats.org/officeDocument/2006/relationships/tags" Target="../tags/tag164.xml"/><Relationship Id="rId29" Type="http://schemas.openxmlformats.org/officeDocument/2006/relationships/tags" Target="../tags/tag177.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notesSlide" Target="../notesSlides/notesSlide1.xml"/><Relationship Id="rId37" Type="http://schemas.openxmlformats.org/officeDocument/2006/relationships/hyperlink" Target="https://decouvrebitcoin.com/la-salle-dexam/" TargetMode="External"/><Relationship Id="rId40" Type="http://schemas.openxmlformats.org/officeDocument/2006/relationships/hyperlink" Target="https://twitter.com/DecouvreBitcoin" TargetMode="External"/><Relationship Id="rId45" Type="http://schemas.openxmlformats.org/officeDocument/2006/relationships/hyperlink" Target="http://www.decouvrebitcoin..fr/" TargetMode="External"/><Relationship Id="rId5" Type="http://schemas.openxmlformats.org/officeDocument/2006/relationships/tags" Target="../tags/tag153.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tags" Target="../tags/tag176.xml"/><Relationship Id="rId36" Type="http://schemas.openxmlformats.org/officeDocument/2006/relationships/image" Target="../media/image26.jfif"/><Relationship Id="rId49" Type="http://schemas.openxmlformats.org/officeDocument/2006/relationships/hyperlink" Target="https://www.youtube.com/channel/UCANjJ55UmYmoXm_SW--psXQ?view_as=subscriber" TargetMode="External"/><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slideLayout" Target="../slideLayouts/slideLayout11.xml"/><Relationship Id="rId44" Type="http://schemas.openxmlformats.org/officeDocument/2006/relationships/hyperlink" Target="http://www.thebitcoinrabbithole.com/" TargetMode="Externa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tags" Target="../tags/tag175.xml"/><Relationship Id="rId30" Type="http://schemas.openxmlformats.org/officeDocument/2006/relationships/tags" Target="../tags/tag178.xml"/><Relationship Id="rId35" Type="http://schemas.openxmlformats.org/officeDocument/2006/relationships/image" Target="../media/image25.jpg"/><Relationship Id="rId43" Type="http://schemas.openxmlformats.org/officeDocument/2006/relationships/image" Target="../media/image29.png"/><Relationship Id="rId48" Type="http://schemas.openxmlformats.org/officeDocument/2006/relationships/image" Target="../media/image31.png"/><Relationship Id="rId8" Type="http://schemas.openxmlformats.org/officeDocument/2006/relationships/tags" Target="../tags/tag156.xml"/><Relationship Id="rId51" Type="http://schemas.openxmlformats.org/officeDocument/2006/relationships/image" Target="../media/image33.png"/><Relationship Id="rId3" Type="http://schemas.openxmlformats.org/officeDocument/2006/relationships/tags" Target="../tags/tag151.x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33" Type="http://schemas.openxmlformats.org/officeDocument/2006/relationships/image" Target="../media/image8.png"/><Relationship Id="rId38" Type="http://schemas.openxmlformats.org/officeDocument/2006/relationships/image" Target="../media/image27.jpg"/><Relationship Id="rId46" Type="http://schemas.openxmlformats.org/officeDocument/2006/relationships/image" Target="../media/image10.png"/><Relationship Id="rId20" Type="http://schemas.openxmlformats.org/officeDocument/2006/relationships/tags" Target="../tags/tag168.xml"/><Relationship Id="rId41" Type="http://schemas.openxmlformats.org/officeDocument/2006/relationships/hyperlink" Target="https://www.flexiquiz.com/SC/N/Decouvrebitcoin_planheritagebitcoin" TargetMode="External"/><Relationship Id="rId1" Type="http://schemas.openxmlformats.org/officeDocument/2006/relationships/themeOverride" Target="../theme/themeOverride2.xml"/><Relationship Id="rId6" Type="http://schemas.openxmlformats.org/officeDocument/2006/relationships/tags" Target="../tags/tag154.xml"/></Relationships>
</file>

<file path=ppt/slides/_rels/slide16.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hyperlink" Target="https://empoweredlaw.com/articles/articles-2/" TargetMode="External"/><Relationship Id="rId18" Type="http://schemas.openxmlformats.org/officeDocument/2006/relationships/hyperlink" Target="https://www.youtube.com/watch?v=bc3HQqCSl7A" TargetMode="External"/><Relationship Id="rId3" Type="http://schemas.openxmlformats.org/officeDocument/2006/relationships/tags" Target="../tags/tag180.xml"/><Relationship Id="rId21" Type="http://schemas.openxmlformats.org/officeDocument/2006/relationships/hyperlink" Target="https://github.com/bitcoin/bips/blob/master/bip-0039.mediawiki" TargetMode="External"/><Relationship Id="rId7" Type="http://schemas.openxmlformats.org/officeDocument/2006/relationships/tags" Target="../tags/tag184.xml"/><Relationship Id="rId12" Type="http://schemas.openxmlformats.org/officeDocument/2006/relationships/hyperlink" Target="https://www.amazon.com/gp/product/1947910116/ref=as_li_tl?ie=UTF8&amp;camp=1789&amp;creative=9325&amp;creativeASIN=1947910116&amp;linkCode=as2&amp;tag=empoweredlaw-20&amp;linkId=649065612a98d3feaf7bc66a01a4d5db" TargetMode="External"/><Relationship Id="rId17" Type="http://schemas.openxmlformats.org/officeDocument/2006/relationships/hyperlink" Target="https://www.youtube.com/watch?v=W3XADagE6P8" TargetMode="External"/><Relationship Id="rId25" Type="http://schemas.openxmlformats.org/officeDocument/2006/relationships/hyperlink" Target="https://bit.ly/2FqC7QH" TargetMode="External"/><Relationship Id="rId2" Type="http://schemas.openxmlformats.org/officeDocument/2006/relationships/tags" Target="../tags/tag179.xml"/><Relationship Id="rId16" Type="http://schemas.openxmlformats.org/officeDocument/2006/relationships/hyperlink" Target="https://www.youtube.com/watch?v=W3XADagE6P8&amp;feature=emb_logo" TargetMode="External"/><Relationship Id="rId20" Type="http://schemas.openxmlformats.org/officeDocument/2006/relationships/hyperlink" Target="https://www.youtube.com/watch?v=3zNVDIz6Snw" TargetMode="External"/><Relationship Id="rId1" Type="http://schemas.openxmlformats.org/officeDocument/2006/relationships/themeOverride" Target="../theme/themeOverride3.xml"/><Relationship Id="rId6" Type="http://schemas.openxmlformats.org/officeDocument/2006/relationships/tags" Target="../tags/tag183.xml"/><Relationship Id="rId11" Type="http://schemas.openxmlformats.org/officeDocument/2006/relationships/hyperlink" Target="https://empoweredlaw.com/letter-to-loved-ones-a-template-for-your-first-cryptoasset-inheritance-plan/" TargetMode="External"/><Relationship Id="rId24" Type="http://schemas.openxmlformats.org/officeDocument/2006/relationships/hyperlink" Target="mailto:contact@decouvrebitcoin.com" TargetMode="External"/><Relationship Id="rId5" Type="http://schemas.openxmlformats.org/officeDocument/2006/relationships/tags" Target="../tags/tag182.xml"/><Relationship Id="rId15" Type="http://schemas.openxmlformats.org/officeDocument/2006/relationships/hyperlink" Target="https://www.youtube.com/watch?v=6eVTbvQJyfU&amp;feature=emb_logo" TargetMode="External"/><Relationship Id="rId23" Type="http://schemas.openxmlformats.org/officeDocument/2006/relationships/image" Target="../media/image34.jpg"/><Relationship Id="rId10" Type="http://schemas.openxmlformats.org/officeDocument/2006/relationships/hyperlink" Target="https://medium.com/@pamelawjd/inheritance-planning-for-cryptocurrencies-3-steps-in-3-minutes-83ebb3e916a2" TargetMode="External"/><Relationship Id="rId19" Type="http://schemas.openxmlformats.org/officeDocument/2006/relationships/hyperlink" Target="https://www.youtube.com/watch?v=vt-zXEsJ61U" TargetMode="External"/><Relationship Id="rId4" Type="http://schemas.openxmlformats.org/officeDocument/2006/relationships/tags" Target="../tags/tag181.xml"/><Relationship Id="rId9" Type="http://schemas.openxmlformats.org/officeDocument/2006/relationships/slideLayout" Target="../slideLayouts/slideLayout11.xml"/><Relationship Id="rId14" Type="http://schemas.openxmlformats.org/officeDocument/2006/relationships/hyperlink" Target="https://twitter.com/pamelawjd" TargetMode="External"/><Relationship Id="rId22" Type="http://schemas.openxmlformats.org/officeDocument/2006/relationships/hyperlink" Target="https://decouvrebitcoin.com/la-librairie/" TargetMode="Externa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88.xml"/><Relationship Id="rId7" Type="http://schemas.openxmlformats.org/officeDocument/2006/relationships/slideLayout" Target="../slideLayouts/slideLayout12.xml"/><Relationship Id="rId12" Type="http://schemas.openxmlformats.org/officeDocument/2006/relationships/image" Target="../media/image36.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hyperlink" Target="mailto:contact@decouvrebitcoin.com" TargetMode="External"/><Relationship Id="rId5" Type="http://schemas.openxmlformats.org/officeDocument/2006/relationships/tags" Target="../tags/tag190.xml"/><Relationship Id="rId10" Type="http://schemas.openxmlformats.org/officeDocument/2006/relationships/hyperlink" Target="http://www.thebitcoinrabbithole.com/" TargetMode="External"/><Relationship Id="rId4" Type="http://schemas.openxmlformats.org/officeDocument/2006/relationships/tags" Target="../tags/tag189.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8.png"/><Relationship Id="rId3" Type="http://schemas.openxmlformats.org/officeDocument/2006/relationships/tags" Target="../tags/tag23.xml"/><Relationship Id="rId21" Type="http://schemas.openxmlformats.org/officeDocument/2006/relationships/image" Target="../media/image10.pn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Layout" Target="../slideLayouts/slideLayout2.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image" Target="../media/image1.jp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12.jpg"/><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image" Target="../media/image11.png"/><Relationship Id="rId10" Type="http://schemas.openxmlformats.org/officeDocument/2006/relationships/tags" Target="../tags/tag30.xml"/><Relationship Id="rId19" Type="http://schemas.openxmlformats.org/officeDocument/2006/relationships/image" Target="../media/image9.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13.png"/><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8.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image" Target="../media/image16.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slideLayout" Target="../slideLayouts/slideLayout2.xml"/><Relationship Id="rId32" Type="http://schemas.openxmlformats.org/officeDocument/2006/relationships/image" Target="../media/image19.gif"/><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image" Target="../media/image15.pn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image" Target="../media/image18.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image" Target="../media/image14.png"/><Relationship Id="rId30"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image" Target="../media/image16.png"/><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6.png"/><Relationship Id="rId5" Type="http://schemas.openxmlformats.org/officeDocument/2006/relationships/tags" Target="../tags/tag91.xml"/><Relationship Id="rId10" Type="http://schemas.openxmlformats.org/officeDocument/2006/relationships/slideLayout" Target="../slideLayouts/slideLayout2.xml"/><Relationship Id="rId4" Type="http://schemas.openxmlformats.org/officeDocument/2006/relationships/tags" Target="../tags/tag90.xml"/><Relationship Id="rId9" Type="http://schemas.openxmlformats.org/officeDocument/2006/relationships/tags" Target="../tags/tag95.xml"/></Relationships>
</file>

<file path=ppt/slides/_rels/slide9.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image" Target="../media/image20.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16.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slideLayout" Target="../slideLayouts/slideLayout2.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4E9213-5B27-41D4-8375-EB20C320294B}"/>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333545" y="3116424"/>
            <a:ext cx="2228224" cy="3338990"/>
          </a:xfrm>
          <a:prstGeom prst="rect">
            <a:avLst/>
          </a:prstGeom>
        </p:spPr>
      </p:pic>
      <p:sp>
        <p:nvSpPr>
          <p:cNvPr id="5" name="Title 5">
            <a:extLst>
              <a:ext uri="{FF2B5EF4-FFF2-40B4-BE49-F238E27FC236}">
                <a16:creationId xmlns:a16="http://schemas.microsoft.com/office/drawing/2014/main" id="{210767AF-26C4-48E0-A99B-D387B094C3AA}"/>
              </a:ext>
            </a:extLst>
          </p:cNvPr>
          <p:cNvSpPr txBox="1">
            <a:spLocks/>
          </p:cNvSpPr>
          <p:nvPr>
            <p:custDataLst>
              <p:tags r:id="rId3"/>
            </p:custDataLst>
          </p:nvPr>
        </p:nvSpPr>
        <p:spPr>
          <a:xfrm>
            <a:off x="1870776" y="1630994"/>
            <a:ext cx="8875753" cy="1798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Brandon Grotesque Medium" panose="020B0603020203060202" pitchFamily="34" charset="0"/>
              </a:rPr>
              <a:t>Plan d’héritage Bitcoin </a:t>
            </a:r>
            <a:r>
              <a:rPr lang="en-US" sz="3200" dirty="0">
                <a:latin typeface="Brandon Grotesque Medium" panose="020B0603020203060202" pitchFamily="34" charset="0"/>
              </a:rPr>
              <a:t>La </a:t>
            </a:r>
            <a:r>
              <a:rPr lang="en-US" sz="3200" dirty="0" err="1">
                <a:latin typeface="Brandon Grotesque Medium" panose="020B0603020203060202" pitchFamily="34" charset="0"/>
              </a:rPr>
              <a:t>dernière</a:t>
            </a:r>
            <a:r>
              <a:rPr lang="en-US" sz="3200" dirty="0">
                <a:latin typeface="Brandon Grotesque Medium" panose="020B0603020203060202" pitchFamily="34" charset="0"/>
              </a:rPr>
              <a:t> étape pour sécuriser ses Bitcoins</a:t>
            </a:r>
          </a:p>
        </p:txBody>
      </p:sp>
      <p:pic>
        <p:nvPicPr>
          <p:cNvPr id="11" name="Picture 10">
            <a:extLst>
              <a:ext uri="{FF2B5EF4-FFF2-40B4-BE49-F238E27FC236}">
                <a16:creationId xmlns:a16="http://schemas.microsoft.com/office/drawing/2014/main" id="{E97086A6-4451-47FE-AE84-4D3F62F59D49}"/>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9530355" y="4001384"/>
            <a:ext cx="2255089" cy="1390427"/>
          </a:xfrm>
          <a:prstGeom prst="rect">
            <a:avLst/>
          </a:prstGeom>
        </p:spPr>
      </p:pic>
      <p:pic>
        <p:nvPicPr>
          <p:cNvPr id="13" name="Picture 12">
            <a:extLst>
              <a:ext uri="{FF2B5EF4-FFF2-40B4-BE49-F238E27FC236}">
                <a16:creationId xmlns:a16="http://schemas.microsoft.com/office/drawing/2014/main" id="{B9AC5DF7-F38A-4464-99A6-A9570CB33915}"/>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3914613" y="4696598"/>
            <a:ext cx="1585240" cy="1585240"/>
          </a:xfrm>
          <a:prstGeom prst="rect">
            <a:avLst/>
          </a:prstGeom>
        </p:spPr>
      </p:pic>
      <p:pic>
        <p:nvPicPr>
          <p:cNvPr id="15" name="Picture 14">
            <a:extLst>
              <a:ext uri="{FF2B5EF4-FFF2-40B4-BE49-F238E27FC236}">
                <a16:creationId xmlns:a16="http://schemas.microsoft.com/office/drawing/2014/main" id="{048F0899-5DBD-41B0-999C-E9719BE47D28}"/>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rot="19246571">
            <a:off x="5600287" y="5660583"/>
            <a:ext cx="433258" cy="541573"/>
          </a:xfrm>
          <a:prstGeom prst="rect">
            <a:avLst/>
          </a:prstGeom>
        </p:spPr>
      </p:pic>
      <p:pic>
        <p:nvPicPr>
          <p:cNvPr id="17" name="Picture 16">
            <a:extLst>
              <a:ext uri="{FF2B5EF4-FFF2-40B4-BE49-F238E27FC236}">
                <a16:creationId xmlns:a16="http://schemas.microsoft.com/office/drawing/2014/main" id="{6228A42A-F3DB-4DF1-9EB9-B85D792B8A9F}"/>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rot="3327037" flipH="1">
            <a:off x="6021263" y="5269737"/>
            <a:ext cx="987125" cy="994387"/>
          </a:xfrm>
          <a:prstGeom prst="rect">
            <a:avLst/>
          </a:prstGeom>
        </p:spPr>
      </p:pic>
      <p:pic>
        <p:nvPicPr>
          <p:cNvPr id="18" name="Picture 17">
            <a:extLst>
              <a:ext uri="{FF2B5EF4-FFF2-40B4-BE49-F238E27FC236}">
                <a16:creationId xmlns:a16="http://schemas.microsoft.com/office/drawing/2014/main" id="{EF05E76A-9670-49D7-A2F2-661417D3BBAF}"/>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rot="19246571">
            <a:off x="7517377" y="5801656"/>
            <a:ext cx="300268" cy="375335"/>
          </a:xfrm>
          <a:prstGeom prst="rect">
            <a:avLst/>
          </a:prstGeom>
        </p:spPr>
      </p:pic>
      <p:pic>
        <p:nvPicPr>
          <p:cNvPr id="20" name="Picture 19">
            <a:extLst>
              <a:ext uri="{FF2B5EF4-FFF2-40B4-BE49-F238E27FC236}">
                <a16:creationId xmlns:a16="http://schemas.microsoft.com/office/drawing/2014/main" id="{BFB9AAF5-322C-486F-AEAD-C500B65AD366}"/>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rot="1991894" flipH="1">
            <a:off x="7802674" y="5397016"/>
            <a:ext cx="812861" cy="857250"/>
          </a:xfrm>
          <a:prstGeom prst="rect">
            <a:avLst/>
          </a:prstGeom>
        </p:spPr>
      </p:pic>
      <p:sp>
        <p:nvSpPr>
          <p:cNvPr id="14" name="Google Shape;129;p25">
            <a:extLst>
              <a:ext uri="{FF2B5EF4-FFF2-40B4-BE49-F238E27FC236}">
                <a16:creationId xmlns:a16="http://schemas.microsoft.com/office/drawing/2014/main" id="{F5E37064-4555-43B3-9096-CFB13EE26960}"/>
              </a:ext>
            </a:extLst>
          </p:cNvPr>
          <p:cNvSpPr txBox="1">
            <a:spLocks/>
          </p:cNvSpPr>
          <p:nvPr>
            <p:custDataLst>
              <p:tags r:id="rId10"/>
            </p:custDataLst>
          </p:nvPr>
        </p:nvSpPr>
        <p:spPr>
          <a:xfrm>
            <a:off x="4710875" y="3584145"/>
            <a:ext cx="2992247" cy="334481"/>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000" dirty="0">
                <a:latin typeface="Brandon Grotesque Medium" panose="020B0603020203060202" pitchFamily="34" charset="0"/>
              </a:rPr>
              <a:t>LVL 6.1 BRH – Par Rogzy</a:t>
            </a:r>
          </a:p>
        </p:txBody>
      </p:sp>
      <p:pic>
        <p:nvPicPr>
          <p:cNvPr id="12" name="Picture 11">
            <a:extLst>
              <a:ext uri="{FF2B5EF4-FFF2-40B4-BE49-F238E27FC236}">
                <a16:creationId xmlns:a16="http://schemas.microsoft.com/office/drawing/2014/main" id="{6403CE7F-64C3-462A-857E-ABBE8E3CADA3}"/>
              </a:ext>
            </a:extLst>
          </p:cNvPr>
          <p:cNvPicPr>
            <a:picLocks noChangeAspect="1"/>
          </p:cNvPicPr>
          <p:nvPr>
            <p:custDataLst>
              <p:tags r:id="rId11"/>
            </p:custDataLst>
          </p:nvPr>
        </p:nvPicPr>
        <p:blipFill>
          <a:blip r:embed="rId21">
            <a:extLst>
              <a:ext uri="{28A0092B-C50C-407E-A947-70E740481C1C}">
                <a14:useLocalDpi xmlns:a14="http://schemas.microsoft.com/office/drawing/2010/main" val="0"/>
              </a:ext>
            </a:extLst>
          </a:blip>
          <a:stretch>
            <a:fillRect/>
          </a:stretch>
        </p:blipFill>
        <p:spPr>
          <a:xfrm>
            <a:off x="5128244" y="-5754"/>
            <a:ext cx="2152176" cy="1923915"/>
          </a:xfrm>
          <a:prstGeom prst="rect">
            <a:avLst/>
          </a:prstGeom>
        </p:spPr>
      </p:pic>
      <p:sp>
        <p:nvSpPr>
          <p:cNvPr id="2" name="Date Placeholder 1">
            <a:extLst>
              <a:ext uri="{FF2B5EF4-FFF2-40B4-BE49-F238E27FC236}">
                <a16:creationId xmlns:a16="http://schemas.microsoft.com/office/drawing/2014/main" id="{437BD6ED-8A5F-41E3-8E06-1F7FE552773D}"/>
              </a:ext>
            </a:extLst>
          </p:cNvPr>
          <p:cNvSpPr>
            <a:spLocks noGrp="1"/>
          </p:cNvSpPr>
          <p:nvPr>
            <p:ph type="dt" idx="10"/>
            <p:custDataLst>
              <p:tags r:id="rId12"/>
            </p:custDataLst>
          </p:nvPr>
        </p:nvSpPr>
        <p:spPr/>
        <p:txBody>
          <a:bodyPr/>
          <a:lstStyle/>
          <a:p>
            <a:fld id="{10D31CEB-A3DA-4995-B31D-3A63E032B03F}" type="datetime1">
              <a:rPr lang="fr-FR" smtClean="0"/>
              <a:t>14/08/2020</a:t>
            </a:fld>
            <a:endParaRPr lang="fr-FR"/>
          </a:p>
        </p:txBody>
      </p:sp>
      <p:sp>
        <p:nvSpPr>
          <p:cNvPr id="6" name="Slide Number Placeholder 5">
            <a:extLst>
              <a:ext uri="{FF2B5EF4-FFF2-40B4-BE49-F238E27FC236}">
                <a16:creationId xmlns:a16="http://schemas.microsoft.com/office/drawing/2014/main" id="{0DEBB1A0-8EDC-4947-9CED-957198529B0A}"/>
              </a:ext>
            </a:extLst>
          </p:cNvPr>
          <p:cNvSpPr>
            <a:spLocks noGrp="1"/>
          </p:cNvSpPr>
          <p:nvPr>
            <p:ph type="sldNum" idx="12"/>
            <p:custDataLst>
              <p:tags r:id="rId13"/>
            </p:custDataLst>
          </p:nvPr>
        </p:nvSpPr>
        <p:spPr/>
        <p:txBody>
          <a:bodyPr/>
          <a:lstStyle/>
          <a:p>
            <a:fld id="{6342C46F-FF72-4EA6-8768-A6D4D4DBC45D}" type="slidenum">
              <a:rPr lang="fr-FR" smtClean="0"/>
              <a:t>1</a:t>
            </a:fld>
            <a:endParaRPr lang="fr-FR"/>
          </a:p>
        </p:txBody>
      </p:sp>
    </p:spTree>
    <p:extLst>
      <p:ext uri="{BB962C8B-B14F-4D97-AF65-F5344CB8AC3E}">
        <p14:creationId xmlns:p14="http://schemas.microsoft.com/office/powerpoint/2010/main" val="2704003084"/>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p:cNvSpPr/>
          <p:nvPr>
            <p:custDataLst>
              <p:tags r:id="rId1"/>
            </p:custDataLst>
          </p:nvPr>
        </p:nvSpPr>
        <p:spPr>
          <a:xfrm>
            <a:off x="627185" y="391347"/>
            <a:ext cx="4158761" cy="819149"/>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6CE0FFF-B556-4486-9FD3-64A655CE34CF}"/>
              </a:ext>
            </a:extLst>
          </p:cNvPr>
          <p:cNvSpPr>
            <a:spLocks noGrp="1"/>
          </p:cNvSpPr>
          <p:nvPr>
            <p:ph type="dt" idx="10"/>
            <p:custDataLst>
              <p:tags r:id="rId2"/>
            </p:custDataLst>
          </p:nvPr>
        </p:nvSpPr>
        <p:spPr/>
        <p:txBody>
          <a:bodyPr/>
          <a:lstStyle/>
          <a:p>
            <a:fld id="{23BC3999-8C53-4C2F-937B-868BC8BB8767}" type="datetime1">
              <a:rPr lang="fr-FR" smtClean="0"/>
              <a:t>14/08/2020</a:t>
            </a:fld>
            <a:endParaRPr lang="fr-FR"/>
          </a:p>
        </p:txBody>
      </p:sp>
      <p:sp>
        <p:nvSpPr>
          <p:cNvPr id="6" name="Slide Number Placeholder 5">
            <a:extLst>
              <a:ext uri="{FF2B5EF4-FFF2-40B4-BE49-F238E27FC236}">
                <a16:creationId xmlns:a16="http://schemas.microsoft.com/office/drawing/2014/main" id="{0AD08EBF-3E57-4779-AB10-C519814834B7}"/>
              </a:ext>
            </a:extLst>
          </p:cNvPr>
          <p:cNvSpPr>
            <a:spLocks noGrp="1"/>
          </p:cNvSpPr>
          <p:nvPr>
            <p:ph type="sldNum" idx="12"/>
            <p:custDataLst>
              <p:tags r:id="rId3"/>
            </p:custDataLst>
          </p:nvPr>
        </p:nvSpPr>
        <p:spPr/>
        <p:txBody>
          <a:bodyPr/>
          <a:lstStyle/>
          <a:p>
            <a:fld id="{6342C46F-FF72-4EA6-8768-A6D4D4DBC45D}" type="slidenum">
              <a:rPr lang="fr-FR" smtClean="0"/>
              <a:t>10</a:t>
            </a:fld>
            <a:endParaRPr lang="fr-FR"/>
          </a:p>
        </p:txBody>
      </p:sp>
      <p:sp>
        <p:nvSpPr>
          <p:cNvPr id="7" name="Rectangle 6"/>
          <p:cNvSpPr/>
          <p:nvPr>
            <p:custDataLst>
              <p:tags r:id="rId4"/>
            </p:custDataLst>
          </p:nvPr>
        </p:nvSpPr>
        <p:spPr>
          <a:xfrm>
            <a:off x="5259264" y="268771"/>
            <a:ext cx="6702669" cy="2181956"/>
          </a:xfrm>
          <a:prstGeom prst="rect">
            <a:avLst/>
          </a:prstGeom>
          <a:solidFill>
            <a:schemeClr val="bg1"/>
          </a:solidFill>
          <a:ln>
            <a:solidFill>
              <a:schemeClr val="tx1"/>
            </a:solid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400" dirty="0">
                <a:solidFill>
                  <a:schemeClr val="dk1"/>
                </a:solidFill>
                <a:latin typeface="Brandon Grotesque Regular" panose="020B0503020203060202" pitchFamily="34" charset="0"/>
                <a:cs typeface="Calibri"/>
              </a:rPr>
              <a:t>Note ici : </a:t>
            </a:r>
          </a:p>
          <a:p>
            <a:pPr>
              <a:lnSpc>
                <a:spcPct val="90000"/>
              </a:lnSpc>
              <a:spcBef>
                <a:spcPts val="1067"/>
              </a:spcBef>
              <a:buClr>
                <a:schemeClr val="dk1"/>
              </a:buClr>
              <a:buSzPts val="1400"/>
            </a:pPr>
            <a:r>
              <a:rPr lang="fr-FR" sz="1400" dirty="0">
                <a:solidFill>
                  <a:schemeClr val="dk1"/>
                </a:solidFill>
                <a:highlight>
                  <a:srgbClr val="00FFFF"/>
                </a:highlight>
                <a:latin typeface="Brandon Grotesque Regular" panose="020B0503020203060202" pitchFamily="34" charset="0"/>
                <a:cs typeface="Calibri"/>
              </a:rPr>
              <a:t>"Vous trouverez une copie de mon testament, daté du 17 avril 2018, dans mon armoire à dossiers. Mon avocat, Dwight </a:t>
            </a:r>
            <a:r>
              <a:rPr lang="fr-FR" sz="1400" dirty="0" err="1">
                <a:solidFill>
                  <a:schemeClr val="dk1"/>
                </a:solidFill>
                <a:highlight>
                  <a:srgbClr val="00FFFF"/>
                </a:highlight>
                <a:latin typeface="Brandon Grotesque Regular" panose="020B0503020203060202" pitchFamily="34" charset="0"/>
                <a:cs typeface="Calibri"/>
              </a:rPr>
              <a:t>Schrute</a:t>
            </a:r>
            <a:r>
              <a:rPr lang="fr-FR" sz="1400" dirty="0">
                <a:solidFill>
                  <a:schemeClr val="dk1"/>
                </a:solidFill>
                <a:highlight>
                  <a:srgbClr val="00FFFF"/>
                </a:highlight>
                <a:latin typeface="Brandon Grotesque Regular" panose="020B0503020203060202" pitchFamily="34" charset="0"/>
                <a:cs typeface="Calibri"/>
              </a:rPr>
              <a:t> de Scranton, en Pennsylvanie, en a également une copie. </a:t>
            </a:r>
          </a:p>
          <a:p>
            <a:pPr>
              <a:lnSpc>
                <a:spcPct val="90000"/>
              </a:lnSpc>
              <a:spcBef>
                <a:spcPts val="1067"/>
              </a:spcBef>
              <a:buClr>
                <a:schemeClr val="dk1"/>
              </a:buClr>
              <a:buSzPts val="1400"/>
            </a:pPr>
            <a:r>
              <a:rPr lang="fr-FR" sz="1400" dirty="0">
                <a:solidFill>
                  <a:schemeClr val="dk1"/>
                </a:solidFill>
                <a:highlight>
                  <a:srgbClr val="00FFFF"/>
                </a:highlight>
                <a:latin typeface="Brandon Grotesque Regular" panose="020B0503020203060202" pitchFamily="34" charset="0"/>
                <a:cs typeface="Calibri"/>
              </a:rPr>
              <a:t>Soyez prudents et souvenez-vous que je vous aime très fort".</a:t>
            </a:r>
            <a:endParaRPr lang="en-US" sz="1400" dirty="0">
              <a:solidFill>
                <a:schemeClr val="dk1"/>
              </a:solidFill>
              <a:highlight>
                <a:srgbClr val="00FFFF"/>
              </a:highlight>
              <a:latin typeface="Brandon Grotesque Regular" panose="020B0503020203060202" pitchFamily="34" charset="0"/>
              <a:cs typeface="Calibri"/>
            </a:endParaRPr>
          </a:p>
          <a:p>
            <a:pPr>
              <a:lnSpc>
                <a:spcPct val="90000"/>
              </a:lnSpc>
              <a:spcBef>
                <a:spcPts val="1067"/>
              </a:spcBef>
              <a:buClr>
                <a:schemeClr val="dk1"/>
              </a:buClr>
              <a:buSzPts val="1400"/>
            </a:pPr>
            <a:r>
              <a:rPr lang="en-US" sz="1400" dirty="0">
                <a:solidFill>
                  <a:schemeClr val="dk1"/>
                </a:solidFill>
                <a:highlight>
                  <a:srgbClr val="00FFFF"/>
                </a:highlight>
                <a:latin typeface="Brandon Grotesque Regular" panose="020B0503020203060202" pitchFamily="34" charset="0"/>
                <a:cs typeface="Calibri"/>
              </a:rPr>
              <a:t>26/06/2020</a:t>
            </a:r>
            <a:r>
              <a:rPr lang="en-US" sz="1400" dirty="0">
                <a:solidFill>
                  <a:schemeClr val="dk1"/>
                </a:solidFill>
                <a:latin typeface="Brandon Grotesque Regular" panose="020B0503020203060202" pitchFamily="34" charset="0"/>
                <a:cs typeface="Calibri"/>
              </a:rPr>
              <a:t>					</a:t>
            </a:r>
            <a:r>
              <a:rPr lang="en-US" sz="1400" dirty="0">
                <a:solidFill>
                  <a:schemeClr val="dk1"/>
                </a:solidFill>
                <a:highlight>
                  <a:srgbClr val="00FFFF"/>
                </a:highlight>
                <a:latin typeface="Brandon Grotesque Regular" panose="020B0503020203060202" pitchFamily="34" charset="0"/>
                <a:cs typeface="Calibri"/>
              </a:rPr>
              <a:t>Cedric “</a:t>
            </a:r>
          </a:p>
          <a:p>
            <a:pPr>
              <a:lnSpc>
                <a:spcPct val="90000"/>
              </a:lnSpc>
              <a:spcBef>
                <a:spcPts val="1067"/>
              </a:spcBef>
              <a:buClr>
                <a:schemeClr val="dk1"/>
              </a:buClr>
              <a:buSzPts val="1400"/>
            </a:pPr>
            <a:endParaRPr lang="en-US" sz="1400" dirty="0">
              <a:solidFill>
                <a:schemeClr val="dk1"/>
              </a:solidFill>
              <a:highlight>
                <a:srgbClr val="C0C0C0"/>
              </a:highlight>
              <a:latin typeface="Brandon Grotesque Regular" panose="020B0503020203060202" pitchFamily="34" charset="0"/>
              <a:cs typeface="Calibri"/>
            </a:endParaRPr>
          </a:p>
          <a:p>
            <a:pPr>
              <a:lnSpc>
                <a:spcPct val="90000"/>
              </a:lnSpc>
              <a:spcBef>
                <a:spcPts val="1067"/>
              </a:spcBef>
              <a:buClr>
                <a:schemeClr val="dk1"/>
              </a:buClr>
              <a:buSzPts val="1400"/>
            </a:pPr>
            <a:endParaRPr lang="en-US" sz="1400" dirty="0">
              <a:solidFill>
                <a:schemeClr val="dk1"/>
              </a:solidFill>
              <a:highlight>
                <a:srgbClr val="C0C0C0"/>
              </a:highlight>
              <a:latin typeface="Brandon Grotesque Regular" panose="020B0503020203060202" pitchFamily="34" charset="0"/>
              <a:cs typeface="Calibri"/>
            </a:endParaRPr>
          </a:p>
        </p:txBody>
      </p:sp>
      <p:pic>
        <p:nvPicPr>
          <p:cNvPr id="8" name="Picture 7"/>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442545" y="1210496"/>
            <a:ext cx="1356516" cy="1319095"/>
          </a:xfrm>
          <a:prstGeom prst="rect">
            <a:avLst/>
          </a:prstGeom>
        </p:spPr>
      </p:pic>
      <p:sp>
        <p:nvSpPr>
          <p:cNvPr id="10" name="TextBox 9"/>
          <p:cNvSpPr txBox="1"/>
          <p:nvPr>
            <p:custDataLst>
              <p:tags r:id="rId6"/>
            </p:custDataLst>
          </p:nvPr>
        </p:nvSpPr>
        <p:spPr>
          <a:xfrm>
            <a:off x="1790735" y="2681654"/>
            <a:ext cx="184731" cy="369332"/>
          </a:xfrm>
          <a:prstGeom prst="rect">
            <a:avLst/>
          </a:prstGeom>
          <a:noFill/>
        </p:spPr>
        <p:txBody>
          <a:bodyPr wrap="none" rtlCol="0">
            <a:spAutoFit/>
          </a:bodyPr>
          <a:lstStyle/>
          <a:p>
            <a:endParaRPr lang="en-US" dirty="0"/>
          </a:p>
        </p:txBody>
      </p:sp>
      <p:sp>
        <p:nvSpPr>
          <p:cNvPr id="11" name="TextBox 10"/>
          <p:cNvSpPr txBox="1"/>
          <p:nvPr>
            <p:custDataLst>
              <p:tags r:id="rId7"/>
            </p:custDataLst>
          </p:nvPr>
        </p:nvSpPr>
        <p:spPr>
          <a:xfrm>
            <a:off x="710712" y="334089"/>
            <a:ext cx="3991708" cy="1082918"/>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Nous pouvons maintenant terminer la lettre avec quelques informations juridiques si nécessaire et des mots gentils. </a:t>
            </a:r>
            <a:endParaRPr lang="en-US" sz="1400" dirty="0"/>
          </a:p>
        </p:txBody>
      </p:sp>
      <p:sp>
        <p:nvSpPr>
          <p:cNvPr id="16" name="TextBox 15"/>
          <p:cNvSpPr txBox="1"/>
          <p:nvPr>
            <p:custDataLst>
              <p:tags r:id="rId8"/>
            </p:custDataLst>
          </p:nvPr>
        </p:nvSpPr>
        <p:spPr>
          <a:xfrm>
            <a:off x="353745" y="2739353"/>
            <a:ext cx="4818619" cy="3085430"/>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marR="0" lvl="0" algn="l" rtl="0">
              <a:lnSpc>
                <a:spcPct val="100000"/>
              </a:lnSpc>
              <a:spcBef>
                <a:spcPts val="0"/>
              </a:spcBef>
              <a:spcAft>
                <a:spcPts val="0"/>
              </a:spcAft>
              <a:defRPr lang="fr-FR"/>
            </a:defPPr>
            <a:lvl1pPr marR="0" lvl="0" indent="0" algn="ctr">
              <a:lnSpc>
                <a:spcPct val="100000"/>
              </a:lnSpc>
              <a:spcBef>
                <a:spcPts val="0"/>
              </a:spcBef>
              <a:spcAft>
                <a:spcPts val="0"/>
              </a:spcAft>
              <a:buClr>
                <a:srgbClr val="000000"/>
              </a:buClr>
              <a:buSzPts val="1400"/>
              <a:buFont typeface="Arial"/>
              <a:buNone/>
              <a:defRPr sz="1400" b="1" i="0" u="sng" strike="noStrike" cap="none">
                <a:latin typeface="Brandon Grotesque Regular" panose="020B0503020203060202" pitchFamily="34" charset="0"/>
                <a:ea typeface="Calibri"/>
                <a:cs typeface="Calibri"/>
              </a:defRPr>
            </a:lvl1pPr>
            <a:lvl2pPr marL="1219170" marR="0" lvl="1" indent="-423323">
              <a:lnSpc>
                <a:spcPct val="90000"/>
              </a:lnSpc>
              <a:spcBef>
                <a:spcPts val="533"/>
              </a:spcBef>
              <a:spcAft>
                <a:spcPts val="0"/>
              </a:spcAft>
              <a:buClr>
                <a:schemeClr val="dk1"/>
              </a:buClr>
              <a:buSzPts val="1400"/>
              <a:buFont typeface="Arial"/>
              <a:buChar char="•"/>
              <a:defRPr b="0" i="0" u="none" strike="noStrike" cap="none">
                <a:solidFill>
                  <a:schemeClr val="dk1"/>
                </a:solidFill>
                <a:latin typeface="Calibri"/>
                <a:ea typeface="Calibri"/>
                <a:cs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r>
              <a:rPr lang="fr-FR" dirty="0">
                <a:solidFill>
                  <a:schemeClr val="tx1"/>
                </a:solidFill>
              </a:rPr>
              <a:t>Vérifions notre travail </a:t>
            </a:r>
          </a:p>
          <a:p>
            <a:pPr marL="285750" indent="-285750" algn="l">
              <a:buFont typeface="Wingdings" panose="05000000000000000000" pitchFamily="2" charset="2"/>
              <a:buChar char="q"/>
            </a:pPr>
            <a:endParaRPr lang="fr-FR" b="0" u="none" dirty="0">
              <a:solidFill>
                <a:schemeClr val="tx1"/>
              </a:solidFill>
            </a:endParaRPr>
          </a:p>
          <a:p>
            <a:pPr marL="285750" indent="-285750" algn="l">
              <a:buFont typeface="Wingdings" panose="05000000000000000000" pitchFamily="2" charset="2"/>
              <a:buChar char="q"/>
            </a:pPr>
            <a:r>
              <a:rPr lang="fr-FR" b="0" u="none" dirty="0">
                <a:solidFill>
                  <a:schemeClr val="tx1"/>
                </a:solidFill>
              </a:rPr>
              <a:t>Aides : noms, coordonnées, photos si possible</a:t>
            </a:r>
          </a:p>
          <a:p>
            <a:pPr marL="285750" indent="-285750" algn="l">
              <a:buFont typeface="Wingdings" panose="05000000000000000000" pitchFamily="2" charset="2"/>
              <a:buChar char="q"/>
            </a:pPr>
            <a:r>
              <a:rPr lang="fr-FR" b="0" u="none" dirty="0">
                <a:solidFill>
                  <a:schemeClr val="tx1"/>
                </a:solidFill>
              </a:rPr>
              <a:t>Appareils : votre téléphone, votre ordinateur, vos portefeuilles physiques, vos portefeuilles papier</a:t>
            </a:r>
          </a:p>
          <a:p>
            <a:pPr marL="285750" indent="-285750" algn="l">
              <a:buFont typeface="Wingdings" panose="05000000000000000000" pitchFamily="2" charset="2"/>
              <a:buChar char="q"/>
            </a:pPr>
            <a:r>
              <a:rPr lang="fr-FR" b="0" u="none" dirty="0">
                <a:solidFill>
                  <a:schemeClr val="tx1"/>
                </a:solidFill>
              </a:rPr>
              <a:t>Actifs : inclure la liste des actifs </a:t>
            </a:r>
          </a:p>
          <a:p>
            <a:pPr marL="285750" indent="-285750" algn="l">
              <a:buFont typeface="Wingdings" panose="05000000000000000000" pitchFamily="2" charset="2"/>
              <a:buChar char="q"/>
            </a:pPr>
            <a:r>
              <a:rPr lang="fr-FR" b="0" u="none" dirty="0">
                <a:solidFill>
                  <a:schemeClr val="tx1"/>
                </a:solidFill>
              </a:rPr>
              <a:t>Échange : assurez-vous que vous avez répertorié tous les échanges qui détiennent des fonds pour vous. </a:t>
            </a:r>
          </a:p>
          <a:p>
            <a:pPr marL="285750" indent="-285750" algn="l">
              <a:buFont typeface="Wingdings" panose="05000000000000000000" pitchFamily="2" charset="2"/>
              <a:buChar char="q"/>
            </a:pPr>
            <a:r>
              <a:rPr lang="fr-FR" b="0" u="none" dirty="0">
                <a:solidFill>
                  <a:schemeClr val="tx1"/>
                </a:solidFill>
              </a:rPr>
              <a:t>Accès : les informations dont ils auront besoin pour trouver votre lieu de stockage et tous les codes d'accès nécessaires</a:t>
            </a:r>
            <a:r>
              <a:rPr lang="fr-FR" dirty="0">
                <a:solidFill>
                  <a:schemeClr val="tx1"/>
                </a:solidFill>
              </a:rPr>
              <a:t>. </a:t>
            </a:r>
          </a:p>
          <a:p>
            <a:pPr marL="285750" indent="-285750" algn="l">
              <a:buFont typeface="Wingdings" panose="05000000000000000000" pitchFamily="2" charset="2"/>
              <a:buChar char="q"/>
            </a:pPr>
            <a:endParaRPr lang="en-US" b="0" u="none" dirty="0">
              <a:solidFill>
                <a:schemeClr val="tx1"/>
              </a:solidFill>
            </a:endParaRPr>
          </a:p>
          <a:p>
            <a:pPr algn="l"/>
            <a:r>
              <a:rPr lang="fr-FR" b="0" u="none" dirty="0">
                <a:solidFill>
                  <a:schemeClr val="tx1"/>
                </a:solidFill>
              </a:rPr>
              <a:t>Pamela Morgan - </a:t>
            </a:r>
            <a:r>
              <a:rPr lang="fr-FR" dirty="0">
                <a:solidFill>
                  <a:schemeClr val="tx1"/>
                </a:solidFill>
              </a:rPr>
              <a:t>« </a:t>
            </a:r>
            <a:r>
              <a:rPr lang="fr-FR" dirty="0" err="1">
                <a:solidFill>
                  <a:schemeClr val="tx1"/>
                </a:solidFill>
              </a:rPr>
              <a:t>Cryptoasset</a:t>
            </a:r>
            <a:r>
              <a:rPr lang="fr-FR" dirty="0">
                <a:solidFill>
                  <a:schemeClr val="tx1"/>
                </a:solidFill>
              </a:rPr>
              <a:t> </a:t>
            </a:r>
            <a:r>
              <a:rPr lang="fr-FR" dirty="0" err="1">
                <a:solidFill>
                  <a:schemeClr val="tx1"/>
                </a:solidFill>
              </a:rPr>
              <a:t>Inheritance</a:t>
            </a:r>
            <a:r>
              <a:rPr lang="fr-FR" dirty="0">
                <a:solidFill>
                  <a:schemeClr val="tx1"/>
                </a:solidFill>
              </a:rPr>
              <a:t> Planning »</a:t>
            </a:r>
            <a:r>
              <a:rPr lang="fr-FR" b="0" u="none" dirty="0">
                <a:solidFill>
                  <a:schemeClr val="tx1"/>
                </a:solidFill>
              </a:rPr>
              <a:t> page 44</a:t>
            </a:r>
          </a:p>
          <a:p>
            <a:pPr algn="l"/>
            <a:r>
              <a:rPr lang="en-US" b="0" u="none" dirty="0">
                <a:solidFill>
                  <a:schemeClr val="tx1"/>
                </a:solidFill>
              </a:rPr>
              <a:t>(</a:t>
            </a:r>
            <a:r>
              <a:rPr lang="en-US" b="0" u="none" dirty="0" err="1">
                <a:solidFill>
                  <a:schemeClr val="tx1"/>
                </a:solidFill>
              </a:rPr>
              <a:t>Traduit</a:t>
            </a:r>
            <a:r>
              <a:rPr lang="en-US" b="0" u="none" dirty="0">
                <a:solidFill>
                  <a:schemeClr val="tx1"/>
                </a:solidFill>
              </a:rPr>
              <a:t> par </a:t>
            </a:r>
            <a:r>
              <a:rPr lang="en-US" b="0" u="none" dirty="0" err="1">
                <a:solidFill>
                  <a:schemeClr val="tx1"/>
                </a:solidFill>
              </a:rPr>
              <a:t>Découvre</a:t>
            </a:r>
            <a:r>
              <a:rPr lang="en-US" b="0" u="none" dirty="0">
                <a:solidFill>
                  <a:schemeClr val="tx1"/>
                </a:solidFill>
              </a:rPr>
              <a:t> Bitcoin)</a:t>
            </a:r>
          </a:p>
          <a:p>
            <a:pPr algn="l"/>
            <a:endParaRPr lang="en-US" dirty="0">
              <a:solidFill>
                <a:schemeClr val="tx1"/>
              </a:solidFill>
            </a:endParaRPr>
          </a:p>
        </p:txBody>
      </p:sp>
      <p:sp>
        <p:nvSpPr>
          <p:cNvPr id="17" name="TextBox 16"/>
          <p:cNvSpPr txBox="1"/>
          <p:nvPr>
            <p:custDataLst>
              <p:tags r:id="rId9"/>
            </p:custDataLst>
          </p:nvPr>
        </p:nvSpPr>
        <p:spPr>
          <a:xfrm>
            <a:off x="5259264" y="2813211"/>
            <a:ext cx="6702669" cy="291514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fr-FR"/>
            </a:defPPr>
            <a:lvl1pPr marR="0" lvl="0" indent="0" algn="just">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pPr algn="l"/>
            <a:r>
              <a:rPr lang="fr-FR" sz="1400" dirty="0"/>
              <a:t>Si vous avez coché toutes les cases à coté. Alors vous êtes prêt à courir les derniers kilomètres ! </a:t>
            </a:r>
          </a:p>
          <a:p>
            <a:pPr marL="285750" indent="-285750" algn="l">
              <a:buFont typeface="Arial" panose="020B0604020202020204" pitchFamily="34" charset="0"/>
              <a:buChar char="•"/>
            </a:pPr>
            <a:r>
              <a:rPr lang="fr-FR" sz="1400" dirty="0"/>
              <a:t>Faites une copie</a:t>
            </a:r>
          </a:p>
          <a:p>
            <a:pPr marL="285750" indent="-285750" algn="l">
              <a:buFont typeface="Arial" panose="020B0604020202020204" pitchFamily="34" charset="0"/>
              <a:buChar char="•"/>
            </a:pPr>
            <a:r>
              <a:rPr lang="fr-FR" sz="1400" dirty="0"/>
              <a:t>Conservez les deux exemplaires dans une enveloppe, fermez-la et signez le sceau. </a:t>
            </a:r>
          </a:p>
          <a:p>
            <a:pPr marL="285750" indent="-285750" algn="l">
              <a:buFont typeface="Arial" panose="020B0604020202020204" pitchFamily="34" charset="0"/>
              <a:buChar char="•"/>
            </a:pPr>
            <a:r>
              <a:rPr lang="fr-FR" sz="1400" dirty="0"/>
              <a:t>Vous pouvez conserver cette enveloppe dans un endroit sécurisé, mais accessible. Assurez-vous de faire savoir à vos héritiers qu'ils doivent prendre l'enveloppe si nécessaire. </a:t>
            </a:r>
          </a:p>
          <a:p>
            <a:pPr marL="285750" indent="-285750" algn="l">
              <a:buFont typeface="Arial" panose="020B0604020202020204" pitchFamily="34" charset="0"/>
              <a:buChar char="•"/>
            </a:pPr>
            <a:r>
              <a:rPr lang="fr-FR" sz="1400" dirty="0"/>
              <a:t>Achetez le Livre de Pamela et prévoyez un moment pour faire la section "Améliorez-le". Elle vous permettra d'approfondir votre plan d'héritage. </a:t>
            </a:r>
          </a:p>
          <a:p>
            <a:pPr marL="285750" indent="-285750" algn="l">
              <a:buFont typeface="Arial" panose="020B0604020202020204" pitchFamily="34" charset="0"/>
              <a:buChar char="•"/>
            </a:pPr>
            <a:r>
              <a:rPr lang="fr-FR" sz="1400" dirty="0"/>
              <a:t>Parlez-en à votre notaire pour rendre ce plan légal et le faire figurer dans votre testament officiel.</a:t>
            </a:r>
          </a:p>
          <a:p>
            <a:pPr algn="l"/>
            <a:r>
              <a:rPr lang="fr-FR" sz="1400" dirty="0"/>
              <a:t>Vous avez réussi ! Vous avez une première version du plan d'héritage qui est excellente ! </a:t>
            </a:r>
            <a:endParaRPr lang="en-US" sz="1400" dirty="0"/>
          </a:p>
        </p:txBody>
      </p:sp>
      <p:sp>
        <p:nvSpPr>
          <p:cNvPr id="13" name="Footer Placeholder 4">
            <a:extLst>
              <a:ext uri="{FF2B5EF4-FFF2-40B4-BE49-F238E27FC236}">
                <a16:creationId xmlns:a16="http://schemas.microsoft.com/office/drawing/2014/main" id="{DBFF2615-AFF5-43A4-A3BD-86284B225A2B}"/>
              </a:ext>
            </a:extLst>
          </p:cNvPr>
          <p:cNvSpPr>
            <a:spLocks noGrp="1"/>
          </p:cNvSpPr>
          <p:nvPr>
            <p:ph type="ftr" idx="11"/>
            <p:custDataLst>
              <p:tags r:id="rId10"/>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30097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29">
            <a:extLst>
              <a:ext uri="{FF2B5EF4-FFF2-40B4-BE49-F238E27FC236}">
                <a16:creationId xmlns:a16="http://schemas.microsoft.com/office/drawing/2014/main" id="{F0CC5DD3-3CC0-416F-A37C-925D7BAC71BC}"/>
              </a:ext>
            </a:extLst>
          </p:cNvPr>
          <p:cNvPicPr>
            <a:picLocks noChangeAspect="1"/>
          </p:cNvPicPr>
          <p:nvPr>
            <p:custDataLst>
              <p:tags r:id="rId1"/>
            </p:custDataLst>
          </p:nvPr>
        </p:nvPicPr>
        <p:blipFill>
          <a:blip r:embed="rId17"/>
          <a:stretch>
            <a:fillRect/>
          </a:stretch>
        </p:blipFill>
        <p:spPr>
          <a:xfrm flipH="1">
            <a:off x="6470210" y="-143253"/>
            <a:ext cx="4715026" cy="3537999"/>
          </a:xfrm>
          <a:prstGeom prst="rect">
            <a:avLst/>
          </a:prstGeom>
        </p:spPr>
      </p:pic>
      <p:sp>
        <p:nvSpPr>
          <p:cNvPr id="4" name="Date Placeholder 3">
            <a:extLst>
              <a:ext uri="{FF2B5EF4-FFF2-40B4-BE49-F238E27FC236}">
                <a16:creationId xmlns:a16="http://schemas.microsoft.com/office/drawing/2014/main" id="{8F7A71ED-A3DB-4A0C-8647-3C012F16019A}"/>
              </a:ext>
            </a:extLst>
          </p:cNvPr>
          <p:cNvSpPr>
            <a:spLocks noGrp="1"/>
          </p:cNvSpPr>
          <p:nvPr>
            <p:ph type="dt" idx="10"/>
            <p:custDataLst>
              <p:tags r:id="rId2"/>
            </p:custDataLst>
          </p:nvPr>
        </p:nvSpPr>
        <p:spPr/>
        <p:txBody>
          <a:bodyPr/>
          <a:lstStyle/>
          <a:p>
            <a:fld id="{CA11993B-8774-453E-A9E1-F980C16A4979}" type="datetime1">
              <a:rPr lang="fr-FR" smtClean="0"/>
              <a:t>14/08/2020</a:t>
            </a:fld>
            <a:endParaRPr lang="fr-FR"/>
          </a:p>
        </p:txBody>
      </p:sp>
      <p:sp>
        <p:nvSpPr>
          <p:cNvPr id="5" name="Footer Placeholder 4">
            <a:extLst>
              <a:ext uri="{FF2B5EF4-FFF2-40B4-BE49-F238E27FC236}">
                <a16:creationId xmlns:a16="http://schemas.microsoft.com/office/drawing/2014/main" id="{76344005-FB0A-4594-A75C-429EC9EE72BC}"/>
              </a:ext>
            </a:extLst>
          </p:cNvPr>
          <p:cNvSpPr>
            <a:spLocks noGrp="1"/>
          </p:cNvSpPr>
          <p:nvPr>
            <p:ph type="ftr" idx="11"/>
            <p:custDataLst>
              <p:tags r:id="rId3"/>
            </p:custDataLst>
          </p:nvPr>
        </p:nvSpPr>
        <p:spPr>
          <a:xfrm>
            <a:off x="2690091" y="6271972"/>
            <a:ext cx="7839364"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5 </a:t>
            </a:r>
            <a:r>
              <a:rPr lang="fr-FR" dirty="0" err="1"/>
              <a:t>Bitstamp</a:t>
            </a:r>
            <a:r>
              <a:rPr lang="fr-FR" dirty="0"/>
              <a:t> Tutorial FR V1.1 -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
        <p:nvSpPr>
          <p:cNvPr id="6" name="Slide Number Placeholder 5">
            <a:extLst>
              <a:ext uri="{FF2B5EF4-FFF2-40B4-BE49-F238E27FC236}">
                <a16:creationId xmlns:a16="http://schemas.microsoft.com/office/drawing/2014/main" id="{659E85BA-1C63-4B17-AE30-2CE2A13E0E92}"/>
              </a:ext>
            </a:extLst>
          </p:cNvPr>
          <p:cNvSpPr>
            <a:spLocks noGrp="1"/>
          </p:cNvSpPr>
          <p:nvPr>
            <p:ph type="sldNum" idx="12"/>
            <p:custDataLst>
              <p:tags r:id="rId4"/>
            </p:custDataLst>
          </p:nvPr>
        </p:nvSpPr>
        <p:spPr/>
        <p:txBody>
          <a:bodyPr/>
          <a:lstStyle/>
          <a:p>
            <a:fld id="{6342C46F-FF72-4EA6-8768-A6D4D4DBC45D}" type="slidenum">
              <a:rPr lang="fr-FR" smtClean="0"/>
              <a:t>11</a:t>
            </a:fld>
            <a:endParaRPr lang="fr-FR" dirty="0"/>
          </a:p>
        </p:txBody>
      </p:sp>
      <p:sp>
        <p:nvSpPr>
          <p:cNvPr id="7" name="TextBox 6">
            <a:extLst>
              <a:ext uri="{FF2B5EF4-FFF2-40B4-BE49-F238E27FC236}">
                <a16:creationId xmlns:a16="http://schemas.microsoft.com/office/drawing/2014/main" id="{21B26CDF-0AEA-4236-ABA5-8282353B5E65}"/>
              </a:ext>
            </a:extLst>
          </p:cNvPr>
          <p:cNvSpPr txBox="1"/>
          <p:nvPr>
            <p:custDataLst>
              <p:tags r:id="rId5"/>
            </p:custDataLst>
          </p:nvPr>
        </p:nvSpPr>
        <p:spPr>
          <a:xfrm>
            <a:off x="6968391" y="649618"/>
            <a:ext cx="3718664" cy="1569660"/>
          </a:xfrm>
          <a:prstGeom prst="rect">
            <a:avLst/>
          </a:prstGeom>
          <a:noFill/>
        </p:spPr>
        <p:txBody>
          <a:bodyPr wrap="square" rtlCol="0">
            <a:spAutoFit/>
          </a:bodyPr>
          <a:lstStyle/>
          <a:p>
            <a:pPr algn="ctr"/>
            <a:r>
              <a:rPr lang="en-US" sz="1600" dirty="0">
                <a:latin typeface="Brandon Grotesque Regular" panose="020B0503020203060202" pitchFamily="34" charset="0"/>
              </a:rPr>
              <a:t>Un grand merci à Pamela Morgan pour son travail et </a:t>
            </a:r>
            <a:r>
              <a:rPr lang="en-US" sz="1600" dirty="0" err="1">
                <a:latin typeface="Brandon Grotesque Regular" panose="020B0503020203060202" pitchFamily="34" charset="0"/>
              </a:rPr>
              <a:t>m’autoriser</a:t>
            </a:r>
            <a:r>
              <a:rPr lang="en-US" sz="1600" dirty="0">
                <a:latin typeface="Brandon Grotesque Regular" panose="020B0503020203060202" pitchFamily="34" charset="0"/>
              </a:rPr>
              <a:t> à </a:t>
            </a:r>
            <a:r>
              <a:rPr lang="en-US" sz="1600" dirty="0" err="1">
                <a:latin typeface="Brandon Grotesque Regular" panose="020B0503020203060202" pitchFamily="34" charset="0"/>
              </a:rPr>
              <a:t>l’exploiter</a:t>
            </a:r>
            <a:r>
              <a:rPr lang="en-US" sz="1600" dirty="0">
                <a:latin typeface="Brandon Grotesque Regular" panose="020B0503020203060202" pitchFamily="34" charset="0"/>
              </a:rPr>
              <a:t>. </a:t>
            </a:r>
          </a:p>
          <a:p>
            <a:pPr algn="ctr"/>
            <a:r>
              <a:rPr lang="en-US" sz="1600" dirty="0">
                <a:latin typeface="Brandon Grotesque Regular" panose="020B0503020203060202" pitchFamily="34" charset="0"/>
              </a:rPr>
              <a:t>Merci </a:t>
            </a:r>
            <a:r>
              <a:rPr lang="en-US" sz="1600" dirty="0" err="1">
                <a:latin typeface="Brandon Grotesque Regular" panose="020B0503020203060202" pitchFamily="34" charset="0"/>
              </a:rPr>
              <a:t>également</a:t>
            </a:r>
            <a:r>
              <a:rPr lang="en-US" sz="1600" dirty="0">
                <a:latin typeface="Brandon Grotesque Regular" panose="020B0503020203060202" pitchFamily="34" charset="0"/>
              </a:rPr>
              <a:t> à </a:t>
            </a:r>
            <a:r>
              <a:rPr lang="en-US" sz="1600" dirty="0" err="1">
                <a:latin typeface="Brandon Grotesque Regular" panose="020B0503020203060202" pitchFamily="34" charset="0"/>
              </a:rPr>
              <a:t>tous</a:t>
            </a:r>
            <a:r>
              <a:rPr lang="en-US" sz="1600" dirty="0">
                <a:latin typeface="Brandon Grotesque Regular" panose="020B0503020203060202" pitchFamily="34" charset="0"/>
              </a:rPr>
              <a:t> </a:t>
            </a:r>
            <a:r>
              <a:rPr lang="en-US" sz="1600" dirty="0" err="1">
                <a:latin typeface="Brandon Grotesque Regular" panose="020B0503020203060202" pitchFamily="34" charset="0"/>
              </a:rPr>
              <a:t>ceux</a:t>
            </a:r>
            <a:r>
              <a:rPr lang="en-US" sz="1600" dirty="0">
                <a:latin typeface="Brandon Grotesque Regular" panose="020B0503020203060202" pitchFamily="34" charset="0"/>
              </a:rPr>
              <a:t> qui </a:t>
            </a:r>
            <a:r>
              <a:rPr lang="en-US" sz="1600" dirty="0" err="1">
                <a:latin typeface="Brandon Grotesque Regular" panose="020B0503020203060202" pitchFamily="34" charset="0"/>
              </a:rPr>
              <a:t>ont</a:t>
            </a:r>
            <a:r>
              <a:rPr lang="en-US" sz="1600" dirty="0">
                <a:latin typeface="Brandon Grotesque Regular" panose="020B0503020203060202" pitchFamily="34" charset="0"/>
              </a:rPr>
              <a:t> </a:t>
            </a:r>
            <a:r>
              <a:rPr lang="en-US" sz="1600" dirty="0" err="1">
                <a:latin typeface="Brandon Grotesque Regular" panose="020B0503020203060202" pitchFamily="34" charset="0"/>
              </a:rPr>
              <a:t>aidé</a:t>
            </a:r>
            <a:r>
              <a:rPr lang="en-US" sz="1600" dirty="0">
                <a:latin typeface="Brandon Grotesque Regular" panose="020B0503020203060202" pitchFamily="34" charset="0"/>
              </a:rPr>
              <a:t> pour son </a:t>
            </a:r>
            <a:r>
              <a:rPr lang="en-US" sz="1600" dirty="0" err="1">
                <a:latin typeface="Brandon Grotesque Regular" panose="020B0503020203060202" pitchFamily="34" charset="0"/>
              </a:rPr>
              <a:t>écriture</a:t>
            </a:r>
            <a:r>
              <a:rPr lang="en-US" sz="1600" dirty="0">
                <a:latin typeface="Brandon Grotesque Regular" panose="020B0503020203060202" pitchFamily="34" charset="0"/>
              </a:rPr>
              <a:t>.</a:t>
            </a:r>
          </a:p>
          <a:p>
            <a:pPr algn="ctr"/>
            <a:r>
              <a:rPr lang="en-US" sz="1600" dirty="0" err="1">
                <a:latin typeface="Brandon Grotesque Regular" panose="020B0503020203060202" pitchFamily="34" charset="0"/>
              </a:rPr>
              <a:t>Vous</a:t>
            </a:r>
            <a:r>
              <a:rPr lang="en-US" sz="1600" dirty="0">
                <a:latin typeface="Brandon Grotesque Regular" panose="020B0503020203060202" pitchFamily="34" charset="0"/>
              </a:rPr>
              <a:t> </a:t>
            </a:r>
            <a:r>
              <a:rPr lang="en-US" sz="1600" dirty="0" err="1">
                <a:latin typeface="Brandon Grotesque Regular" panose="020B0503020203060202" pitchFamily="34" charset="0"/>
              </a:rPr>
              <a:t>êtes</a:t>
            </a:r>
            <a:r>
              <a:rPr lang="en-US" sz="1600" dirty="0">
                <a:latin typeface="Brandon Grotesque Regular" panose="020B0503020203060202" pitchFamily="34" charset="0"/>
              </a:rPr>
              <a:t> les </a:t>
            </a:r>
            <a:r>
              <a:rPr lang="en-US" sz="1600" dirty="0" err="1">
                <a:latin typeface="Brandon Grotesque Regular" panose="020B0503020203060202" pitchFamily="34" charset="0"/>
              </a:rPr>
              <a:t>meilleurs</a:t>
            </a:r>
            <a:r>
              <a:rPr lang="en-US" sz="1600" dirty="0">
                <a:latin typeface="Brandon Grotesque Regular" panose="020B0503020203060202" pitchFamily="34" charset="0"/>
              </a:rPr>
              <a:t> :D </a:t>
            </a:r>
            <a:r>
              <a:rPr lang="en-US" sz="1600" dirty="0" err="1">
                <a:latin typeface="Brandon Grotesque Regular" panose="020B0503020203060202" pitchFamily="34" charset="0"/>
              </a:rPr>
              <a:t>toute</a:t>
            </a:r>
            <a:r>
              <a:rPr lang="en-US" sz="1600" dirty="0">
                <a:latin typeface="Brandon Grotesque Regular" panose="020B0503020203060202" pitchFamily="34" charset="0"/>
              </a:rPr>
              <a:t> mon </a:t>
            </a:r>
            <a:r>
              <a:rPr lang="en-US" sz="1600" dirty="0" err="1">
                <a:latin typeface="Brandon Grotesque Regular" panose="020B0503020203060202" pitchFamily="34" charset="0"/>
              </a:rPr>
              <a:t>équipe</a:t>
            </a:r>
            <a:r>
              <a:rPr lang="en-US" sz="1600" dirty="0">
                <a:latin typeface="Brandon Grotesque Regular" panose="020B0503020203060202" pitchFamily="34" charset="0"/>
              </a:rPr>
              <a:t> et </a:t>
            </a:r>
            <a:r>
              <a:rPr lang="en-US" sz="1600" dirty="0" err="1">
                <a:latin typeface="Brandon Grotesque Regular" panose="020B0503020203060202" pitchFamily="34" charset="0"/>
              </a:rPr>
              <a:t>mes</a:t>
            </a:r>
            <a:r>
              <a:rPr lang="en-US" sz="1600" dirty="0">
                <a:latin typeface="Brandon Grotesque Regular" panose="020B0503020203060202" pitchFamily="34" charset="0"/>
              </a:rPr>
              <a:t> </a:t>
            </a:r>
            <a:r>
              <a:rPr lang="en-US" sz="1600" dirty="0" err="1">
                <a:latin typeface="Brandon Grotesque Regular" panose="020B0503020203060202" pitchFamily="34" charset="0"/>
              </a:rPr>
              <a:t>étudiants</a:t>
            </a:r>
            <a:r>
              <a:rPr lang="en-US" sz="1600" dirty="0">
                <a:latin typeface="Brandon Grotesque Regular" panose="020B0503020203060202" pitchFamily="34" charset="0"/>
              </a:rPr>
              <a:t> </a:t>
            </a:r>
            <a:r>
              <a:rPr lang="en-US" sz="1600" dirty="0" err="1">
                <a:latin typeface="Brandon Grotesque Regular" panose="020B0503020203060202" pitchFamily="34" charset="0"/>
              </a:rPr>
              <a:t>vous</a:t>
            </a:r>
            <a:r>
              <a:rPr lang="en-US" sz="1600" dirty="0">
                <a:latin typeface="Brandon Grotesque Regular" panose="020B0503020203060202" pitchFamily="34" charset="0"/>
              </a:rPr>
              <a:t> </a:t>
            </a:r>
            <a:r>
              <a:rPr lang="en-US" sz="1600" dirty="0" err="1">
                <a:latin typeface="Brandon Grotesque Regular" panose="020B0503020203060202" pitchFamily="34" charset="0"/>
              </a:rPr>
              <a:t>remercie</a:t>
            </a:r>
            <a:r>
              <a:rPr lang="en-US" sz="1600" dirty="0">
                <a:latin typeface="Brandon Grotesque Regular" panose="020B0503020203060202" pitchFamily="34" charset="0"/>
              </a:rPr>
              <a:t> </a:t>
            </a:r>
            <a:r>
              <a:rPr lang="en-US" sz="1600" dirty="0">
                <a:latin typeface="Brandon Grotesque Regular" panose="020B0503020203060202" pitchFamily="34" charset="0"/>
                <a:sym typeface="Wingdings" panose="05000000000000000000" pitchFamily="2" charset="2"/>
              </a:rPr>
              <a:t>! </a:t>
            </a:r>
            <a:r>
              <a:rPr lang="en-US" sz="1600" dirty="0">
                <a:latin typeface="Brandon Grotesque Regular" panose="020B0503020203060202" pitchFamily="34" charset="0"/>
              </a:rPr>
              <a:t> </a:t>
            </a:r>
          </a:p>
        </p:txBody>
      </p:sp>
      <p:pic>
        <p:nvPicPr>
          <p:cNvPr id="8" name="Picture 7">
            <a:hlinkClick r:id="rId18"/>
            <a:extLst>
              <a:ext uri="{FF2B5EF4-FFF2-40B4-BE49-F238E27FC236}">
                <a16:creationId xmlns:a16="http://schemas.microsoft.com/office/drawing/2014/main" id="{26E72610-AE0B-45C0-8B85-B146395FC291}"/>
              </a:ext>
            </a:extLst>
          </p:cNvPr>
          <p:cNvPicPr>
            <a:picLocks noChangeAspect="1"/>
          </p:cNvPicPr>
          <p:nvPr>
            <p:custDataLst>
              <p:tags r:id="rId6"/>
            </p:custDataLst>
          </p:nvPr>
        </p:nvPicPr>
        <p:blipFill>
          <a:blip r:embed="rId19"/>
          <a:stretch>
            <a:fillRect/>
          </a:stretch>
        </p:blipFill>
        <p:spPr>
          <a:xfrm>
            <a:off x="5794647" y="2895182"/>
            <a:ext cx="3571298" cy="2932444"/>
          </a:xfrm>
          <a:prstGeom prst="rect">
            <a:avLst/>
          </a:prstGeom>
          <a:ln w="12700"/>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174A6CCD-5F3C-4964-817B-E1B00AC61DBD}"/>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406892" y="487676"/>
            <a:ext cx="2460895" cy="3687646"/>
          </a:xfrm>
          <a:prstGeom prst="rect">
            <a:avLst/>
          </a:prstGeom>
        </p:spPr>
      </p:pic>
      <p:pic>
        <p:nvPicPr>
          <p:cNvPr id="10" name="Picture 9" descr="A close up of text on a black background&#10;&#10;Description automatically generated">
            <a:extLst>
              <a:ext uri="{FF2B5EF4-FFF2-40B4-BE49-F238E27FC236}">
                <a16:creationId xmlns:a16="http://schemas.microsoft.com/office/drawing/2014/main" id="{96A9DC67-5CF2-4D47-BD70-5F2A1F400564}"/>
              </a:ext>
            </a:extLst>
          </p:cNvPr>
          <p:cNvPicPr>
            <a:picLocks noChangeAspect="1"/>
          </p:cNvPicPr>
          <p:nvPr>
            <p:custDataLst>
              <p:tags r:id="rId8"/>
            </p:custDataLst>
          </p:nvPr>
        </p:nvPicPr>
        <p:blipFill rotWithShape="1">
          <a:blip r:embed="rId21">
            <a:extLst>
              <a:ext uri="{28A0092B-C50C-407E-A947-70E740481C1C}">
                <a14:useLocalDpi xmlns:a14="http://schemas.microsoft.com/office/drawing/2010/main" val="0"/>
              </a:ext>
            </a:extLst>
          </a:blip>
          <a:srcRect l="6687" t="25034" r="5020" b="12753"/>
          <a:stretch/>
        </p:blipFill>
        <p:spPr>
          <a:xfrm>
            <a:off x="3112079" y="487676"/>
            <a:ext cx="2460895" cy="3672023"/>
          </a:xfrm>
          <a:prstGeom prst="rect">
            <a:avLst/>
          </a:prstGeom>
        </p:spPr>
      </p:pic>
      <p:sp>
        <p:nvSpPr>
          <p:cNvPr id="11" name="Heart 10">
            <a:extLst>
              <a:ext uri="{FF2B5EF4-FFF2-40B4-BE49-F238E27FC236}">
                <a16:creationId xmlns:a16="http://schemas.microsoft.com/office/drawing/2014/main" id="{99BD1CAE-6BB4-478E-8393-48B27BD0DFC9}"/>
              </a:ext>
            </a:extLst>
          </p:cNvPr>
          <p:cNvSpPr/>
          <p:nvPr>
            <p:custDataLst>
              <p:tags r:id="rId9"/>
            </p:custDataLst>
          </p:nvPr>
        </p:nvSpPr>
        <p:spPr>
          <a:xfrm>
            <a:off x="10529455" y="2271710"/>
            <a:ext cx="809799" cy="7574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0203672-4803-4465-AE19-4F05498E5A34}"/>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0153764" y="3113502"/>
            <a:ext cx="1841270" cy="1790476"/>
          </a:xfrm>
          <a:prstGeom prst="rect">
            <a:avLst/>
          </a:prstGeom>
        </p:spPr>
      </p:pic>
      <p:sp>
        <p:nvSpPr>
          <p:cNvPr id="16" name="TextBox 15">
            <a:extLst>
              <a:ext uri="{FF2B5EF4-FFF2-40B4-BE49-F238E27FC236}">
                <a16:creationId xmlns:a16="http://schemas.microsoft.com/office/drawing/2014/main" id="{23365741-BB40-4E1C-832B-E62D4C16A20A}"/>
              </a:ext>
            </a:extLst>
          </p:cNvPr>
          <p:cNvSpPr txBox="1"/>
          <p:nvPr>
            <p:custDataLst>
              <p:tags r:id="rId11"/>
            </p:custDataLst>
          </p:nvPr>
        </p:nvSpPr>
        <p:spPr>
          <a:xfrm>
            <a:off x="482041" y="4496923"/>
            <a:ext cx="4976091" cy="738664"/>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400" dirty="0" err="1">
                <a:solidFill>
                  <a:schemeClr val="tx1"/>
                </a:solidFill>
                <a:latin typeface="Brandon Grotesque Regular" panose="020B0503020203060202" pitchFamily="34" charset="0"/>
                <a:ea typeface="Roboto" panose="02000000000000000000" pitchFamily="2" charset="0"/>
                <a:cs typeface="Roboto" panose="02000000000000000000" pitchFamily="2" charset="0"/>
              </a:rPr>
              <a:t>Cryptoasset</a:t>
            </a:r>
            <a:r>
              <a:rPr lang="en-GB" sz="1400" dirty="0">
                <a:solidFill>
                  <a:schemeClr val="tx1"/>
                </a:solidFill>
                <a:latin typeface="Brandon Grotesque Regular" panose="020B0503020203060202" pitchFamily="34" charset="0"/>
                <a:ea typeface="Roboto" panose="02000000000000000000" pitchFamily="2" charset="0"/>
                <a:cs typeface="Roboto" panose="02000000000000000000" pitchFamily="2" charset="0"/>
              </a:rPr>
              <a:t> Inheritance Planning, A simple guide for owners </a:t>
            </a:r>
          </a:p>
          <a:p>
            <a:pPr algn="ctr"/>
            <a:r>
              <a:rPr lang="en-GB" sz="1400" dirty="0">
                <a:solidFill>
                  <a:schemeClr val="tx1"/>
                </a:solidFill>
                <a:latin typeface="Brandon Grotesque Regular" panose="020B0503020203060202" pitchFamily="34" charset="0"/>
                <a:ea typeface="Roboto" panose="02000000000000000000" pitchFamily="2" charset="0"/>
                <a:cs typeface="Roboto" panose="02000000000000000000" pitchFamily="2" charset="0"/>
              </a:rPr>
              <a:t>Pamela Morgan, ESQ. </a:t>
            </a:r>
          </a:p>
          <a:p>
            <a:pPr algn="ctr"/>
            <a:r>
              <a:rPr lang="en-GB" sz="1400" dirty="0">
                <a:solidFill>
                  <a:schemeClr val="tx1"/>
                </a:solidFill>
                <a:latin typeface="Brandon Grotesque Regular" panose="020B0503020203060202" pitchFamily="34" charset="0"/>
                <a:ea typeface="Roboto" panose="02000000000000000000" pitchFamily="2" charset="0"/>
                <a:cs typeface="Roboto" panose="02000000000000000000" pitchFamily="2" charset="0"/>
              </a:rPr>
              <a:t>Copyright 2018 by Merkle Bloom LLC , All right reserved. CC-BY </a:t>
            </a:r>
          </a:p>
        </p:txBody>
      </p:sp>
      <p:pic>
        <p:nvPicPr>
          <p:cNvPr id="18" name="Picture 17">
            <a:extLst>
              <a:ext uri="{FF2B5EF4-FFF2-40B4-BE49-F238E27FC236}">
                <a16:creationId xmlns:a16="http://schemas.microsoft.com/office/drawing/2014/main" id="{81D6ED69-CFD5-463B-9EC1-0FE1CFB0FF2C}"/>
              </a:ext>
            </a:extLst>
          </p:cNvPr>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a:xfrm>
            <a:off x="9278449" y="4746554"/>
            <a:ext cx="1677378" cy="1193809"/>
          </a:xfrm>
          <a:prstGeom prst="rect">
            <a:avLst/>
          </a:prstGeom>
        </p:spPr>
      </p:pic>
      <p:pic>
        <p:nvPicPr>
          <p:cNvPr id="20" name="Picture 19">
            <a:extLst>
              <a:ext uri="{FF2B5EF4-FFF2-40B4-BE49-F238E27FC236}">
                <a16:creationId xmlns:a16="http://schemas.microsoft.com/office/drawing/2014/main" id="{81065813-C7E8-4A58-B8FC-4625DA6D79FF}"/>
              </a:ext>
            </a:extLst>
          </p:cNvPr>
          <p:cNvPicPr>
            <a:picLocks noChangeAspect="1"/>
          </p:cNvPicPr>
          <p:nvPr>
            <p:custDataLst>
              <p:tags r:id="rId13"/>
            </p:custDataLst>
          </p:nvPr>
        </p:nvPicPr>
        <p:blipFill>
          <a:blip r:embed="rId24">
            <a:extLst>
              <a:ext uri="{28A0092B-C50C-407E-A947-70E740481C1C}">
                <a14:useLocalDpi xmlns:a14="http://schemas.microsoft.com/office/drawing/2010/main" val="0"/>
              </a:ext>
            </a:extLst>
          </a:blip>
          <a:stretch>
            <a:fillRect/>
          </a:stretch>
        </p:blipFill>
        <p:spPr>
          <a:xfrm flipH="1">
            <a:off x="11248138" y="4913656"/>
            <a:ext cx="943862" cy="1060859"/>
          </a:xfrm>
          <a:prstGeom prst="rect">
            <a:avLst/>
          </a:prstGeom>
        </p:spPr>
      </p:pic>
      <p:sp>
        <p:nvSpPr>
          <p:cNvPr id="21" name="Heart 20">
            <a:extLst>
              <a:ext uri="{FF2B5EF4-FFF2-40B4-BE49-F238E27FC236}">
                <a16:creationId xmlns:a16="http://schemas.microsoft.com/office/drawing/2014/main" id="{096C70AA-0C01-4060-A836-1AAB2E7CC3FD}"/>
              </a:ext>
            </a:extLst>
          </p:cNvPr>
          <p:cNvSpPr/>
          <p:nvPr>
            <p:custDataLst>
              <p:tags r:id="rId14"/>
            </p:custDataLst>
          </p:nvPr>
        </p:nvSpPr>
        <p:spPr>
          <a:xfrm>
            <a:off x="9542800" y="4431131"/>
            <a:ext cx="340109" cy="29407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art 21">
            <a:extLst>
              <a:ext uri="{FF2B5EF4-FFF2-40B4-BE49-F238E27FC236}">
                <a16:creationId xmlns:a16="http://schemas.microsoft.com/office/drawing/2014/main" id="{23A13147-6507-45C8-AEDF-8848F5178525}"/>
              </a:ext>
            </a:extLst>
          </p:cNvPr>
          <p:cNvSpPr/>
          <p:nvPr>
            <p:custDataLst>
              <p:tags r:id="rId15"/>
            </p:custDataLst>
          </p:nvPr>
        </p:nvSpPr>
        <p:spPr>
          <a:xfrm>
            <a:off x="11078083" y="5235587"/>
            <a:ext cx="261171" cy="20849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28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custDataLst>
              <p:tags r:id="rId1"/>
            </p:custDataLst>
          </p:nvPr>
        </p:nvSpPr>
        <p:spPr/>
        <p:txBody>
          <a:bodyPr/>
          <a:lstStyle/>
          <a:p>
            <a:fld id="{4DB4F316-09E4-41ED-9C06-59F7AD9D7629}" type="datetime1">
              <a:rPr lang="fr-FR" smtClean="0"/>
              <a:t>14/08/2020</a:t>
            </a:fld>
            <a:endParaRPr lang="fr-FR"/>
          </a:p>
        </p:txBody>
      </p:sp>
      <p:sp>
        <p:nvSpPr>
          <p:cNvPr id="6" name="Slide Number Placeholder 5"/>
          <p:cNvSpPr>
            <a:spLocks noGrp="1"/>
          </p:cNvSpPr>
          <p:nvPr>
            <p:ph type="sldNum" idx="12"/>
            <p:custDataLst>
              <p:tags r:id="rId2"/>
            </p:custDataLst>
          </p:nvPr>
        </p:nvSpPr>
        <p:spPr/>
        <p:txBody>
          <a:bodyPr/>
          <a:lstStyle/>
          <a:p>
            <a:fld id="{6342C46F-FF72-4EA6-8768-A6D4D4DBC45D}" type="slidenum">
              <a:rPr lang="fr-FR" smtClean="0"/>
              <a:t>12</a:t>
            </a:fld>
            <a:endParaRPr lang="fr-FR"/>
          </a:p>
        </p:txBody>
      </p:sp>
      <p:sp>
        <p:nvSpPr>
          <p:cNvPr id="9" name="Text Placeholder 2"/>
          <p:cNvSpPr txBox="1">
            <a:spLocks/>
          </p:cNvSpPr>
          <p:nvPr>
            <p:custDataLst>
              <p:tags r:id="rId3"/>
            </p:custDataLst>
          </p:nvPr>
        </p:nvSpPr>
        <p:spPr>
          <a:xfrm>
            <a:off x="459514" y="1144171"/>
            <a:ext cx="7153562" cy="3762538"/>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marR="0" lvl="0" algn="l" rtl="0">
              <a:lnSpc>
                <a:spcPct val="100000"/>
              </a:lnSpc>
              <a:spcBef>
                <a:spcPts val="0"/>
              </a:spcBef>
              <a:spcAft>
                <a:spcPts val="0"/>
              </a:spcAft>
            </a:defPPr>
            <a:lvl1pPr marL="609585" marR="0" lvl="0" indent="-423323" algn="l" rtl="0">
              <a:lnSpc>
                <a:spcPct val="90000"/>
              </a:lnSpc>
              <a:spcBef>
                <a:spcPts val="1067"/>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1219170" marR="0" lvl="1" indent="-423323"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828754" marR="0" lvl="2" indent="-423323" algn="l" rtl="0">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
                <a:srgbClr val="000000"/>
              </a:buClr>
              <a:buFont typeface="Arial"/>
              <a:buNone/>
            </a:pPr>
            <a:r>
              <a:rPr lang="fr-FR" sz="1600" b="1" u="sng" kern="1200" dirty="0">
                <a:solidFill>
                  <a:schemeClr val="tx1"/>
                </a:solidFill>
                <a:latin typeface="Brandon Grotesque Regular" panose="020B0503020203060202" pitchFamily="34" charset="0"/>
              </a:rPr>
              <a:t>VOUS ÊTES UN 0,1%</a:t>
            </a:r>
          </a:p>
          <a:p>
            <a:pPr marL="0" indent="0" algn="ctr">
              <a:lnSpc>
                <a:spcPct val="100000"/>
              </a:lnSpc>
              <a:spcBef>
                <a:spcPts val="0"/>
              </a:spcBef>
              <a:buClr>
                <a:srgbClr val="000000"/>
              </a:buClr>
              <a:buFont typeface="Arial"/>
              <a:buNone/>
            </a:pPr>
            <a:endParaRPr lang="fr-FR" sz="1600" b="1" u="sng" kern="1200" dirty="0">
              <a:solidFill>
                <a:schemeClr val="tx1"/>
              </a:solidFill>
              <a:latin typeface="Brandon Grotesque Regular" panose="020B0503020203060202" pitchFamily="34" charset="0"/>
            </a:endParaRPr>
          </a:p>
          <a:p>
            <a:pPr marL="0" indent="0">
              <a:lnSpc>
                <a:spcPct val="100000"/>
              </a:lnSpc>
              <a:spcBef>
                <a:spcPts val="0"/>
              </a:spcBef>
              <a:buClr>
                <a:srgbClr val="000000"/>
              </a:buClr>
              <a:buFont typeface="Arial"/>
              <a:buNone/>
            </a:pPr>
            <a:r>
              <a:rPr lang="fr-FR" sz="1600" kern="1200" dirty="0">
                <a:solidFill>
                  <a:schemeClr val="tx1"/>
                </a:solidFill>
                <a:latin typeface="Brandon Grotesque Regular" panose="020B0503020203060202" pitchFamily="34" charset="0"/>
              </a:rPr>
              <a:t>Si vous avez suivi notre contenu depuis le début, vous êtes maintenant un véritable citoyen du 21e siècle et l'un des meilleurs </a:t>
            </a:r>
            <a:r>
              <a:rPr lang="fr-FR" sz="1600" kern="1200" dirty="0" err="1">
                <a:solidFill>
                  <a:schemeClr val="tx1"/>
                </a:solidFill>
                <a:latin typeface="Brandon Grotesque Regular" panose="020B0503020203060202" pitchFamily="34" charset="0"/>
              </a:rPr>
              <a:t>bitcoineurs</a:t>
            </a:r>
            <a:r>
              <a:rPr lang="fr-FR" sz="1600" kern="1200" dirty="0">
                <a:solidFill>
                  <a:schemeClr val="tx1"/>
                </a:solidFill>
                <a:latin typeface="Brandon Grotesque Regular" panose="020B0503020203060202" pitchFamily="34" charset="0"/>
              </a:rPr>
              <a:t> du monde ! </a:t>
            </a:r>
          </a:p>
          <a:p>
            <a:pPr marL="0" indent="0">
              <a:lnSpc>
                <a:spcPct val="100000"/>
              </a:lnSpc>
              <a:spcBef>
                <a:spcPts val="0"/>
              </a:spcBef>
              <a:buClr>
                <a:srgbClr val="000000"/>
              </a:buClr>
              <a:buFont typeface="Arial"/>
              <a:buNone/>
            </a:pPr>
            <a:endParaRPr lang="fr-FR" sz="1600" kern="1200" dirty="0">
              <a:solidFill>
                <a:schemeClr val="tx1"/>
              </a:solidFill>
              <a:latin typeface="Brandon Grotesque Regular" panose="020B0503020203060202" pitchFamily="34" charset="0"/>
            </a:endParaRPr>
          </a:p>
          <a:p>
            <a:pPr marL="285750" indent="-285750">
              <a:lnSpc>
                <a:spcPct val="100000"/>
              </a:lnSpc>
              <a:spcBef>
                <a:spcPts val="0"/>
              </a:spcBef>
              <a:buClr>
                <a:srgbClr val="000000"/>
              </a:buClr>
              <a:buFont typeface="Wingdings" panose="05000000000000000000" pitchFamily="2" charset="2"/>
              <a:buChar char="ü"/>
            </a:pPr>
            <a:r>
              <a:rPr lang="fr-FR" sz="1600" kern="1200" dirty="0">
                <a:solidFill>
                  <a:schemeClr val="tx1"/>
                </a:solidFill>
                <a:latin typeface="Brandon Grotesque Regular" panose="020B0503020203060202" pitchFamily="34" charset="0"/>
              </a:rPr>
              <a:t>Vous avez un gestionnaire de mots de passe et utilisez 2 FA</a:t>
            </a:r>
          </a:p>
          <a:p>
            <a:pPr marL="285750" indent="-285750">
              <a:lnSpc>
                <a:spcPct val="100000"/>
              </a:lnSpc>
              <a:spcBef>
                <a:spcPts val="0"/>
              </a:spcBef>
              <a:buClr>
                <a:srgbClr val="000000"/>
              </a:buClr>
              <a:buFont typeface="Wingdings" panose="05000000000000000000" pitchFamily="2" charset="2"/>
              <a:buChar char="ü"/>
            </a:pPr>
            <a:r>
              <a:rPr lang="fr-FR" sz="1600" kern="1200" dirty="0">
                <a:solidFill>
                  <a:schemeClr val="tx1"/>
                </a:solidFill>
                <a:latin typeface="Brandon Grotesque Regular" panose="020B0503020203060202" pitchFamily="34" charset="0"/>
              </a:rPr>
              <a:t>Vous comprenez ce qu'est BTC et pourquoi c'est important</a:t>
            </a:r>
          </a:p>
          <a:p>
            <a:pPr marL="285750" indent="-285750">
              <a:lnSpc>
                <a:spcPct val="100000"/>
              </a:lnSpc>
              <a:spcBef>
                <a:spcPts val="0"/>
              </a:spcBef>
              <a:buClr>
                <a:srgbClr val="000000"/>
              </a:buClr>
              <a:buFont typeface="Wingdings" panose="05000000000000000000" pitchFamily="2" charset="2"/>
              <a:buChar char="ü"/>
            </a:pPr>
            <a:r>
              <a:rPr lang="fr-FR" sz="1600" kern="1200" dirty="0">
                <a:solidFill>
                  <a:schemeClr val="tx1"/>
                </a:solidFill>
                <a:latin typeface="Brandon Grotesque Regular" panose="020B0503020203060202" pitchFamily="34" charset="0"/>
              </a:rPr>
              <a:t>Vous avez des Bitcoins et un moyen sûr d'en acheter d'autres / d'en gagner plus. </a:t>
            </a:r>
          </a:p>
          <a:p>
            <a:pPr marL="285750" indent="-285750">
              <a:lnSpc>
                <a:spcPct val="100000"/>
              </a:lnSpc>
              <a:spcBef>
                <a:spcPts val="0"/>
              </a:spcBef>
              <a:buClr>
                <a:srgbClr val="000000"/>
              </a:buClr>
              <a:buFont typeface="Wingdings" panose="05000000000000000000" pitchFamily="2" charset="2"/>
              <a:buChar char="ü"/>
            </a:pPr>
            <a:r>
              <a:rPr lang="fr-FR" sz="1600" kern="1200" dirty="0">
                <a:solidFill>
                  <a:schemeClr val="tx1"/>
                </a:solidFill>
                <a:latin typeface="Brandon Grotesque Regular" panose="020B0503020203060202" pitchFamily="34" charset="0"/>
              </a:rPr>
              <a:t>Vous les avez stockés dans un portefeuille froid et avez mis en place une gestion des clés adéquate. </a:t>
            </a:r>
          </a:p>
          <a:p>
            <a:pPr marL="285750" indent="-285750">
              <a:lnSpc>
                <a:spcPct val="100000"/>
              </a:lnSpc>
              <a:spcBef>
                <a:spcPts val="0"/>
              </a:spcBef>
              <a:buClr>
                <a:srgbClr val="000000"/>
              </a:buClr>
              <a:buFont typeface="Wingdings" panose="05000000000000000000" pitchFamily="2" charset="2"/>
              <a:buChar char="ü"/>
            </a:pPr>
            <a:r>
              <a:rPr lang="fr-FR" sz="1600" kern="1200" dirty="0">
                <a:solidFill>
                  <a:schemeClr val="tx1"/>
                </a:solidFill>
                <a:latin typeface="Brandon Grotesque Regular" panose="020B0503020203060202" pitchFamily="34" charset="0"/>
              </a:rPr>
              <a:t>Vous avez créé un plan d'héritage pour vos proches.</a:t>
            </a:r>
            <a:r>
              <a:rPr lang="fr-FR" sz="1600" b="1" u="sng" kern="1200" dirty="0">
                <a:solidFill>
                  <a:schemeClr val="tx1"/>
                </a:solidFill>
                <a:latin typeface="Brandon Grotesque Regular" panose="020B0503020203060202" pitchFamily="34" charset="0"/>
              </a:rPr>
              <a:t> </a:t>
            </a:r>
          </a:p>
          <a:p>
            <a:pPr marL="285750" indent="-285750">
              <a:lnSpc>
                <a:spcPct val="100000"/>
              </a:lnSpc>
              <a:spcBef>
                <a:spcPts val="0"/>
              </a:spcBef>
              <a:buClr>
                <a:srgbClr val="000000"/>
              </a:buClr>
              <a:buFont typeface="Wingdings" panose="05000000000000000000" pitchFamily="2" charset="2"/>
              <a:buChar char="ü"/>
            </a:pPr>
            <a:endParaRPr lang="en-US" sz="1600" b="1" u="sng" kern="1200" dirty="0">
              <a:solidFill>
                <a:schemeClr val="tx1"/>
              </a:solidFill>
              <a:latin typeface="Brandon Grotesque Regular" panose="020B0503020203060202" pitchFamily="34" charset="0"/>
            </a:endParaRPr>
          </a:p>
          <a:p>
            <a:pPr marL="0" indent="0" algn="ctr">
              <a:lnSpc>
                <a:spcPct val="100000"/>
              </a:lnSpc>
              <a:spcBef>
                <a:spcPts val="0"/>
              </a:spcBef>
              <a:buClr>
                <a:srgbClr val="000000"/>
              </a:buClr>
              <a:buFont typeface="Arial"/>
              <a:buNone/>
            </a:pPr>
            <a:r>
              <a:rPr lang="fr-FR" sz="1600" b="1" u="sng" kern="1200" dirty="0">
                <a:solidFill>
                  <a:schemeClr val="tx1"/>
                </a:solidFill>
                <a:latin typeface="Brandon Grotesque Regular" panose="020B0503020203060202" pitchFamily="34" charset="0"/>
              </a:rPr>
              <a:t>Vous êtes maintenant en sécurité et vous pouvez vous reposer ! </a:t>
            </a:r>
          </a:p>
          <a:p>
            <a:pPr marL="0" indent="0" algn="ctr">
              <a:lnSpc>
                <a:spcPct val="100000"/>
              </a:lnSpc>
              <a:spcBef>
                <a:spcPts val="0"/>
              </a:spcBef>
              <a:buClr>
                <a:srgbClr val="000000"/>
              </a:buClr>
              <a:buFont typeface="Arial"/>
              <a:buNone/>
            </a:pPr>
            <a:r>
              <a:rPr lang="fr-FR" sz="1600" b="1" u="sng" kern="1200" dirty="0">
                <a:solidFill>
                  <a:schemeClr val="tx1"/>
                </a:solidFill>
                <a:latin typeface="Brandon Grotesque Regular" panose="020B0503020203060202" pitchFamily="34" charset="0"/>
              </a:rPr>
              <a:t>Prenez une bière et soyez fier de vous !</a:t>
            </a:r>
          </a:p>
          <a:p>
            <a:pPr marL="0" indent="0" algn="ctr">
              <a:lnSpc>
                <a:spcPct val="100000"/>
              </a:lnSpc>
              <a:spcBef>
                <a:spcPts val="0"/>
              </a:spcBef>
              <a:buClr>
                <a:srgbClr val="000000"/>
              </a:buClr>
              <a:buFont typeface="Arial"/>
              <a:buNone/>
            </a:pPr>
            <a:r>
              <a:rPr lang="fr-FR" sz="1600" b="1" u="sng" kern="1200" dirty="0">
                <a:solidFill>
                  <a:schemeClr val="tx1"/>
                </a:solidFill>
                <a:latin typeface="Brandon Grotesque Regular" panose="020B0503020203060202" pitchFamily="34" charset="0"/>
              </a:rPr>
              <a:t>Je sais que je suis fier que vous soyez arrivé jusqu'ici. Je suis sérieux. </a:t>
            </a:r>
            <a:endParaRPr lang="en-US" sz="1600" b="1" u="sng" kern="1200" dirty="0">
              <a:solidFill>
                <a:schemeClr val="tx1"/>
              </a:solidFill>
              <a:latin typeface="Brandon Grotesque Regular" panose="020B0503020203060202" pitchFamily="34" charset="0"/>
            </a:endParaRPr>
          </a:p>
        </p:txBody>
      </p:sp>
      <p:pic>
        <p:nvPicPr>
          <p:cNvPr id="7" name="Picture 6">
            <a:extLst>
              <a:ext uri="{FF2B5EF4-FFF2-40B4-BE49-F238E27FC236}">
                <a16:creationId xmlns:a16="http://schemas.microsoft.com/office/drawing/2014/main" id="{646A810B-28BD-47C5-ADC3-103DDBA94A02}"/>
              </a:ext>
            </a:extLst>
          </p:cNvPr>
          <p:cNvPicPr>
            <a:picLocks noChangeAspect="1"/>
          </p:cNvPicPr>
          <p:nvPr>
            <p:custDataLst>
              <p:tags r:id="rId4"/>
            </p:custDataLst>
          </p:nvPr>
        </p:nvPicPr>
        <p:blipFill>
          <a:blip r:embed="rId8"/>
          <a:stretch>
            <a:fillRect/>
          </a:stretch>
        </p:blipFill>
        <p:spPr>
          <a:xfrm>
            <a:off x="8155706" y="661392"/>
            <a:ext cx="3392057" cy="4535666"/>
          </a:xfrm>
          <a:prstGeom prst="rect">
            <a:avLst/>
          </a:prstGeom>
        </p:spPr>
      </p:pic>
      <p:sp>
        <p:nvSpPr>
          <p:cNvPr id="10" name="TextBox 9">
            <a:extLst>
              <a:ext uri="{FF2B5EF4-FFF2-40B4-BE49-F238E27FC236}">
                <a16:creationId xmlns:a16="http://schemas.microsoft.com/office/drawing/2014/main" id="{235AB177-EC93-45E1-B27B-223928F71068}"/>
              </a:ext>
            </a:extLst>
          </p:cNvPr>
          <p:cNvSpPr txBox="1"/>
          <p:nvPr>
            <p:custDataLst>
              <p:tags r:id="rId5"/>
            </p:custDataLst>
          </p:nvPr>
        </p:nvSpPr>
        <p:spPr>
          <a:xfrm>
            <a:off x="9222510" y="5320934"/>
            <a:ext cx="2743200" cy="276999"/>
          </a:xfrm>
          <a:prstGeom prst="rect">
            <a:avLst/>
          </a:prstGeom>
          <a:noFill/>
        </p:spPr>
        <p:txBody>
          <a:bodyPr wrap="square" rtlCol="0">
            <a:spAutoFit/>
          </a:bodyPr>
          <a:lstStyle/>
          <a:p>
            <a:r>
              <a:rPr lang="en-US" sz="1200" i="1" dirty="0">
                <a:latin typeface="Brandon Grotesque Regular" panose="020B0503020203060202" pitchFamily="34" charset="0"/>
                <a:hlinkClick r:id="rId9">
                  <a:extLst>
                    <a:ext uri="{A12FA001-AC4F-418D-AE19-62706E023703}">
                      <ahyp:hlinkClr xmlns:ahyp="http://schemas.microsoft.com/office/drawing/2018/hyperlinkcolor" val="tx"/>
                    </a:ext>
                  </a:extLst>
                </a:hlinkClick>
              </a:rPr>
              <a:t>Designed by </a:t>
            </a:r>
            <a:r>
              <a:rPr lang="en-US" sz="1200" i="1" dirty="0" err="1">
                <a:latin typeface="Brandon Grotesque Regular" panose="020B0503020203060202" pitchFamily="34" charset="0"/>
                <a:hlinkClick r:id="rId9">
                  <a:extLst>
                    <a:ext uri="{A12FA001-AC4F-418D-AE19-62706E023703}">
                      <ahyp:hlinkClr xmlns:ahyp="http://schemas.microsoft.com/office/drawing/2018/hyperlinkcolor" val="tx"/>
                    </a:ext>
                  </a:extLst>
                </a:hlinkClick>
              </a:rPr>
              <a:t>Phneepers</a:t>
            </a:r>
            <a:endParaRPr lang="en-US" sz="1200" i="1" dirty="0">
              <a:latin typeface="Brandon Grotesque Regular" panose="020B0503020203060202" pitchFamily="34" charset="0"/>
            </a:endParaRPr>
          </a:p>
        </p:txBody>
      </p:sp>
      <p:sp>
        <p:nvSpPr>
          <p:cNvPr id="11" name="Footer Placeholder 4">
            <a:extLst>
              <a:ext uri="{FF2B5EF4-FFF2-40B4-BE49-F238E27FC236}">
                <a16:creationId xmlns:a16="http://schemas.microsoft.com/office/drawing/2014/main" id="{551A8A4A-0C9F-4EB3-82B6-28355C449128}"/>
              </a:ext>
            </a:extLst>
          </p:cNvPr>
          <p:cNvSpPr>
            <a:spLocks noGrp="1"/>
          </p:cNvSpPr>
          <p:nvPr>
            <p:ph type="ftr" idx="11"/>
            <p:custDataLst>
              <p:tags r:id="rId6"/>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377081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7982" y="237880"/>
            <a:ext cx="3725008" cy="566860"/>
          </a:xfrm>
          <a:noFill/>
          <a:ln>
            <a:noFill/>
          </a:ln>
        </p:spPr>
        <p:txBody>
          <a:bodyPr spcFirstLastPara="1" wrap="square" lIns="68575" tIns="34275" rIns="68575" bIns="34275" anchor="ctr" anchorCtr="0">
            <a:noAutofit/>
          </a:bodyPr>
          <a:lstStyle/>
          <a:p>
            <a:pPr>
              <a:buSzPts val="1800"/>
            </a:pPr>
            <a:r>
              <a:rPr lang="en-US" sz="2000" u="sng" dirty="0">
                <a:latin typeface="Brandon Grotesque Medium" panose="020B0603020203060202" pitchFamily="34" charset="0"/>
              </a:rPr>
              <a:t>Quelle </a:t>
            </a:r>
            <a:r>
              <a:rPr lang="en-US" sz="2000" u="sng" dirty="0" err="1">
                <a:latin typeface="Brandon Grotesque Medium" panose="020B0603020203060202" pitchFamily="34" charset="0"/>
              </a:rPr>
              <a:t>est</a:t>
            </a:r>
            <a:r>
              <a:rPr lang="en-US" sz="2000" u="sng" dirty="0">
                <a:latin typeface="Brandon Grotesque Medium" panose="020B0603020203060202" pitchFamily="34" charset="0"/>
              </a:rPr>
              <a:t> la suite ?</a:t>
            </a:r>
          </a:p>
        </p:txBody>
      </p:sp>
      <p:sp>
        <p:nvSpPr>
          <p:cNvPr id="4" name="Date Placeholder 3"/>
          <p:cNvSpPr>
            <a:spLocks noGrp="1"/>
          </p:cNvSpPr>
          <p:nvPr>
            <p:ph type="dt" idx="10"/>
            <p:custDataLst>
              <p:tags r:id="rId2"/>
            </p:custDataLst>
          </p:nvPr>
        </p:nvSpPr>
        <p:spPr/>
        <p:txBody>
          <a:bodyPr/>
          <a:lstStyle/>
          <a:p>
            <a:fld id="{E6B29CF6-C562-4173-A5B9-5694E671C4B4}" type="datetime1">
              <a:rPr lang="fr-FR" smtClean="0"/>
              <a:t>14/08/2020</a:t>
            </a:fld>
            <a:endParaRPr lang="fr-FR"/>
          </a:p>
        </p:txBody>
      </p:sp>
      <p:sp>
        <p:nvSpPr>
          <p:cNvPr id="6" name="Slide Number Placeholder 5"/>
          <p:cNvSpPr>
            <a:spLocks noGrp="1"/>
          </p:cNvSpPr>
          <p:nvPr>
            <p:ph type="sldNum" idx="12"/>
            <p:custDataLst>
              <p:tags r:id="rId3"/>
            </p:custDataLst>
          </p:nvPr>
        </p:nvSpPr>
        <p:spPr/>
        <p:txBody>
          <a:bodyPr/>
          <a:lstStyle/>
          <a:p>
            <a:fld id="{6342C46F-FF72-4EA6-8768-A6D4D4DBC45D}" type="slidenum">
              <a:rPr lang="fr-FR" smtClean="0"/>
              <a:t>13</a:t>
            </a:fld>
            <a:endParaRPr lang="fr-FR"/>
          </a:p>
        </p:txBody>
      </p:sp>
      <p:sp>
        <p:nvSpPr>
          <p:cNvPr id="7" name="TextBox 6"/>
          <p:cNvSpPr txBox="1"/>
          <p:nvPr>
            <p:custDataLst>
              <p:tags r:id="rId4"/>
            </p:custDataLst>
          </p:nvPr>
        </p:nvSpPr>
        <p:spPr>
          <a:xfrm>
            <a:off x="477981" y="804740"/>
            <a:ext cx="11529291" cy="354367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fr-FR"/>
            </a:defPPr>
            <a:lvl1pPr marR="0" lvl="0" indent="0" algn="just">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pPr algn="l"/>
            <a:r>
              <a:rPr lang="fr-FR" sz="1400" dirty="0"/>
              <a:t>Alors que vous devriez vous reposer maintenant et être fier. </a:t>
            </a:r>
          </a:p>
          <a:p>
            <a:pPr algn="l"/>
            <a:r>
              <a:rPr lang="fr-FR" sz="1400" dirty="0"/>
              <a:t>Votre voyage avec Bitcoin est loin d'être terminé, il ne le sera jamais, alors voici quelques pistes que vous pouvez emprunter : </a:t>
            </a:r>
          </a:p>
          <a:p>
            <a:pPr algn="l"/>
            <a:r>
              <a:rPr lang="fr-FR" sz="1400" b="1" u="sng" dirty="0"/>
              <a:t>Honnêtement, il pourrait être terminé. </a:t>
            </a:r>
          </a:p>
          <a:p>
            <a:pPr algn="l"/>
            <a:r>
              <a:rPr lang="fr-FR" sz="1400" dirty="0"/>
              <a:t>Vous pouvez continuer à empiler les bitcoins petit à petit  et laisser votre processus se dérouler pendant un certain temps. Vous êtes suffisamment sécurisé, tout est prêt et vous avez fait ce qu'il fallait pour vous et votre famille. Vous n'avez pas besoin d'apprendre à trader, vous n'avez pas besoin d'en savoir beaucoup plus sur l’investissement. Vous avez probablement un emploi et même si bitcoin est cool, vous vous êtes juste soucié de parvenir à ce point. Ce sera le cas pour une grande majorité d'entre vous, et je respecte cela. Je suis très heureux que vous ayez atteint ce point dans le terrier du Bitcoin et j'espère que votre voyage a été amusant. Je vous remercie de m'avoir fait confiance pour vous sécuriser vos premiers bitcoins. C'était probablement plus ennuyeux que du trading de </a:t>
            </a:r>
            <a:r>
              <a:rPr lang="fr-FR" sz="1400" dirty="0" err="1"/>
              <a:t>Altcoin</a:t>
            </a:r>
            <a:r>
              <a:rPr lang="fr-FR" sz="1400" dirty="0"/>
              <a:t> et d'aller au casino, mais nous sommes ici pour le long terme. Vous le saviez et vous avez fait ce qu'il fallait. Merci pour votre temps :) Bonne chance ! 							</a:t>
            </a:r>
          </a:p>
          <a:p>
            <a:pPr algn="l"/>
            <a:r>
              <a:rPr lang="fr-FR" sz="1400" b="1" u="sng" dirty="0"/>
              <a:t>Continuez à vous informer sur l'aspect technique, idéologique et philosophique de Bitcoin.</a:t>
            </a:r>
          </a:p>
          <a:p>
            <a:pPr algn="l"/>
            <a:r>
              <a:rPr lang="fr-FR" sz="1400" dirty="0"/>
              <a:t>Si vous avez l'impression que votre voyage vient de commencer, je vous encourage à continuer à vous informer sur Bitcoin. Il y a tant de choses qu'il est difficile de créer un contenu qui couvre tout. Veuillez donc visiter le site </a:t>
            </a:r>
            <a:r>
              <a:rPr lang="en-US" sz="1400" dirty="0">
                <a:hlinkClick r:id="rId8"/>
              </a:rPr>
              <a:t>Bitcoin Library</a:t>
            </a:r>
            <a:r>
              <a:rPr lang="en-US" sz="1400" dirty="0"/>
              <a:t>. </a:t>
            </a:r>
            <a:r>
              <a:rPr lang="fr-FR" sz="1400" dirty="0"/>
              <a:t>Il s'agit simplement d'une compilation de toutes les meilleures ressources concernant les bitcoins, créée par de nombreux </a:t>
            </a:r>
            <a:r>
              <a:rPr lang="fr-FR" sz="1400" dirty="0" err="1"/>
              <a:t>bitcoineurs</a:t>
            </a:r>
            <a:r>
              <a:rPr lang="fr-FR" sz="1400" dirty="0"/>
              <a:t> talentueux sur une décennie et plus. Il peut vous proposer des personnes à suivre pour commencer votre propre chemin.</a:t>
            </a:r>
            <a:endParaRPr lang="en-US" sz="1400" dirty="0"/>
          </a:p>
        </p:txBody>
      </p:sp>
      <p:pic>
        <p:nvPicPr>
          <p:cNvPr id="11" name="Picture 10">
            <a:hlinkClick r:id="rId8"/>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p:blipFill>
        <p:spPr>
          <a:xfrm>
            <a:off x="3056526" y="4511349"/>
            <a:ext cx="5879122" cy="1347947"/>
          </a:xfrm>
          <a:prstGeom prst="rect">
            <a:avLst/>
          </a:prstGeom>
        </p:spPr>
      </p:pic>
      <p:sp>
        <p:nvSpPr>
          <p:cNvPr id="8" name="Footer Placeholder 4">
            <a:extLst>
              <a:ext uri="{FF2B5EF4-FFF2-40B4-BE49-F238E27FC236}">
                <a16:creationId xmlns:a16="http://schemas.microsoft.com/office/drawing/2014/main" id="{84EE4808-8C1C-40AC-8715-65C975A7DCC9}"/>
              </a:ext>
            </a:extLst>
          </p:cNvPr>
          <p:cNvSpPr>
            <a:spLocks noGrp="1"/>
          </p:cNvSpPr>
          <p:nvPr>
            <p:ph type="ftr" idx="11"/>
            <p:custDataLst>
              <p:tags r:id="rId6"/>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160446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0713" y="136524"/>
            <a:ext cx="4838861" cy="672368"/>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Qu'en est-il de nous et de notre contenu</a:t>
            </a:r>
            <a:r>
              <a:rPr lang="en-US" sz="2000" u="sng" dirty="0">
                <a:latin typeface="Brandon Grotesque Medium" panose="020B0603020203060202" pitchFamily="34" charset="0"/>
              </a:rPr>
              <a:t>?</a:t>
            </a:r>
          </a:p>
        </p:txBody>
      </p:sp>
      <p:sp>
        <p:nvSpPr>
          <p:cNvPr id="4" name="Date Placeholder 3"/>
          <p:cNvSpPr>
            <a:spLocks noGrp="1"/>
          </p:cNvSpPr>
          <p:nvPr>
            <p:ph type="dt" idx="10"/>
            <p:custDataLst>
              <p:tags r:id="rId2"/>
            </p:custDataLst>
          </p:nvPr>
        </p:nvSpPr>
        <p:spPr/>
        <p:txBody>
          <a:bodyPr/>
          <a:lstStyle/>
          <a:p>
            <a:fld id="{D1FA09B7-FB87-4C06-915C-AE4B1FED4933}" type="datetime1">
              <a:rPr lang="fr-FR" smtClean="0"/>
              <a:t>14/08/2020</a:t>
            </a:fld>
            <a:endParaRPr lang="fr-FR"/>
          </a:p>
        </p:txBody>
      </p:sp>
      <p:sp>
        <p:nvSpPr>
          <p:cNvPr id="6" name="Slide Number Placeholder 5"/>
          <p:cNvSpPr>
            <a:spLocks noGrp="1"/>
          </p:cNvSpPr>
          <p:nvPr>
            <p:ph type="sldNum" idx="12"/>
            <p:custDataLst>
              <p:tags r:id="rId3"/>
            </p:custDataLst>
          </p:nvPr>
        </p:nvSpPr>
        <p:spPr/>
        <p:txBody>
          <a:bodyPr/>
          <a:lstStyle/>
          <a:p>
            <a:fld id="{6342C46F-FF72-4EA6-8768-A6D4D4DBC45D}" type="slidenum">
              <a:rPr lang="fr-FR" smtClean="0"/>
              <a:t>14</a:t>
            </a:fld>
            <a:endParaRPr lang="fr-FR"/>
          </a:p>
        </p:txBody>
      </p:sp>
      <p:sp>
        <p:nvSpPr>
          <p:cNvPr id="7" name="Rectangle 6"/>
          <p:cNvSpPr/>
          <p:nvPr>
            <p:custDataLst>
              <p:tags r:id="rId4"/>
            </p:custDataLst>
          </p:nvPr>
        </p:nvSpPr>
        <p:spPr>
          <a:xfrm>
            <a:off x="300713" y="682838"/>
            <a:ext cx="7005251" cy="4545622"/>
          </a:xfrm>
          <a:prstGeom prst="rect">
            <a:avLst/>
          </a:prstGeom>
          <a:noFill/>
          <a:ln>
            <a:no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400" dirty="0">
                <a:solidFill>
                  <a:schemeClr val="dk1"/>
                </a:solidFill>
                <a:latin typeface="Brandon Grotesque Regular" panose="020B0503020203060202" pitchFamily="34" charset="0"/>
                <a:cs typeface="Calibri"/>
              </a:rPr>
              <a:t>Ce chapitre clôturera la </a:t>
            </a:r>
            <a:r>
              <a:rPr lang="fr-FR" sz="1400" u="sng" dirty="0">
                <a:solidFill>
                  <a:schemeClr val="dk1"/>
                </a:solidFill>
                <a:latin typeface="Brandon Grotesque Regular" panose="020B0503020203060202" pitchFamily="34" charset="0"/>
                <a:cs typeface="Calibri"/>
              </a:rPr>
              <a:t>"Phase 1 - Un plan facile, étape par étape, pour devenir un bon </a:t>
            </a:r>
            <a:r>
              <a:rPr lang="fr-FR" sz="1400" u="sng" dirty="0" err="1">
                <a:solidFill>
                  <a:schemeClr val="dk1"/>
                </a:solidFill>
                <a:latin typeface="Brandon Grotesque Regular" panose="020B0503020203060202" pitchFamily="34" charset="0"/>
                <a:cs typeface="Calibri"/>
              </a:rPr>
              <a:t>bitcoineur</a:t>
            </a:r>
            <a:r>
              <a:rPr lang="fr-FR" sz="1400" u="sng" dirty="0">
                <a:solidFill>
                  <a:schemeClr val="dk1"/>
                </a:solidFill>
                <a:latin typeface="Brandon Grotesque Regular" panose="020B0503020203060202" pitchFamily="34" charset="0"/>
                <a:cs typeface="Calibri"/>
              </a:rPr>
              <a:t>". </a:t>
            </a:r>
          </a:p>
          <a:p>
            <a:pPr>
              <a:lnSpc>
                <a:spcPct val="90000"/>
              </a:lnSpc>
              <a:spcBef>
                <a:spcPts val="1067"/>
              </a:spcBef>
              <a:buClr>
                <a:schemeClr val="dk1"/>
              </a:buClr>
              <a:buSzPts val="1400"/>
            </a:pPr>
            <a:r>
              <a:rPr lang="fr-FR" sz="1400" dirty="0">
                <a:solidFill>
                  <a:schemeClr val="dk1"/>
                </a:solidFill>
                <a:latin typeface="Brandon Grotesque Regular" panose="020B0503020203060202" pitchFamily="34" charset="0"/>
                <a:cs typeface="Calibri"/>
              </a:rPr>
              <a:t>Je ne manquerai pas d'améliorer ce contenu et de le rendre disponible en plusieurs langues. Je tiens à remercier toutes les personnes qui ont fourni des retour, aidé à la correction ou traduction et fourni des ressources supplémentaires pour améliorer le contenu. </a:t>
            </a:r>
          </a:p>
          <a:p>
            <a:pPr>
              <a:lnSpc>
                <a:spcPct val="90000"/>
              </a:lnSpc>
              <a:spcBef>
                <a:spcPts val="1067"/>
              </a:spcBef>
              <a:buClr>
                <a:schemeClr val="dk1"/>
              </a:buClr>
              <a:buSzPts val="1400"/>
            </a:pPr>
            <a:r>
              <a:rPr lang="fr-FR" sz="1400" u="sng" dirty="0">
                <a:solidFill>
                  <a:schemeClr val="dk1"/>
                </a:solidFill>
                <a:latin typeface="Brandon Grotesque Regular" panose="020B0503020203060202" pitchFamily="34" charset="0"/>
                <a:cs typeface="Calibri"/>
              </a:rPr>
              <a:t>Le prochain grand projet sera la "Phase 2 - Devenir un citoyen Bitcoin". </a:t>
            </a:r>
          </a:p>
          <a:p>
            <a:pPr marL="742950" lvl="1" indent="-285750">
              <a:lnSpc>
                <a:spcPct val="90000"/>
              </a:lnSpc>
              <a:spcBef>
                <a:spcPts val="1067"/>
              </a:spcBef>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Nœuds et réseau Lightning</a:t>
            </a:r>
          </a:p>
          <a:p>
            <a:pPr marL="742950" lvl="1" indent="-285750">
              <a:lnSpc>
                <a:spcPct val="90000"/>
              </a:lnSpc>
              <a:spcBef>
                <a:spcPts val="1067"/>
              </a:spcBef>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Multi-</a:t>
            </a:r>
            <a:r>
              <a:rPr lang="fr-FR" sz="1400" dirty="0" err="1">
                <a:solidFill>
                  <a:schemeClr val="dk1"/>
                </a:solidFill>
                <a:latin typeface="Brandon Grotesque Regular" panose="020B0503020203060202" pitchFamily="34" charset="0"/>
                <a:cs typeface="Calibri"/>
              </a:rPr>
              <a:t>sig</a:t>
            </a:r>
            <a:r>
              <a:rPr lang="fr-FR" sz="1400" dirty="0">
                <a:solidFill>
                  <a:schemeClr val="dk1"/>
                </a:solidFill>
                <a:latin typeface="Brandon Grotesque Regular" panose="020B0503020203060202" pitchFamily="34" charset="0"/>
                <a:cs typeface="Calibri"/>
              </a:rPr>
              <a:t>, niveau supérieur de confidentialité et de sécurité </a:t>
            </a:r>
          </a:p>
          <a:p>
            <a:pPr marL="742950" lvl="1" indent="-285750">
              <a:lnSpc>
                <a:spcPct val="90000"/>
              </a:lnSpc>
              <a:spcBef>
                <a:spcPts val="1067"/>
              </a:spcBef>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Un plan d'héritage anticipé plus détaillé et plus résistant</a:t>
            </a:r>
          </a:p>
          <a:p>
            <a:pPr marL="742950" lvl="1" indent="-285750">
              <a:lnSpc>
                <a:spcPct val="90000"/>
              </a:lnSpc>
              <a:spcBef>
                <a:spcPts val="1067"/>
              </a:spcBef>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Mise en place des serveurs </a:t>
            </a:r>
            <a:r>
              <a:rPr lang="fr-FR" sz="1400" dirty="0" err="1">
                <a:solidFill>
                  <a:schemeClr val="dk1"/>
                </a:solidFill>
                <a:latin typeface="Brandon Grotesque Regular" panose="020B0503020203060202" pitchFamily="34" charset="0"/>
                <a:cs typeface="Calibri"/>
              </a:rPr>
              <a:t>BTCPay</a:t>
            </a:r>
            <a:endParaRPr lang="en-US" sz="1400" dirty="0">
              <a:solidFill>
                <a:schemeClr val="dk1"/>
              </a:solidFill>
              <a:latin typeface="Brandon Grotesque Regular" panose="020B0503020203060202" pitchFamily="34" charset="0"/>
              <a:cs typeface="Calibri"/>
            </a:endParaRPr>
          </a:p>
        </p:txBody>
      </p:sp>
      <p:sp>
        <p:nvSpPr>
          <p:cNvPr id="8" name="Rectangle 7"/>
          <p:cNvSpPr/>
          <p:nvPr>
            <p:custDataLst>
              <p:tags r:id="rId5"/>
            </p:custDataLst>
          </p:nvPr>
        </p:nvSpPr>
        <p:spPr>
          <a:xfrm>
            <a:off x="1622268" y="3642835"/>
            <a:ext cx="9457772" cy="2223655"/>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algn="ctr">
              <a:buClr>
                <a:srgbClr val="000000"/>
              </a:buClr>
              <a:buSzPts val="1400"/>
            </a:pPr>
            <a:r>
              <a:rPr lang="fr-FR" sz="1400" b="1" u="sng" dirty="0">
                <a:solidFill>
                  <a:schemeClr val="tx1"/>
                </a:solidFill>
                <a:latin typeface="Brandon Grotesque Regular" panose="020B0503020203060202" pitchFamily="34" charset="0"/>
                <a:cs typeface="Calibri"/>
              </a:rPr>
              <a:t>Notre philosophie :</a:t>
            </a:r>
          </a:p>
          <a:p>
            <a:pPr>
              <a:buClr>
                <a:srgbClr val="000000"/>
              </a:buClr>
              <a:buSzPts val="1400"/>
            </a:pPr>
            <a:endParaRPr lang="fr-FR" sz="1400" b="1" u="sng" dirty="0">
              <a:solidFill>
                <a:schemeClr val="tx1"/>
              </a:solidFill>
              <a:latin typeface="Brandon Grotesque Regular" panose="020B0503020203060202" pitchFamily="34" charset="0"/>
              <a:cs typeface="Calibri"/>
            </a:endParaRPr>
          </a:p>
          <a:p>
            <a:pPr>
              <a:buClr>
                <a:srgbClr val="000000"/>
              </a:buClr>
              <a:buSzPts val="1400"/>
            </a:pPr>
            <a:r>
              <a:rPr lang="fr-FR" sz="1400" dirty="0">
                <a:solidFill>
                  <a:schemeClr val="tx1"/>
                </a:solidFill>
                <a:latin typeface="Brandon Grotesque Regular" panose="020B0503020203060202" pitchFamily="34" charset="0"/>
                <a:cs typeface="Calibri"/>
              </a:rPr>
              <a:t>Notre objectif reste le même, à savoir offrir un contenu gratuit, de qualité et facile à suivre pour les débutants en Bitcoin. </a:t>
            </a:r>
          </a:p>
          <a:p>
            <a:pPr>
              <a:buClr>
                <a:srgbClr val="000000"/>
              </a:buClr>
              <a:buSzPts val="1400"/>
            </a:pPr>
            <a:endParaRPr lang="fr-FR" sz="1400" dirty="0">
              <a:solidFill>
                <a:schemeClr val="tx1"/>
              </a:solidFill>
              <a:latin typeface="Brandon Grotesque Regular" panose="020B0503020203060202" pitchFamily="34" charset="0"/>
              <a:cs typeface="Calibri"/>
            </a:endParaRPr>
          </a:p>
          <a:p>
            <a:pPr>
              <a:buClr>
                <a:srgbClr val="000000"/>
              </a:buClr>
              <a:buSzPts val="1400"/>
            </a:pPr>
            <a:r>
              <a:rPr lang="fr-FR" sz="1400" dirty="0">
                <a:solidFill>
                  <a:schemeClr val="tx1"/>
                </a:solidFill>
                <a:latin typeface="Brandon Grotesque Regular" panose="020B0503020203060202" pitchFamily="34" charset="0"/>
                <a:cs typeface="Calibri"/>
              </a:rPr>
              <a:t>Nous ne nous soucions pas que vous ayez des millions à investir, nous nous soucions que votre coiffeur puisse un jour accepter bitcoin et vous ne vous demandiez même pas pourquoi c'est une option. Cet objectif est atteint grâce à une approche à plusieurs niveaux, aussi bien technologique qu’éducationnel. À Découvre Bitcoin, on se concentre principalement sur cette dernière.</a:t>
            </a:r>
          </a:p>
          <a:p>
            <a:pPr>
              <a:buClr>
                <a:srgbClr val="000000"/>
              </a:buClr>
              <a:buSzPts val="1400"/>
            </a:pPr>
            <a:endParaRPr lang="fr-FR" sz="1400" dirty="0">
              <a:solidFill>
                <a:schemeClr val="tx1"/>
              </a:solidFill>
              <a:latin typeface="Brandon Grotesque Regular" panose="020B0503020203060202" pitchFamily="34" charset="0"/>
              <a:cs typeface="Calibri"/>
            </a:endParaRPr>
          </a:p>
          <a:p>
            <a:pPr>
              <a:buClr>
                <a:srgbClr val="000000"/>
              </a:buClr>
              <a:buSzPts val="1400"/>
            </a:pPr>
            <a:r>
              <a:rPr lang="fr-FR" sz="1400" dirty="0">
                <a:solidFill>
                  <a:schemeClr val="tx1"/>
                </a:solidFill>
                <a:latin typeface="Brandon Grotesque Regular" panose="020B0503020203060202" pitchFamily="34" charset="0"/>
                <a:cs typeface="Calibri"/>
              </a:rPr>
              <a:t>Si vous aimez notre travail et partagez notre vision, soutenez-nous. Toutes les informations se trouvent sur notre site web </a:t>
            </a:r>
            <a:endParaRPr lang="en-US" sz="1400" dirty="0">
              <a:solidFill>
                <a:schemeClr val="tx1"/>
              </a:solidFill>
              <a:latin typeface="Brandon Grotesque Regular" panose="020B0503020203060202" pitchFamily="34" charset="0"/>
              <a:cs typeface="Calibri"/>
            </a:endParaRPr>
          </a:p>
          <a:p>
            <a:pPr algn="ctr">
              <a:buClr>
                <a:srgbClr val="000000"/>
              </a:buClr>
              <a:buSzPts val="1400"/>
            </a:pPr>
            <a:r>
              <a:rPr lang="en-US" sz="1400" dirty="0">
                <a:solidFill>
                  <a:schemeClr val="tx1"/>
                </a:solidFill>
                <a:latin typeface="Brandon Grotesque Regular" panose="020B0503020203060202" pitchFamily="34" charset="0"/>
                <a:cs typeface="Calibri"/>
              </a:rPr>
              <a:t>www.decouvrebitcoin.fr</a:t>
            </a:r>
          </a:p>
        </p:txBody>
      </p:sp>
      <p:sp>
        <p:nvSpPr>
          <p:cNvPr id="9" name="Footer Placeholder 4">
            <a:extLst>
              <a:ext uri="{FF2B5EF4-FFF2-40B4-BE49-F238E27FC236}">
                <a16:creationId xmlns:a16="http://schemas.microsoft.com/office/drawing/2014/main" id="{93996EE5-4213-41EE-ABBE-6A54829F3B8E}"/>
              </a:ext>
            </a:extLst>
          </p:cNvPr>
          <p:cNvSpPr>
            <a:spLocks noGrp="1"/>
          </p:cNvSpPr>
          <p:nvPr>
            <p:ph type="ftr" idx="11"/>
            <p:custDataLst>
              <p:tags r:id="rId6"/>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pic>
        <p:nvPicPr>
          <p:cNvPr id="10" name="Picture 9">
            <a:hlinkClick r:id="rId9"/>
            <a:extLst>
              <a:ext uri="{FF2B5EF4-FFF2-40B4-BE49-F238E27FC236}">
                <a16:creationId xmlns:a16="http://schemas.microsoft.com/office/drawing/2014/main" id="{E2B96C41-F6F9-4317-82E3-F2EA744C09F8}"/>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rcRect/>
          <a:stretch/>
        </p:blipFill>
        <p:spPr>
          <a:xfrm>
            <a:off x="7523484" y="808892"/>
            <a:ext cx="4249022" cy="2223655"/>
          </a:xfrm>
          <a:prstGeom prst="rect">
            <a:avLst/>
          </a:prstGeom>
        </p:spPr>
      </p:pic>
    </p:spTree>
    <p:extLst>
      <p:ext uri="{BB962C8B-B14F-4D97-AF65-F5344CB8AC3E}">
        <p14:creationId xmlns:p14="http://schemas.microsoft.com/office/powerpoint/2010/main" val="169110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243"/>
        <p:cNvGrpSpPr/>
        <p:nvPr/>
      </p:nvGrpSpPr>
      <p:grpSpPr>
        <a:xfrm>
          <a:off x="0" y="0"/>
          <a:ext cx="0" cy="0"/>
          <a:chOff x="0" y="0"/>
          <a:chExt cx="0" cy="0"/>
        </a:xfrm>
      </p:grpSpPr>
      <p:pic>
        <p:nvPicPr>
          <p:cNvPr id="30" name="Image 29">
            <a:extLst>
              <a:ext uri="{FF2B5EF4-FFF2-40B4-BE49-F238E27FC236}">
                <a16:creationId xmlns:a16="http://schemas.microsoft.com/office/drawing/2014/main" id="{FE515966-6354-4A5F-B4C0-D4F1D899A171}"/>
              </a:ext>
            </a:extLst>
          </p:cNvPr>
          <p:cNvPicPr>
            <a:picLocks noChangeAspect="1"/>
          </p:cNvPicPr>
          <p:nvPr>
            <p:custDataLst>
              <p:tags r:id="rId2"/>
            </p:custDataLst>
          </p:nvPr>
        </p:nvPicPr>
        <p:blipFill>
          <a:blip r:embed="rId33"/>
          <a:stretch>
            <a:fillRect/>
          </a:stretch>
        </p:blipFill>
        <p:spPr>
          <a:xfrm flipH="1">
            <a:off x="7884495" y="1973788"/>
            <a:ext cx="4189718" cy="3143825"/>
          </a:xfrm>
          <a:prstGeom prst="rect">
            <a:avLst/>
          </a:prstGeom>
        </p:spPr>
      </p:pic>
      <p:sp>
        <p:nvSpPr>
          <p:cNvPr id="245" name="Google Shape;245;p32"/>
          <p:cNvSpPr txBox="1"/>
          <p:nvPr>
            <p:custDataLst>
              <p:tags r:id="rId3"/>
            </p:custDataLst>
          </p:nvPr>
        </p:nvSpPr>
        <p:spPr>
          <a:xfrm>
            <a:off x="368117" y="320248"/>
            <a:ext cx="2735763" cy="628361"/>
          </a:xfrm>
          <a:prstGeom prst="rect">
            <a:avLst/>
          </a:prstGeom>
          <a:noFill/>
          <a:ln>
            <a:noFill/>
          </a:ln>
        </p:spPr>
        <p:txBody>
          <a:bodyPr spcFirstLastPara="1" wrap="square" lIns="91433" tIns="45700" rIns="91433" bIns="45700" anchor="t" anchorCtr="0">
            <a:noAutofit/>
          </a:bodyPr>
          <a:lstStyle/>
          <a:p>
            <a:r>
              <a:rPr lang="en-US" sz="2000" u="sng" dirty="0">
                <a:solidFill>
                  <a:schemeClr val="dk1"/>
                </a:solidFill>
                <a:latin typeface="Brandon Grotesque Medium" panose="020B0603020203060202" pitchFamily="34" charset="0"/>
                <a:ea typeface="Calibri"/>
                <a:cs typeface="Calibri"/>
                <a:sym typeface="Calibri"/>
              </a:rPr>
              <a:t>Aller plus loin</a:t>
            </a:r>
          </a:p>
        </p:txBody>
      </p:sp>
      <p:sp>
        <p:nvSpPr>
          <p:cNvPr id="248" name="Google Shape;248;p32"/>
          <p:cNvSpPr txBox="1"/>
          <p:nvPr>
            <p:custDataLst>
              <p:tags r:id="rId4"/>
            </p:custDataLst>
          </p:nvPr>
        </p:nvSpPr>
        <p:spPr>
          <a:xfrm>
            <a:off x="5069572" y="127461"/>
            <a:ext cx="3329781"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r>
              <a:rPr lang="fr-FR" sz="2000" dirty="0">
                <a:sym typeface="Calibri"/>
              </a:rPr>
              <a:t>Visitez la salle d'examen! </a:t>
            </a:r>
          </a:p>
        </p:txBody>
      </p:sp>
      <p:sp>
        <p:nvSpPr>
          <p:cNvPr id="249" name="Google Shape;249;p32"/>
          <p:cNvSpPr txBox="1"/>
          <p:nvPr>
            <p:custDataLst>
              <p:tags r:id="rId5"/>
            </p:custDataLst>
          </p:nvPr>
        </p:nvSpPr>
        <p:spPr>
          <a:xfrm>
            <a:off x="299154" y="2548367"/>
            <a:ext cx="5374926"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r>
              <a:rPr lang="fr-FR" sz="2000" dirty="0">
                <a:sym typeface="Calibri"/>
              </a:rPr>
              <a:t>Descendez dans le terrier du Bitcoin </a:t>
            </a:r>
            <a:r>
              <a:rPr lang="en-US" sz="2000" dirty="0">
                <a:sym typeface="Calibri"/>
              </a:rPr>
              <a:t>: </a:t>
            </a:r>
          </a:p>
        </p:txBody>
      </p:sp>
      <p:sp>
        <p:nvSpPr>
          <p:cNvPr id="253" name="Google Shape;253;p32"/>
          <p:cNvSpPr txBox="1"/>
          <p:nvPr>
            <p:custDataLst>
              <p:tags r:id="rId6"/>
            </p:custDataLst>
          </p:nvPr>
        </p:nvSpPr>
        <p:spPr>
          <a:xfrm>
            <a:off x="8576199" y="97214"/>
            <a:ext cx="2777600" cy="646400"/>
          </a:xfrm>
          <a:prstGeom prst="rect">
            <a:avLst/>
          </a:prstGeom>
          <a:noFill/>
          <a:ln>
            <a:noFill/>
          </a:ln>
        </p:spPr>
        <p:txBody>
          <a:bodyPr spcFirstLastPara="1" wrap="square" lIns="91433" tIns="45700" rIns="91433" bIns="45700" anchor="t" anchorCtr="0">
            <a:noAutofit/>
          </a:bodyPr>
          <a:lstStyle/>
          <a:p>
            <a:r>
              <a:rPr lang="en-GB" sz="2133" i="1" u="sng" dirty="0">
                <a:solidFill>
                  <a:schemeClr val="dk1"/>
                </a:solidFill>
                <a:latin typeface="Brandon Grotesque Regular" panose="020B0503020203060202" pitchFamily="34" charset="0"/>
                <a:ea typeface="Calibri"/>
                <a:cs typeface="Calibri"/>
                <a:sym typeface="Calibri"/>
              </a:rPr>
              <a:t>Anime</a:t>
            </a:r>
            <a:r>
              <a:rPr lang="en" sz="2133" i="1" u="sng" dirty="0">
                <a:solidFill>
                  <a:schemeClr val="dk1"/>
                </a:solidFill>
                <a:latin typeface="Brandon Grotesque Regular" panose="020B0503020203060202" pitchFamily="34" charset="0"/>
                <a:ea typeface="Calibri"/>
                <a:cs typeface="Calibri"/>
                <a:sym typeface="Calibri"/>
              </a:rPr>
              <a:t> of the day:</a:t>
            </a:r>
            <a:endParaRPr sz="1600" dirty="0">
              <a:latin typeface="Brandon Grotesque Regular" panose="020B0503020203060202" pitchFamily="34" charset="0"/>
            </a:endParaRPr>
          </a:p>
        </p:txBody>
      </p:sp>
      <p:sp>
        <p:nvSpPr>
          <p:cNvPr id="4" name="Date Placeholder 3">
            <a:extLst>
              <a:ext uri="{FF2B5EF4-FFF2-40B4-BE49-F238E27FC236}">
                <a16:creationId xmlns:a16="http://schemas.microsoft.com/office/drawing/2014/main" id="{84B2F497-7396-4284-8825-E2DFF698C0EF}"/>
              </a:ext>
            </a:extLst>
          </p:cNvPr>
          <p:cNvSpPr>
            <a:spLocks noGrp="1"/>
          </p:cNvSpPr>
          <p:nvPr>
            <p:ph type="dt" sz="half" idx="10"/>
            <p:custDataLst>
              <p:tags r:id="rId7"/>
            </p:custDataLst>
          </p:nvPr>
        </p:nvSpPr>
        <p:spPr/>
        <p:txBody>
          <a:bodyPr/>
          <a:lstStyle/>
          <a:p>
            <a:fld id="{0718D334-727F-4F97-AFF9-4352470F84E1}" type="datetime1">
              <a:rPr lang="fr-FR" smtClean="0"/>
              <a:t>14/08/2020</a:t>
            </a:fld>
            <a:endParaRPr lang="en-GB"/>
          </a:p>
        </p:txBody>
      </p:sp>
      <p:sp>
        <p:nvSpPr>
          <p:cNvPr id="6" name="Slide Number Placeholder 5">
            <a:extLst>
              <a:ext uri="{FF2B5EF4-FFF2-40B4-BE49-F238E27FC236}">
                <a16:creationId xmlns:a16="http://schemas.microsoft.com/office/drawing/2014/main" id="{A2AFD9E0-4292-494C-ACEE-1C8B41D09351}"/>
              </a:ext>
            </a:extLst>
          </p:cNvPr>
          <p:cNvSpPr>
            <a:spLocks noGrp="1"/>
          </p:cNvSpPr>
          <p:nvPr>
            <p:ph type="sldNum" sz="quarter" idx="12"/>
            <p:custDataLst>
              <p:tags r:id="rId8"/>
            </p:custDataLst>
          </p:nvPr>
        </p:nvSpPr>
        <p:spPr/>
        <p:txBody>
          <a:bodyPr/>
          <a:lstStyle/>
          <a:p>
            <a:fld id="{EF249D87-9E8E-4917-BF2C-761EFBF2A258}" type="slidenum">
              <a:rPr lang="en-GB" smtClean="0"/>
              <a:t>15</a:t>
            </a:fld>
            <a:endParaRPr lang="en-GB"/>
          </a:p>
        </p:txBody>
      </p:sp>
      <p:sp>
        <p:nvSpPr>
          <p:cNvPr id="19" name="TextBox 18">
            <a:extLst>
              <a:ext uri="{FF2B5EF4-FFF2-40B4-BE49-F238E27FC236}">
                <a16:creationId xmlns:a16="http://schemas.microsoft.com/office/drawing/2014/main" id="{F7288FB7-EDA1-4323-8469-E95ED83E7BBE}"/>
              </a:ext>
            </a:extLst>
          </p:cNvPr>
          <p:cNvSpPr txBox="1"/>
          <p:nvPr>
            <p:custDataLst>
              <p:tags r:id="rId9"/>
            </p:custDataLst>
          </p:nvPr>
        </p:nvSpPr>
        <p:spPr>
          <a:xfrm>
            <a:off x="10493203" y="127461"/>
            <a:ext cx="1581010" cy="400110"/>
          </a:xfrm>
          <a:prstGeom prst="rect">
            <a:avLst/>
          </a:prstGeom>
          <a:noFill/>
        </p:spPr>
        <p:txBody>
          <a:bodyPr wrap="none" rtlCol="0">
            <a:spAutoFit/>
          </a:bodyPr>
          <a:lstStyle/>
          <a:p>
            <a:r>
              <a:rPr lang="fr-FR" sz="2000" i="1" dirty="0">
                <a:latin typeface="Brandon Grotesque Medium" panose="020B0603020203060202" pitchFamily="34" charset="0"/>
              </a:rPr>
              <a:t>« </a:t>
            </a:r>
            <a:r>
              <a:rPr lang="fr-FR" sz="2000" i="1" dirty="0" err="1">
                <a:latin typeface="Brandon Grotesque Medium" panose="020B0603020203060202" pitchFamily="34" charset="0"/>
              </a:rPr>
              <a:t>Steins</a:t>
            </a:r>
            <a:r>
              <a:rPr lang="fr-FR" sz="2000" i="1" dirty="0">
                <a:latin typeface="Brandon Grotesque Medium" panose="020B0603020203060202" pitchFamily="34" charset="0"/>
              </a:rPr>
              <a:t> </a:t>
            </a:r>
            <a:r>
              <a:rPr lang="fr-FR" sz="2000" i="1" dirty="0" err="1">
                <a:latin typeface="Brandon Grotesque Medium" panose="020B0603020203060202" pitchFamily="34" charset="0"/>
              </a:rPr>
              <a:t>gate</a:t>
            </a:r>
            <a:r>
              <a:rPr lang="fr-FR" sz="2000" i="1" dirty="0">
                <a:latin typeface="Brandon Grotesque Medium" panose="020B0603020203060202" pitchFamily="34" charset="0"/>
              </a:rPr>
              <a:t> »</a:t>
            </a:r>
            <a:endParaRPr lang="en-GB" sz="2000" i="1" dirty="0">
              <a:latin typeface="Brandon Grotesque Medium" panose="020B0603020203060202" pitchFamily="34" charset="0"/>
            </a:endParaRPr>
          </a:p>
        </p:txBody>
      </p:sp>
      <p:pic>
        <p:nvPicPr>
          <p:cNvPr id="8" name="Picture 7">
            <a:hlinkClick r:id="rId34"/>
          </p:cNvPr>
          <p:cNvPicPr>
            <a:picLocks noChangeAspect="1"/>
          </p:cNvPicPr>
          <p:nvPr>
            <p:custDataLst>
              <p:tags r:id="rId10"/>
            </p:custDataLst>
          </p:nvPr>
        </p:nvPicPr>
        <p:blipFill>
          <a:blip r:embed="rId35">
            <a:extLst>
              <a:ext uri="{28A0092B-C50C-407E-A947-70E740481C1C}">
                <a14:useLocalDpi xmlns:a14="http://schemas.microsoft.com/office/drawing/2010/main" val="0"/>
              </a:ext>
            </a:extLst>
          </a:blip>
          <a:srcRect/>
          <a:stretch/>
        </p:blipFill>
        <p:spPr>
          <a:xfrm>
            <a:off x="368117" y="3104962"/>
            <a:ext cx="5397563" cy="2824725"/>
          </a:xfrm>
          <a:prstGeom prst="rect">
            <a:avLst/>
          </a:prstGeom>
        </p:spPr>
      </p:pic>
      <p:pic>
        <p:nvPicPr>
          <p:cNvPr id="11" name="Picture 10" descr="A picture containing clock, bicycle, table, old&#10;&#10;Description automatically generated">
            <a:extLst>
              <a:ext uri="{FF2B5EF4-FFF2-40B4-BE49-F238E27FC236}">
                <a16:creationId xmlns:a16="http://schemas.microsoft.com/office/drawing/2014/main" id="{B08867BF-452F-4373-A663-63BF81A92054}"/>
              </a:ext>
            </a:extLst>
          </p:cNvPr>
          <p:cNvPicPr>
            <a:picLocks noChangeAspect="1"/>
          </p:cNvPicPr>
          <p:nvPr>
            <p:custDataLst>
              <p:tags r:id="rId11"/>
            </p:custDataLst>
          </p:nvPr>
        </p:nvPicPr>
        <p:blipFill>
          <a:blip r:embed="rId36">
            <a:extLst>
              <a:ext uri="{28A0092B-C50C-407E-A947-70E740481C1C}">
                <a14:useLocalDpi xmlns:a14="http://schemas.microsoft.com/office/drawing/2010/main" val="0"/>
              </a:ext>
            </a:extLst>
          </a:blip>
          <a:stretch>
            <a:fillRect/>
          </a:stretch>
        </p:blipFill>
        <p:spPr>
          <a:xfrm>
            <a:off x="8641168" y="535686"/>
            <a:ext cx="2935980" cy="1651489"/>
          </a:xfrm>
          <a:prstGeom prst="rect">
            <a:avLst/>
          </a:prstGeom>
        </p:spPr>
      </p:pic>
      <p:pic>
        <p:nvPicPr>
          <p:cNvPr id="15" name="Picture 14">
            <a:hlinkClick r:id="rId37"/>
            <a:extLst>
              <a:ext uri="{FF2B5EF4-FFF2-40B4-BE49-F238E27FC236}">
                <a16:creationId xmlns:a16="http://schemas.microsoft.com/office/drawing/2014/main" id="{A6E5746E-7481-4C1B-8E5D-95ACEE33ED86}"/>
              </a:ext>
            </a:extLst>
          </p:cNvPr>
          <p:cNvPicPr>
            <a:picLocks noChangeAspect="1"/>
          </p:cNvPicPr>
          <p:nvPr>
            <p:custDataLst>
              <p:tags r:id="rId12"/>
            </p:custDataLst>
          </p:nvPr>
        </p:nvPicPr>
        <p:blipFill>
          <a:blip r:embed="rId38">
            <a:extLst>
              <a:ext uri="{28A0092B-C50C-407E-A947-70E740481C1C}">
                <a14:useLocalDpi xmlns:a14="http://schemas.microsoft.com/office/drawing/2010/main" val="0"/>
              </a:ext>
            </a:extLst>
          </a:blip>
          <a:srcRect/>
          <a:stretch/>
        </p:blipFill>
        <p:spPr>
          <a:xfrm>
            <a:off x="4838846" y="616513"/>
            <a:ext cx="3016939" cy="2169681"/>
          </a:xfrm>
          <a:prstGeom prst="rect">
            <a:avLst/>
          </a:prstGeom>
        </p:spPr>
      </p:pic>
      <p:pic>
        <p:nvPicPr>
          <p:cNvPr id="17" name="Picture 16" descr="A picture containing lamp&#10;&#10;Description automatically generated">
            <a:extLst>
              <a:ext uri="{FF2B5EF4-FFF2-40B4-BE49-F238E27FC236}">
                <a16:creationId xmlns:a16="http://schemas.microsoft.com/office/drawing/2014/main" id="{ED3D14E6-0212-48AE-8950-A4E119ECC63F}"/>
              </a:ext>
            </a:extLst>
          </p:cNvPr>
          <p:cNvPicPr>
            <a:picLocks noChangeAspect="1"/>
          </p:cNvPicPr>
          <p:nvPr>
            <p:custDataLst>
              <p:tags r:id="rId13"/>
            </p:custDataLst>
          </p:nvPr>
        </p:nvPicPr>
        <p:blipFill>
          <a:blip r:embed="rId39">
            <a:extLst>
              <a:ext uri="{28A0092B-C50C-407E-A947-70E740481C1C}">
                <a14:useLocalDpi xmlns:a14="http://schemas.microsoft.com/office/drawing/2010/main" val="0"/>
              </a:ext>
            </a:extLst>
          </a:blip>
          <a:stretch>
            <a:fillRect/>
          </a:stretch>
        </p:blipFill>
        <p:spPr>
          <a:xfrm rot="17266126">
            <a:off x="6029271" y="5114239"/>
            <a:ext cx="924970" cy="1228476"/>
          </a:xfrm>
          <a:prstGeom prst="rect">
            <a:avLst/>
          </a:prstGeom>
        </p:spPr>
      </p:pic>
      <p:pic>
        <p:nvPicPr>
          <p:cNvPr id="34" name="Image 29">
            <a:hlinkClick r:id="rId40"/>
            <a:extLst>
              <a:ext uri="{FF2B5EF4-FFF2-40B4-BE49-F238E27FC236}">
                <a16:creationId xmlns:a16="http://schemas.microsoft.com/office/drawing/2014/main" id="{C1D50E52-82D5-4D1C-BE0D-C7194C09B80D}"/>
              </a:ext>
            </a:extLst>
          </p:cNvPr>
          <p:cNvPicPr>
            <a:picLocks noChangeAspect="1"/>
          </p:cNvPicPr>
          <p:nvPr>
            <p:custDataLst>
              <p:tags r:id="rId14"/>
            </p:custDataLst>
          </p:nvPr>
        </p:nvPicPr>
        <p:blipFill rotWithShape="1">
          <a:blip r:embed="rId33"/>
          <a:srcRect r="3387" b="8671"/>
          <a:stretch/>
        </p:blipFill>
        <p:spPr>
          <a:xfrm rot="20915285">
            <a:off x="6128542" y="2968761"/>
            <a:ext cx="1907493" cy="2272528"/>
          </a:xfrm>
          <a:prstGeom prst="rect">
            <a:avLst/>
          </a:prstGeom>
        </p:spPr>
      </p:pic>
      <p:sp>
        <p:nvSpPr>
          <p:cNvPr id="51" name="Scroll: Horizontal 50">
            <a:hlinkClick r:id="rId41"/>
            <a:extLst>
              <a:ext uri="{FF2B5EF4-FFF2-40B4-BE49-F238E27FC236}">
                <a16:creationId xmlns:a16="http://schemas.microsoft.com/office/drawing/2014/main" id="{5E421151-7073-468A-9BB1-760A08B19C80}"/>
              </a:ext>
            </a:extLst>
          </p:cNvPr>
          <p:cNvSpPr/>
          <p:nvPr>
            <p:custDataLst>
              <p:tags r:id="rId15"/>
            </p:custDataLst>
          </p:nvPr>
        </p:nvSpPr>
        <p:spPr>
          <a:xfrm>
            <a:off x="537517" y="797444"/>
            <a:ext cx="2487252" cy="122496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tx1"/>
              </a:solidFill>
              <a:latin typeface="Brandon Grotesque Medium" panose="020B0603020203060202" pitchFamily="34" charset="0"/>
            </a:endParaRPr>
          </a:p>
          <a:p>
            <a:pPr algn="ctr"/>
            <a:r>
              <a:rPr lang="en-US" dirty="0">
                <a:solidFill>
                  <a:schemeClr val="tx1"/>
                </a:solidFill>
                <a:latin typeface="Brandon Grotesque Medium" panose="020B0603020203060202" pitchFamily="34" charset="0"/>
              </a:rPr>
              <a:t>Fait le Test</a:t>
            </a:r>
            <a:endParaRPr lang="en-GB" dirty="0">
              <a:solidFill>
                <a:schemeClr val="tx1"/>
              </a:solidFill>
              <a:latin typeface="Brandon Grotesque Medium" panose="020B0603020203060202" pitchFamily="34" charset="0"/>
            </a:endParaRPr>
          </a:p>
          <a:p>
            <a:pPr algn="ctr"/>
            <a:endParaRPr lang="en-US" dirty="0"/>
          </a:p>
        </p:txBody>
      </p:sp>
      <p:pic>
        <p:nvPicPr>
          <p:cNvPr id="18" name="Picture 17">
            <a:extLst>
              <a:ext uri="{FF2B5EF4-FFF2-40B4-BE49-F238E27FC236}">
                <a16:creationId xmlns:a16="http://schemas.microsoft.com/office/drawing/2014/main" id="{DEE277AA-4A0A-4028-80E0-177CF78A7B29}"/>
              </a:ext>
            </a:extLst>
          </p:cNvPr>
          <p:cNvPicPr>
            <a:picLocks noChangeAspect="1"/>
          </p:cNvPicPr>
          <p:nvPr>
            <p:custDataLst>
              <p:tags r:id="rId16"/>
            </p:custDataLst>
          </p:nvPr>
        </p:nvPicPr>
        <p:blipFill>
          <a:blip r:embed="rId42"/>
          <a:stretch>
            <a:fillRect/>
          </a:stretch>
        </p:blipFill>
        <p:spPr>
          <a:xfrm>
            <a:off x="2223672" y="1612002"/>
            <a:ext cx="618127" cy="820819"/>
          </a:xfrm>
          <a:prstGeom prst="rect">
            <a:avLst/>
          </a:prstGeom>
        </p:spPr>
      </p:pic>
      <p:pic>
        <p:nvPicPr>
          <p:cNvPr id="7" name="Image 6">
            <a:extLst>
              <a:ext uri="{FF2B5EF4-FFF2-40B4-BE49-F238E27FC236}">
                <a16:creationId xmlns:a16="http://schemas.microsoft.com/office/drawing/2014/main" id="{DC35EB3C-418F-4BDC-985C-10662F6D9790}"/>
              </a:ext>
            </a:extLst>
          </p:cNvPr>
          <p:cNvPicPr>
            <a:picLocks noChangeAspect="1"/>
          </p:cNvPicPr>
          <p:nvPr>
            <p:custDataLst>
              <p:tags r:id="rId17"/>
            </p:custDataLst>
          </p:nvPr>
        </p:nvPicPr>
        <p:blipFill>
          <a:blip r:embed="rId43"/>
          <a:stretch>
            <a:fillRect/>
          </a:stretch>
        </p:blipFill>
        <p:spPr>
          <a:xfrm>
            <a:off x="2708602" y="596009"/>
            <a:ext cx="1633179" cy="1633179"/>
          </a:xfrm>
          <a:prstGeom prst="rect">
            <a:avLst/>
          </a:prstGeom>
        </p:spPr>
      </p:pic>
      <p:sp>
        <p:nvSpPr>
          <p:cNvPr id="31" name="Footer Placeholder 4">
            <a:extLst>
              <a:ext uri="{FF2B5EF4-FFF2-40B4-BE49-F238E27FC236}">
                <a16:creationId xmlns:a16="http://schemas.microsoft.com/office/drawing/2014/main" id="{8700C534-8A88-4522-907C-618EEC14F732}"/>
              </a:ext>
            </a:extLst>
          </p:cNvPr>
          <p:cNvSpPr>
            <a:spLocks noGrp="1"/>
          </p:cNvSpPr>
          <p:nvPr>
            <p:ph type="ftr" idx="11"/>
            <p:custDataLst>
              <p:tags r:id="rId18"/>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pic>
        <p:nvPicPr>
          <p:cNvPr id="32" name="Image 29">
            <a:extLst>
              <a:ext uri="{FF2B5EF4-FFF2-40B4-BE49-F238E27FC236}">
                <a16:creationId xmlns:a16="http://schemas.microsoft.com/office/drawing/2014/main" id="{728005AE-2157-49AA-B860-A141F78F21FE}"/>
              </a:ext>
            </a:extLst>
          </p:cNvPr>
          <p:cNvPicPr>
            <a:picLocks noChangeAspect="1"/>
          </p:cNvPicPr>
          <p:nvPr>
            <p:custDataLst>
              <p:tags r:id="rId19"/>
            </p:custDataLst>
          </p:nvPr>
        </p:nvPicPr>
        <p:blipFill>
          <a:blip r:embed="rId33"/>
          <a:stretch>
            <a:fillRect/>
          </a:stretch>
        </p:blipFill>
        <p:spPr>
          <a:xfrm flipH="1">
            <a:off x="7884495" y="1973788"/>
            <a:ext cx="4189718" cy="3143825"/>
          </a:xfrm>
          <a:prstGeom prst="rect">
            <a:avLst/>
          </a:prstGeom>
        </p:spPr>
      </p:pic>
      <p:sp>
        <p:nvSpPr>
          <p:cNvPr id="35" name="ZoneTexte 32">
            <a:hlinkClick r:id="rId44"/>
            <a:extLst>
              <a:ext uri="{FF2B5EF4-FFF2-40B4-BE49-F238E27FC236}">
                <a16:creationId xmlns:a16="http://schemas.microsoft.com/office/drawing/2014/main" id="{94DC2E2C-D378-48DC-8ADA-8C559824B094}"/>
              </a:ext>
            </a:extLst>
          </p:cNvPr>
          <p:cNvSpPr txBox="1"/>
          <p:nvPr>
            <p:custDataLst>
              <p:tags r:id="rId20"/>
            </p:custDataLst>
          </p:nvPr>
        </p:nvSpPr>
        <p:spPr>
          <a:xfrm>
            <a:off x="8387308" y="2676492"/>
            <a:ext cx="3357783"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rPr>
              <a:t>Au Bitcoin Rabbit Hole, nous pensons que l'éducation doit être gratuite et accessible à tous. Nous vous invitons donc à profiter de tous nos contenus éducatifs Bitcoin gratuitement</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Brandon Grotesque Regular" panose="020B0503020203060202" pitchFamily="34" charset="0"/>
                <a:hlinkClick r:id="rId45"/>
              </a:rPr>
              <a:t>www.decouvrebitcoin.</a:t>
            </a:r>
            <a:r>
              <a:rPr kumimoji="0" lang="en-US" sz="1400" b="1" i="0" u="none" strike="noStrike" kern="1200" cap="none" spc="0" normalizeH="0" baseline="0" noProof="0" dirty="0">
                <a:ln>
                  <a:noFill/>
                </a:ln>
                <a:solidFill>
                  <a:prstClr val="black"/>
                </a:solidFill>
                <a:effectLst/>
                <a:uLnTx/>
                <a:uFillTx/>
                <a:latin typeface="Brandon Grotesque Regular" panose="020B0503020203060202" pitchFamily="34" charset="0"/>
                <a:hlinkClick r:id="rId45"/>
              </a:rPr>
              <a:t>.</a:t>
            </a:r>
            <a:r>
              <a:rPr kumimoji="0" lang="en-US" sz="1400" b="1" i="0" u="none" strike="noStrike" kern="1200" cap="none" spc="0" normalizeH="0" baseline="0" noProof="0" dirty="0" err="1">
                <a:ln>
                  <a:noFill/>
                </a:ln>
                <a:solidFill>
                  <a:prstClr val="black"/>
                </a:solidFill>
                <a:effectLst/>
                <a:uLnTx/>
                <a:uFillTx/>
                <a:latin typeface="Brandon Grotesque Regular" panose="020B0503020203060202" pitchFamily="34" charset="0"/>
                <a:hlinkClick r:id="rId45"/>
              </a:rPr>
              <a:t>fr</a:t>
            </a:r>
            <a:endParaRPr kumimoji="0" lang="en-US" sz="1400" b="1"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endParaRPr>
          </a:p>
        </p:txBody>
      </p:sp>
      <p:pic>
        <p:nvPicPr>
          <p:cNvPr id="36" name="Picture 35" descr="A close up of a logo&#10;&#10;Description automatically generated">
            <a:extLst>
              <a:ext uri="{FF2B5EF4-FFF2-40B4-BE49-F238E27FC236}">
                <a16:creationId xmlns:a16="http://schemas.microsoft.com/office/drawing/2014/main" id="{5A2F21E3-0F64-4B2B-8435-22783B06A576}"/>
              </a:ext>
            </a:extLst>
          </p:cNvPr>
          <p:cNvPicPr>
            <a:picLocks noChangeAspect="1"/>
          </p:cNvPicPr>
          <p:nvPr>
            <p:custDataLst>
              <p:tags r:id="rId21"/>
            </p:custDataLst>
          </p:nvPr>
        </p:nvPicPr>
        <p:blipFill>
          <a:blip r:embed="rId46">
            <a:extLst>
              <a:ext uri="{28A0092B-C50C-407E-A947-70E740481C1C}">
                <a14:useLocalDpi xmlns:a14="http://schemas.microsoft.com/office/drawing/2010/main" val="0"/>
              </a:ext>
            </a:extLst>
          </a:blip>
          <a:stretch>
            <a:fillRect/>
          </a:stretch>
        </p:blipFill>
        <p:spPr>
          <a:xfrm>
            <a:off x="10423337" y="4406625"/>
            <a:ext cx="1566270" cy="1523062"/>
          </a:xfrm>
          <a:prstGeom prst="rect">
            <a:avLst/>
          </a:prstGeom>
        </p:spPr>
      </p:pic>
      <p:pic>
        <p:nvPicPr>
          <p:cNvPr id="37" name="Picture 36" descr="A close up of a sign&#10;&#10;Description automatically generated">
            <a:extLst>
              <a:ext uri="{FF2B5EF4-FFF2-40B4-BE49-F238E27FC236}">
                <a16:creationId xmlns:a16="http://schemas.microsoft.com/office/drawing/2014/main" id="{BD11F7A9-57F9-48B8-A029-5E0B53D864AF}"/>
              </a:ext>
            </a:extLst>
          </p:cNvPr>
          <p:cNvPicPr>
            <a:picLocks noChangeAspect="1"/>
          </p:cNvPicPr>
          <p:nvPr>
            <p:custDataLst>
              <p:tags r:id="rId22"/>
            </p:custDataLst>
          </p:nvPr>
        </p:nvPicPr>
        <p:blipFill>
          <a:blip r:embed="rId47">
            <a:extLst>
              <a:ext uri="{28A0092B-C50C-407E-A947-70E740481C1C}">
                <a14:useLocalDpi xmlns:a14="http://schemas.microsoft.com/office/drawing/2010/main" val="0"/>
              </a:ext>
            </a:extLst>
          </a:blip>
          <a:stretch>
            <a:fillRect/>
          </a:stretch>
        </p:blipFill>
        <p:spPr>
          <a:xfrm rot="15283345">
            <a:off x="7292154" y="4825492"/>
            <a:ext cx="549159" cy="1576242"/>
          </a:xfrm>
          <a:prstGeom prst="rect">
            <a:avLst/>
          </a:prstGeom>
        </p:spPr>
      </p:pic>
      <p:pic>
        <p:nvPicPr>
          <p:cNvPr id="38" name="Picture 37" descr="A picture containing lamp&#10;&#10;Description automatically generated">
            <a:extLst>
              <a:ext uri="{FF2B5EF4-FFF2-40B4-BE49-F238E27FC236}">
                <a16:creationId xmlns:a16="http://schemas.microsoft.com/office/drawing/2014/main" id="{BE0EA012-7451-48A2-A564-AFB3D2EB764B}"/>
              </a:ext>
            </a:extLst>
          </p:cNvPr>
          <p:cNvPicPr>
            <a:picLocks noChangeAspect="1"/>
          </p:cNvPicPr>
          <p:nvPr>
            <p:custDataLst>
              <p:tags r:id="rId23"/>
            </p:custDataLst>
          </p:nvPr>
        </p:nvPicPr>
        <p:blipFill>
          <a:blip r:embed="rId39">
            <a:extLst>
              <a:ext uri="{28A0092B-C50C-407E-A947-70E740481C1C}">
                <a14:useLocalDpi xmlns:a14="http://schemas.microsoft.com/office/drawing/2010/main" val="0"/>
              </a:ext>
            </a:extLst>
          </a:blip>
          <a:stretch>
            <a:fillRect/>
          </a:stretch>
        </p:blipFill>
        <p:spPr>
          <a:xfrm rot="17266126">
            <a:off x="6029271" y="5114239"/>
            <a:ext cx="924970" cy="1228476"/>
          </a:xfrm>
          <a:prstGeom prst="rect">
            <a:avLst/>
          </a:prstGeom>
        </p:spPr>
      </p:pic>
      <p:pic>
        <p:nvPicPr>
          <p:cNvPr id="39" name="Image 29">
            <a:hlinkClick r:id="rId40"/>
            <a:extLst>
              <a:ext uri="{FF2B5EF4-FFF2-40B4-BE49-F238E27FC236}">
                <a16:creationId xmlns:a16="http://schemas.microsoft.com/office/drawing/2014/main" id="{1AAA3CEC-53C8-460D-8D64-EA53083A79FC}"/>
              </a:ext>
            </a:extLst>
          </p:cNvPr>
          <p:cNvPicPr>
            <a:picLocks noChangeAspect="1"/>
          </p:cNvPicPr>
          <p:nvPr>
            <p:custDataLst>
              <p:tags r:id="rId24"/>
            </p:custDataLst>
          </p:nvPr>
        </p:nvPicPr>
        <p:blipFill rotWithShape="1">
          <a:blip r:embed="rId33"/>
          <a:srcRect r="3387" b="8671"/>
          <a:stretch/>
        </p:blipFill>
        <p:spPr>
          <a:xfrm rot="20915285">
            <a:off x="6128542" y="2968761"/>
            <a:ext cx="1907493" cy="2272528"/>
          </a:xfrm>
          <a:prstGeom prst="rect">
            <a:avLst/>
          </a:prstGeom>
        </p:spPr>
      </p:pic>
      <p:sp>
        <p:nvSpPr>
          <p:cNvPr id="41" name="TextBox 40">
            <a:extLst>
              <a:ext uri="{FF2B5EF4-FFF2-40B4-BE49-F238E27FC236}">
                <a16:creationId xmlns:a16="http://schemas.microsoft.com/office/drawing/2014/main" id="{B9BFECF8-8065-4758-BF84-755A70FA2E02}"/>
              </a:ext>
            </a:extLst>
          </p:cNvPr>
          <p:cNvSpPr txBox="1"/>
          <p:nvPr>
            <p:custDataLst>
              <p:tags r:id="rId25"/>
            </p:custDataLst>
          </p:nvPr>
        </p:nvSpPr>
        <p:spPr>
          <a:xfrm>
            <a:off x="6340903" y="3429000"/>
            <a:ext cx="1549289" cy="338554"/>
          </a:xfrm>
          <a:prstGeom prst="rect">
            <a:avLst/>
          </a:prstGeom>
          <a:noFill/>
        </p:spPr>
        <p:txBody>
          <a:bodyPr wrap="square" rtlCol="0">
            <a:spAutoFit/>
          </a:bodyPr>
          <a:lstStyle>
            <a:defPPr>
              <a:defRPr lang="fr-FR"/>
            </a:defPPr>
            <a:lvl1pPr>
              <a:defRPr sz="1467">
                <a:latin typeface="Brandon Grotesque Regular" panose="020B0503020203060202"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mn-cs"/>
              </a:rPr>
              <a:t>Suivez-nous sur</a:t>
            </a:r>
          </a:p>
        </p:txBody>
      </p:sp>
      <p:pic>
        <p:nvPicPr>
          <p:cNvPr id="42" name="Picture 41" descr="A picture containing ax, tool&#10;&#10;Description automatically generated">
            <a:hlinkClick r:id="rId40"/>
            <a:extLst>
              <a:ext uri="{FF2B5EF4-FFF2-40B4-BE49-F238E27FC236}">
                <a16:creationId xmlns:a16="http://schemas.microsoft.com/office/drawing/2014/main" id="{C3F98354-2610-4AEF-979A-E1FCD9330EA6}"/>
              </a:ext>
            </a:extLst>
          </p:cNvPr>
          <p:cNvPicPr>
            <a:picLocks noChangeAspect="1"/>
          </p:cNvPicPr>
          <p:nvPr>
            <p:custDataLst>
              <p:tags r:id="rId26"/>
            </p:custDataLst>
          </p:nvPr>
        </p:nvPicPr>
        <p:blipFill>
          <a:blip r:embed="rId48">
            <a:extLst>
              <a:ext uri="{28A0092B-C50C-407E-A947-70E740481C1C}">
                <a14:useLocalDpi xmlns:a14="http://schemas.microsoft.com/office/drawing/2010/main" val="0"/>
              </a:ext>
            </a:extLst>
          </a:blip>
          <a:stretch>
            <a:fillRect/>
          </a:stretch>
        </p:blipFill>
        <p:spPr>
          <a:xfrm>
            <a:off x="6703681" y="3949709"/>
            <a:ext cx="801441" cy="652020"/>
          </a:xfrm>
          <a:prstGeom prst="rect">
            <a:avLst/>
          </a:prstGeom>
        </p:spPr>
      </p:pic>
      <p:pic>
        <p:nvPicPr>
          <p:cNvPr id="44" name="Image 29">
            <a:extLst>
              <a:ext uri="{FF2B5EF4-FFF2-40B4-BE49-F238E27FC236}">
                <a16:creationId xmlns:a16="http://schemas.microsoft.com/office/drawing/2014/main" id="{9AC8C889-DB14-4598-9716-AAA3EF1D3AA6}"/>
              </a:ext>
            </a:extLst>
          </p:cNvPr>
          <p:cNvPicPr>
            <a:picLocks noChangeAspect="1"/>
          </p:cNvPicPr>
          <p:nvPr>
            <p:custDataLst>
              <p:tags r:id="rId27"/>
            </p:custDataLst>
          </p:nvPr>
        </p:nvPicPr>
        <p:blipFill>
          <a:blip r:embed="rId33"/>
          <a:stretch>
            <a:fillRect/>
          </a:stretch>
        </p:blipFill>
        <p:spPr>
          <a:xfrm rot="19617252" flipH="1">
            <a:off x="8165426" y="4202024"/>
            <a:ext cx="1427689" cy="1791598"/>
          </a:xfrm>
          <a:prstGeom prst="rect">
            <a:avLst/>
          </a:prstGeom>
        </p:spPr>
      </p:pic>
      <p:pic>
        <p:nvPicPr>
          <p:cNvPr id="46" name="Picture 45" descr="A picture containing clock&#10;&#10;Description automatically generated">
            <a:hlinkClick r:id="rId49"/>
            <a:extLst>
              <a:ext uri="{FF2B5EF4-FFF2-40B4-BE49-F238E27FC236}">
                <a16:creationId xmlns:a16="http://schemas.microsoft.com/office/drawing/2014/main" id="{352987DB-2CD2-436E-A097-B3C836FF71B6}"/>
              </a:ext>
            </a:extLst>
          </p:cNvPr>
          <p:cNvPicPr>
            <a:picLocks noChangeAspect="1"/>
          </p:cNvPicPr>
          <p:nvPr>
            <p:custDataLst>
              <p:tags r:id="rId28"/>
            </p:custDataLst>
          </p:nvPr>
        </p:nvPicPr>
        <p:blipFill>
          <a:blip r:embed="rId50">
            <a:extLst>
              <a:ext uri="{28A0092B-C50C-407E-A947-70E740481C1C}">
                <a14:useLocalDpi xmlns:a14="http://schemas.microsoft.com/office/drawing/2010/main" val="0"/>
              </a:ext>
            </a:extLst>
          </a:blip>
          <a:stretch>
            <a:fillRect/>
          </a:stretch>
        </p:blipFill>
        <p:spPr>
          <a:xfrm>
            <a:off x="8247756" y="4441405"/>
            <a:ext cx="1092930" cy="1092930"/>
          </a:xfrm>
          <a:prstGeom prst="rect">
            <a:avLst/>
          </a:prstGeom>
        </p:spPr>
      </p:pic>
      <p:pic>
        <p:nvPicPr>
          <p:cNvPr id="47" name="Picture 46" descr="A picture containing lamp&#10;&#10;Description automatically generated">
            <a:extLst>
              <a:ext uri="{FF2B5EF4-FFF2-40B4-BE49-F238E27FC236}">
                <a16:creationId xmlns:a16="http://schemas.microsoft.com/office/drawing/2014/main" id="{A1C6EF31-A8BF-4530-A0BA-F60450F201EF}"/>
              </a:ext>
            </a:extLst>
          </p:cNvPr>
          <p:cNvPicPr>
            <a:picLocks noChangeAspect="1"/>
          </p:cNvPicPr>
          <p:nvPr>
            <p:custDataLst>
              <p:tags r:id="rId29"/>
            </p:custDataLst>
          </p:nvPr>
        </p:nvPicPr>
        <p:blipFill>
          <a:blip r:embed="rId39">
            <a:extLst>
              <a:ext uri="{28A0092B-C50C-407E-A947-70E740481C1C}">
                <a14:useLocalDpi xmlns:a14="http://schemas.microsoft.com/office/drawing/2010/main" val="0"/>
              </a:ext>
            </a:extLst>
          </a:blip>
          <a:stretch>
            <a:fillRect/>
          </a:stretch>
        </p:blipFill>
        <p:spPr>
          <a:xfrm rot="15465889" flipV="1">
            <a:off x="9579922" y="5393127"/>
            <a:ext cx="635594" cy="844149"/>
          </a:xfrm>
          <a:prstGeom prst="rect">
            <a:avLst/>
          </a:prstGeom>
        </p:spPr>
      </p:pic>
      <p:pic>
        <p:nvPicPr>
          <p:cNvPr id="49" name="Picture 48">
            <a:extLst>
              <a:ext uri="{FF2B5EF4-FFF2-40B4-BE49-F238E27FC236}">
                <a16:creationId xmlns:a16="http://schemas.microsoft.com/office/drawing/2014/main" id="{5423560E-81C2-4DD7-9A0B-5FC081EE25F9}"/>
              </a:ext>
            </a:extLst>
          </p:cNvPr>
          <p:cNvPicPr>
            <a:picLocks noChangeAspect="1"/>
          </p:cNvPicPr>
          <p:nvPr>
            <p:custDataLst>
              <p:tags r:id="rId30"/>
            </p:custDataLst>
          </p:nvPr>
        </p:nvPicPr>
        <p:blipFill>
          <a:blip r:embed="rId51">
            <a:extLst>
              <a:ext uri="{28A0092B-C50C-407E-A947-70E740481C1C}">
                <a14:useLocalDpi xmlns:a14="http://schemas.microsoft.com/office/drawing/2010/main" val="0"/>
              </a:ext>
            </a:extLst>
          </a:blip>
          <a:stretch>
            <a:fillRect/>
          </a:stretch>
        </p:blipFill>
        <p:spPr>
          <a:xfrm>
            <a:off x="9164787" y="5544276"/>
            <a:ext cx="482540" cy="622222"/>
          </a:xfrm>
          <a:prstGeom prst="rect">
            <a:avLst/>
          </a:prstGeom>
        </p:spPr>
      </p:pic>
    </p:spTree>
    <p:extLst>
      <p:ext uri="{BB962C8B-B14F-4D97-AF65-F5344CB8AC3E}">
        <p14:creationId xmlns:p14="http://schemas.microsoft.com/office/powerpoint/2010/main" val="33256938"/>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055A8A-DE48-4166-A4FD-29EB73BCB86F}"/>
              </a:ext>
            </a:extLst>
          </p:cNvPr>
          <p:cNvSpPr txBox="1"/>
          <p:nvPr>
            <p:custDataLst>
              <p:tags r:id="rId2"/>
            </p:custDataLst>
          </p:nvPr>
        </p:nvSpPr>
        <p:spPr>
          <a:xfrm>
            <a:off x="183126" y="143657"/>
            <a:ext cx="2440733" cy="502766"/>
          </a:xfrm>
          <a:prstGeom prst="rect">
            <a:avLst/>
          </a:prstGeom>
          <a:noFill/>
        </p:spPr>
        <p:txBody>
          <a:bodyPr wrap="none" rtlCol="0">
            <a:spAutoFit/>
          </a:bodyPr>
          <a:lstStyle>
            <a:defPPr>
              <a:defRPr lang="en-US"/>
            </a:defPPr>
            <a:lvl1pPr>
              <a:defRPr sz="2667" u="sng">
                <a:latin typeface="Brandon Grotesque Medium" panose="020B0603020203060202" pitchFamily="34" charset="0"/>
              </a:defRPr>
            </a:lvl1pPr>
          </a:lstStyle>
          <a:p>
            <a:r>
              <a:rPr lang="fr-FR" dirty="0"/>
              <a:t>Extra ressources </a:t>
            </a:r>
          </a:p>
        </p:txBody>
      </p:sp>
      <p:sp>
        <p:nvSpPr>
          <p:cNvPr id="9" name="Date Placeholder 8">
            <a:extLst>
              <a:ext uri="{FF2B5EF4-FFF2-40B4-BE49-F238E27FC236}">
                <a16:creationId xmlns:a16="http://schemas.microsoft.com/office/drawing/2014/main" id="{B369EA01-F994-4BF2-AE68-DF00C94C119D}"/>
              </a:ext>
            </a:extLst>
          </p:cNvPr>
          <p:cNvSpPr>
            <a:spLocks noGrp="1"/>
          </p:cNvSpPr>
          <p:nvPr>
            <p:ph type="dt" sz="half" idx="10"/>
            <p:custDataLst>
              <p:tags r:id="rId3"/>
            </p:custDataLst>
          </p:nvPr>
        </p:nvSpPr>
        <p:spPr/>
        <p:txBody>
          <a:bodyPr/>
          <a:lstStyle/>
          <a:p>
            <a:fld id="{A758F749-AAB8-4731-8306-55DC2031F00F}" type="datetime1">
              <a:rPr lang="fr-FR" smtClean="0"/>
              <a:t>14/08/2020</a:t>
            </a:fld>
            <a:endParaRPr lang="en-GB"/>
          </a:p>
        </p:txBody>
      </p:sp>
      <p:sp>
        <p:nvSpPr>
          <p:cNvPr id="10" name="Slide Number Placeholder 9">
            <a:extLst>
              <a:ext uri="{FF2B5EF4-FFF2-40B4-BE49-F238E27FC236}">
                <a16:creationId xmlns:a16="http://schemas.microsoft.com/office/drawing/2014/main" id="{518D85D7-1077-4C5C-8445-DF3FEE71F134}"/>
              </a:ext>
            </a:extLst>
          </p:cNvPr>
          <p:cNvSpPr>
            <a:spLocks noGrp="1"/>
          </p:cNvSpPr>
          <p:nvPr>
            <p:ph type="sldNum" sz="quarter" idx="12"/>
            <p:custDataLst>
              <p:tags r:id="rId4"/>
            </p:custDataLst>
          </p:nvPr>
        </p:nvSpPr>
        <p:spPr/>
        <p:txBody>
          <a:bodyPr/>
          <a:lstStyle/>
          <a:p>
            <a:fld id="{CBFA9E5D-FE00-4C31-9F41-FE8ED3F2EEE9}" type="slidenum">
              <a:rPr lang="en-GB" smtClean="0"/>
              <a:t>16</a:t>
            </a:fld>
            <a:endParaRPr lang="en-GB"/>
          </a:p>
        </p:txBody>
      </p:sp>
      <p:sp>
        <p:nvSpPr>
          <p:cNvPr id="5" name="Rectangle 4">
            <a:extLst>
              <a:ext uri="{FF2B5EF4-FFF2-40B4-BE49-F238E27FC236}">
                <a16:creationId xmlns:a16="http://schemas.microsoft.com/office/drawing/2014/main" id="{2FD021DA-46F7-4C82-883D-CBAF60B61607}"/>
              </a:ext>
            </a:extLst>
          </p:cNvPr>
          <p:cNvSpPr/>
          <p:nvPr>
            <p:custDataLst>
              <p:tags r:id="rId5"/>
            </p:custDataLst>
          </p:nvPr>
        </p:nvSpPr>
        <p:spPr>
          <a:xfrm>
            <a:off x="276948" y="646423"/>
            <a:ext cx="8153249" cy="4708981"/>
          </a:xfrm>
          <a:prstGeom prst="rect">
            <a:avLst/>
          </a:prstGeom>
        </p:spPr>
        <p:txBody>
          <a:bodyPr wrap="square">
            <a:spAutoFit/>
          </a:bodyPr>
          <a:lstStyle/>
          <a:p>
            <a:r>
              <a:rPr lang="en-GB" sz="1200" b="1" u="sng" dirty="0">
                <a:latin typeface="Brandon Grotesque Regular" panose="020B0503020203060202" pitchFamily="34" charset="0"/>
                <a:ea typeface="Roboto" panose="02000000000000000000" pitchFamily="2" charset="0"/>
                <a:cs typeface="Roboto" panose="02000000000000000000" pitchFamily="2" charset="0"/>
              </a:rPr>
              <a:t>Le travail de Pamela Morgan: </a:t>
            </a:r>
          </a:p>
          <a:p>
            <a:pPr marL="171450" indent="-171450">
              <a:buFont typeface="Arial" panose="020B0604020202020204" pitchFamily="34" charset="0"/>
              <a:buChar char="•"/>
            </a:pP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0">
                  <a:extLst>
                    <a:ext uri="{A12FA001-AC4F-418D-AE19-62706E023703}">
                      <ahyp:hlinkClr xmlns:ahyp="http://schemas.microsoft.com/office/drawing/2018/hyperlinkcolor" val="tx"/>
                    </a:ext>
                  </a:extLst>
                </a:hlinkClick>
              </a:rPr>
              <a:t>https://medium.com/@pamelawjd/inheritance-planning-for-cryptocurrencies-3-steps-in-3-minutes-83ebb3e916a2</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https://empoweredlaw.com/letter-to-loved-ones-a-template-for-your-first-cryptoasset-inheritance-plan/</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https://www.amazon.com/gp/product/1947910116/ref=as_li_tl?ie=UTF8&amp;camp=1789&amp;creative=9325&amp;creativeASIN=1947910116&amp;linkCode=as2&amp;tag=empoweredlaw-20&amp;linkId=649065612a98d3feaf7bc66a01a4d5db</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https://empoweredlaw.com/articles/articles-2/</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https://twitter.com/pamelawjd</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a:latin typeface="Brandon Grotesque Regular" panose="020B0503020203060202" pitchFamily="34" charset="0"/>
                <a:ea typeface="Roboto" panose="02000000000000000000" pitchFamily="2" charset="0"/>
                <a:cs typeface="Roboto" panose="02000000000000000000" pitchFamily="2" charset="0"/>
              </a:rPr>
              <a:t>Andrea’s Videos: </a:t>
            </a: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https://www.youtube.com/watch?v=6eVTbvQJyfU&amp;feature=emb_logo</a:t>
            </a:r>
            <a:endParaRPr lang="en-GB" sz="1200" u="sng"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https://www.youtube.com/watch?v=W3XADagE6P8&amp;feature=emb_logo</a:t>
            </a:r>
            <a:endParaRPr lang="en-GB" sz="1200" u="sng"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rPr>
              <a:t>https://www.youtube.com/watch?v=W3XADagE6P8</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8">
                  <a:extLst>
                    <a:ext uri="{A12FA001-AC4F-418D-AE19-62706E023703}">
                      <ahyp:hlinkClr xmlns:ahyp="http://schemas.microsoft.com/office/drawing/2018/hyperlinkcolor" val="tx"/>
                    </a:ext>
                  </a:extLst>
                </a:hlinkClick>
              </a:rPr>
              <a:t>https://www.youtube.com/watch?v=bc3HQqCSl7A</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9">
                  <a:extLst>
                    <a:ext uri="{A12FA001-AC4F-418D-AE19-62706E023703}">
                      <ahyp:hlinkClr xmlns:ahyp="http://schemas.microsoft.com/office/drawing/2018/hyperlinkcolor" val="tx"/>
                    </a:ext>
                  </a:extLst>
                </a:hlinkClick>
              </a:rPr>
              <a:t>https://www.youtube.com/watch?v=vt-zXEsJ61U</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0">
                  <a:extLst>
                    <a:ext uri="{A12FA001-AC4F-418D-AE19-62706E023703}">
                      <ahyp:hlinkClr xmlns:ahyp="http://schemas.microsoft.com/office/drawing/2018/hyperlinkcolor" val="tx"/>
                    </a:ext>
                  </a:extLst>
                </a:hlinkClick>
              </a:rPr>
              <a:t>https://www.youtube.com/watch?v=3zNVDIz6Snw</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dirty="0">
                <a:latin typeface="Brandon Grotesque Regular" panose="020B0503020203060202" pitchFamily="34" charset="0"/>
                <a:ea typeface="Roboto" panose="02000000000000000000" pitchFamily="2" charset="0"/>
                <a:cs typeface="Roboto" panose="02000000000000000000" pitchFamily="2" charset="0"/>
              </a:rPr>
              <a:t>COPYRIGHT : </a:t>
            </a: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r>
              <a:rPr lang="en-GB" sz="1200" dirty="0" err="1">
                <a:latin typeface="Brandon Grotesque Regular" panose="020B0503020203060202" pitchFamily="34" charset="0"/>
                <a:ea typeface="Roboto" panose="02000000000000000000" pitchFamily="2" charset="0"/>
                <a:cs typeface="Roboto" panose="02000000000000000000" pitchFamily="2" charset="0"/>
              </a:rPr>
              <a:t>Cryptoasset</a:t>
            </a:r>
            <a:r>
              <a:rPr lang="en-GB" sz="1200" dirty="0">
                <a:latin typeface="Brandon Grotesque Regular" panose="020B0503020203060202" pitchFamily="34" charset="0"/>
                <a:ea typeface="Roboto" panose="02000000000000000000" pitchFamily="2" charset="0"/>
                <a:cs typeface="Roboto" panose="02000000000000000000" pitchFamily="2" charset="0"/>
              </a:rPr>
              <a:t> Inheritance Planning – A simple guide for owners – Pamela Morgan, ESQ. </a:t>
            </a:r>
          </a:p>
          <a:p>
            <a:r>
              <a:rPr lang="en-GB" sz="1200" dirty="0">
                <a:latin typeface="Brandon Grotesque Regular" panose="020B0503020203060202" pitchFamily="34" charset="0"/>
                <a:ea typeface="Roboto" panose="02000000000000000000" pitchFamily="2" charset="0"/>
                <a:cs typeface="Roboto" panose="02000000000000000000" pitchFamily="2" charset="0"/>
              </a:rPr>
              <a:t>Copyright 2018 by Merkle Bloom LLC , All right reserved. CC-BY , </a:t>
            </a: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hlinkClick r:id="rId21"/>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p:txBody>
      </p:sp>
      <p:sp>
        <p:nvSpPr>
          <p:cNvPr id="12" name="Footer Placeholder 4">
            <a:extLst>
              <a:ext uri="{FF2B5EF4-FFF2-40B4-BE49-F238E27FC236}">
                <a16:creationId xmlns:a16="http://schemas.microsoft.com/office/drawing/2014/main" id="{6DDFD13A-C01A-4BB4-A54B-95EE275187FD}"/>
              </a:ext>
            </a:extLst>
          </p:cNvPr>
          <p:cNvSpPr>
            <a:spLocks noGrp="1"/>
          </p:cNvSpPr>
          <p:nvPr>
            <p:ph type="ftr" idx="11"/>
            <p:custDataLst>
              <p:tags r:id="rId6"/>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pic>
        <p:nvPicPr>
          <p:cNvPr id="14" name="Picture 13">
            <a:hlinkClick r:id="rId22"/>
            <a:extLst>
              <a:ext uri="{FF2B5EF4-FFF2-40B4-BE49-F238E27FC236}">
                <a16:creationId xmlns:a16="http://schemas.microsoft.com/office/drawing/2014/main" id="{851A621A-E986-40B8-BA07-E74D150E1F02}"/>
              </a:ext>
            </a:extLst>
          </p:cNvPr>
          <p:cNvPicPr>
            <a:picLocks noChangeAspect="1"/>
          </p:cNvPicPr>
          <p:nvPr>
            <p:custDataLst>
              <p:tags r:id="rId7"/>
            </p:custDataLst>
          </p:nvPr>
        </p:nvPicPr>
        <p:blipFill>
          <a:blip r:embed="rId23">
            <a:extLst>
              <a:ext uri="{28A0092B-C50C-407E-A947-70E740481C1C}">
                <a14:useLocalDpi xmlns:a14="http://schemas.microsoft.com/office/drawing/2010/main" val="0"/>
              </a:ext>
            </a:extLst>
          </a:blip>
          <a:srcRect/>
          <a:stretch/>
        </p:blipFill>
        <p:spPr>
          <a:xfrm>
            <a:off x="8377353" y="224163"/>
            <a:ext cx="3375942" cy="2008686"/>
          </a:xfrm>
          <a:prstGeom prst="rect">
            <a:avLst/>
          </a:prstGeom>
        </p:spPr>
      </p:pic>
      <p:sp>
        <p:nvSpPr>
          <p:cNvPr id="15" name="TextBox 27">
            <a:extLst>
              <a:ext uri="{FF2B5EF4-FFF2-40B4-BE49-F238E27FC236}">
                <a16:creationId xmlns:a16="http://schemas.microsoft.com/office/drawing/2014/main" id="{454C9D04-BB96-46CF-BFA2-3A7F47D329CD}"/>
              </a:ext>
            </a:extLst>
          </p:cNvPr>
          <p:cNvSpPr txBox="1"/>
          <p:nvPr>
            <p:custDataLst>
              <p:tags r:id="rId8"/>
            </p:custDataLst>
          </p:nvPr>
        </p:nvSpPr>
        <p:spPr>
          <a:xfrm>
            <a:off x="8610600" y="2618927"/>
            <a:ext cx="3142695" cy="3539430"/>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marL="0" algn="ctr" defTabSz="914400" eaLnBrk="1" latinLnBrk="0" hangingPunct="1">
              <a:defRPr b="1" u="sng" kern="1200">
                <a:solidFill>
                  <a:schemeClr val="tx1"/>
                </a:solidFill>
                <a:latin typeface="Brandon Grotesque Regular" panose="020B0503020203060202" pitchFamily="34" charset="0"/>
                <a:ea typeface="+mn-ea"/>
                <a:cs typeface="Calibri"/>
              </a:defRPr>
            </a:lvl1pPr>
            <a:lvl2pPr marL="457200" defTabSz="914400" eaLnBrk="1" latinLnBrk="0" hangingPunct="1">
              <a:defRPr sz="1800" kern="1200">
                <a:solidFill>
                  <a:schemeClr val="lt1"/>
                </a:solidFill>
                <a:latin typeface="+mn-lt"/>
                <a:ea typeface="+mn-ea"/>
                <a:cs typeface="+mn-cs"/>
              </a:defRPr>
            </a:lvl2pPr>
            <a:lvl3pPr marL="914400" defTabSz="914400" eaLnBrk="1" latinLnBrk="0" hangingPunct="1">
              <a:defRPr sz="1800" kern="1200">
                <a:solidFill>
                  <a:schemeClr val="lt1"/>
                </a:solidFill>
                <a:latin typeface="+mn-lt"/>
                <a:ea typeface="+mn-ea"/>
                <a:cs typeface="+mn-cs"/>
              </a:defRPr>
            </a:lvl3pPr>
            <a:lvl4pPr marL="1371600" defTabSz="914400" eaLnBrk="1" latinLnBrk="0" hangingPunct="1">
              <a:defRPr sz="1800" kern="1200">
                <a:solidFill>
                  <a:schemeClr val="lt1"/>
                </a:solidFill>
                <a:latin typeface="+mn-lt"/>
                <a:ea typeface="+mn-ea"/>
                <a:cs typeface="+mn-cs"/>
              </a:defRPr>
            </a:lvl4pPr>
            <a:lvl5pPr marL="1828800" defTabSz="914400" eaLnBrk="1" latinLnBrk="0" hangingPunct="1">
              <a:defRPr sz="1800" kern="1200">
                <a:solidFill>
                  <a:schemeClr val="lt1"/>
                </a:solidFill>
                <a:latin typeface="+mn-lt"/>
                <a:ea typeface="+mn-ea"/>
                <a:cs typeface="+mn-cs"/>
              </a:defRPr>
            </a:lvl5pPr>
            <a:lvl6pPr marL="2286000" defTabSz="914400" eaLnBrk="1" latinLnBrk="0" hangingPunct="1">
              <a:defRPr sz="1800" kern="1200">
                <a:solidFill>
                  <a:schemeClr val="lt1"/>
                </a:solidFill>
                <a:latin typeface="+mn-lt"/>
                <a:ea typeface="+mn-ea"/>
                <a:cs typeface="+mn-cs"/>
              </a:defRPr>
            </a:lvl6pPr>
            <a:lvl7pPr marL="2743200" defTabSz="914400" eaLnBrk="1" latinLnBrk="0" hangingPunct="1">
              <a:defRPr sz="1800" kern="1200">
                <a:solidFill>
                  <a:schemeClr val="lt1"/>
                </a:solidFill>
                <a:latin typeface="+mn-lt"/>
                <a:ea typeface="+mn-ea"/>
                <a:cs typeface="+mn-cs"/>
              </a:defRPr>
            </a:lvl7pPr>
            <a:lvl8pPr marL="3200400" defTabSz="914400" eaLnBrk="1" latinLnBrk="0" hangingPunct="1">
              <a:defRPr sz="1800" kern="1200">
                <a:solidFill>
                  <a:schemeClr val="lt1"/>
                </a:solidFill>
                <a:latin typeface="+mn-lt"/>
                <a:ea typeface="+mn-ea"/>
                <a:cs typeface="+mn-cs"/>
              </a:defRPr>
            </a:lvl8pPr>
            <a:lvl9pPr marL="3657600" defTabSz="91440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Merci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d'avoir</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lu</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Si vous souhaitez nous joindre, veuillez </a:t>
            </a:r>
            <a:r>
              <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rPr>
              <a:t>contacter : </a:t>
            </a:r>
            <a:r>
              <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hlinkClick r:id="rId24">
                  <a:extLst>
                    <a:ext uri="{A12FA001-AC4F-418D-AE19-62706E023703}">
                      <ahyp:hlinkClr xmlns:ahyp="http://schemas.microsoft.com/office/drawing/2018/hyperlinkcolor" val="tx"/>
                    </a:ext>
                  </a:extLst>
                </a:hlinkClick>
              </a:rPr>
              <a:t>contact@decouvrebitcoin.com</a:t>
            </a:r>
            <a:endPar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Pour nous aider, veuillez nous faire part de vos commentaires, corrections, idées 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liens vers des ressources. Merci d’utiliser </a:t>
            </a:r>
            <a:r>
              <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rPr>
              <a:t>ce lien </a:t>
            </a:r>
            <a:r>
              <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hlinkClick r:id="rId25">
                  <a:extLst>
                    <a:ext uri="{A12FA001-AC4F-418D-AE19-62706E023703}">
                      <ahyp:hlinkClr xmlns:ahyp="http://schemas.microsoft.com/office/drawing/2018/hyperlinkcolor" val="tx"/>
                    </a:ext>
                  </a:extLst>
                </a:hlinkClick>
              </a:rPr>
              <a:t>https://bit.ly/2FqC7QH</a:t>
            </a:r>
            <a:endPar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latin typeface="Calibri" panose="020F0502020204030204"/>
                <a:ea typeface="+mn-ea"/>
                <a:cs typeface="+mn-cs"/>
              </a:rPr>
              <a:t>Ce travail est </a:t>
            </a:r>
            <a:r>
              <a:rPr kumimoji="0" lang="fr-FR" sz="1400" b="0" i="0" u="none" strike="noStrike" kern="1200" cap="none" spc="0" normalizeH="0" baseline="0" noProof="0" dirty="0" err="1">
                <a:ln>
                  <a:noFill/>
                </a:ln>
                <a:effectLst/>
                <a:uLnTx/>
                <a:uFillTx/>
                <a:latin typeface="Calibri" panose="020F0502020204030204"/>
                <a:ea typeface="+mn-ea"/>
                <a:cs typeface="+mn-cs"/>
              </a:rPr>
              <a:t>licensé</a:t>
            </a:r>
            <a:r>
              <a:rPr kumimoji="0" lang="fr-FR" sz="1400" b="0" i="0" u="none" strike="noStrike" kern="1200" cap="none" spc="0" normalizeH="0" baseline="0" noProof="0" dirty="0">
                <a:ln>
                  <a:noFill/>
                </a:ln>
                <a:effectLst/>
                <a:uLnTx/>
                <a:uFillTx/>
                <a:latin typeface="Calibri" panose="020F0502020204030204"/>
                <a:ea typeface="+mn-ea"/>
                <a:cs typeface="+mn-cs"/>
              </a:rPr>
              <a:t> sous CC BY-SA c2020</a:t>
            </a:r>
            <a:endPar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Tout le contenu est gratuit. Protégez-vous et gardez votre clé près de vous.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V1.2 23/07/2020	Rogzy</a:t>
            </a:r>
          </a:p>
        </p:txBody>
      </p:sp>
    </p:spTree>
    <p:extLst>
      <p:ext uri="{BB962C8B-B14F-4D97-AF65-F5344CB8AC3E}">
        <p14:creationId xmlns:p14="http://schemas.microsoft.com/office/powerpoint/2010/main" val="3049236513"/>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70CA-78F5-4E73-8C93-D5AAF0DC229D}"/>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69011" y="2"/>
            <a:ext cx="12192000" cy="6857997"/>
          </a:xfrm>
          <a:prstGeom prst="rect">
            <a:avLst/>
          </a:prstGeom>
        </p:spPr>
      </p:pic>
      <p:sp>
        <p:nvSpPr>
          <p:cNvPr id="4" name="Subtitle 2">
            <a:extLst>
              <a:ext uri="{FF2B5EF4-FFF2-40B4-BE49-F238E27FC236}">
                <a16:creationId xmlns:a16="http://schemas.microsoft.com/office/drawing/2014/main" id="{0CFDE6F8-E62F-4C13-B0CB-764F8B8AC1B3}"/>
              </a:ext>
            </a:extLst>
          </p:cNvPr>
          <p:cNvSpPr>
            <a:spLocks noGrp="1"/>
          </p:cNvSpPr>
          <p:nvPr>
            <p:ph type="subTitle" idx="1"/>
            <p:custDataLst>
              <p:tags r:id="rId2"/>
            </p:custDataLst>
          </p:nvPr>
        </p:nvSpPr>
        <p:spPr>
          <a:xfrm>
            <a:off x="570781" y="552090"/>
            <a:ext cx="11050439" cy="5753820"/>
          </a:xfrm>
        </p:spPr>
        <p:txBody>
          <a:bodyPr>
            <a:normAutofit fontScale="4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FF0000"/>
                </a:solidFill>
                <a:effectLst/>
                <a:uLnTx/>
                <a:uFillTx/>
                <a:latin typeface="Calibri" panose="020F0502020204030204"/>
                <a:ea typeface="+mn-ea"/>
                <a:cs typeface="+mn-cs"/>
              </a:rPr>
              <a:t>Avertissement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prstClr val="white"/>
                </a:solidFill>
                <a:effectLst/>
                <a:uLnTx/>
                <a:uFillTx/>
                <a:latin typeface="Calibri" panose="020F0502020204030204"/>
                <a:ea typeface="+mn-ea"/>
                <a:cs typeface="+mn-cs"/>
              </a:rPr>
              <a:t>Les cryptomonnaies sont des produits risqués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4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Tout notre contenu est à but purement pédagogique et informatif. Le bitcoin est un actif hautement spéculatif et nous conseillons de discuter avec votre conseiller financier avant de prendre une décision importante. Prenez garde aux arnaques et prenez en compte le risque.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N'investissez que ce que vous pouvez vous permettre de perdre. Les performances financières passées ne sont pas représentatives des performances à venir.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L'industrie des cryptomonnaies est pleine d'arnaques. Ne faites pas confiance aux inconnus (même pas à nous) et ne divulguez pas votre clé privée. Les informations fournies sur ce site ne doivent pas être votre seule référence. Vérifiez et croisez vos sources.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Nous ne sommes pas intéressés dans des partenariats avec des </a:t>
            </a:r>
            <a:r>
              <a:rPr kumimoji="0" lang="fr-FR" sz="3200" b="0" i="0" u="none" strike="noStrike" kern="1200" cap="none" spc="0" normalizeH="0" baseline="0" noProof="0" dirty="0" err="1">
                <a:ln>
                  <a:noFill/>
                </a:ln>
                <a:solidFill>
                  <a:srgbClr val="FF0000"/>
                </a:solidFill>
                <a:effectLst/>
                <a:uLnTx/>
                <a:uFillTx/>
                <a:latin typeface="Calibri" panose="020F0502020204030204"/>
                <a:ea typeface="+mn-ea"/>
                <a:cs typeface="+mn-cs"/>
              </a:rPr>
              <a:t>altcoins</a:t>
            </a: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Notre travail est </a:t>
            </a:r>
            <a:r>
              <a:rPr kumimoji="0" lang="fr-FR" sz="3200" b="0" i="0" u="none" strike="noStrike" kern="1200" cap="none" spc="0" normalizeH="0" baseline="0" noProof="0" dirty="0" err="1">
                <a:ln>
                  <a:noFill/>
                </a:ln>
                <a:solidFill>
                  <a:prstClr val="white"/>
                </a:solidFill>
                <a:effectLst/>
                <a:uLnTx/>
                <a:uFillTx/>
                <a:latin typeface="Calibri" panose="020F0502020204030204"/>
                <a:ea typeface="+mn-ea"/>
                <a:cs typeface="+mn-cs"/>
              </a:rPr>
              <a:t>licensé</a:t>
            </a: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 sous CC BY-SA. Nous sommes un fournisseur de contenu indépendant qui n'est pas engagé auprès d'une ICO ou autre cryptomonnaie centralisée.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Nous ne demanderons jamais vos informations personnelles (SEED &amp; clé, nom, adresse, KYC, etc...). Par souci de transparence, nous détenons bien des bitcoins.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Le projet Le Terrier du bitcoin est une activité de la société CEVEX sas. Nous ne sommes pas responsables des pertes liées aux arnaques, aux clés perdues et aux mauvais investissements.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Pour plus d'informations, visitez notre site ou contactez-nous directement.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www.DecouvreBitcoin.com</a:t>
            </a:r>
            <a:endPar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contact@decouvrebitcoin.com</a:t>
            </a:r>
            <a:endPar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0043D2B9-2F29-40A9-8303-48622935EA18}"/>
              </a:ext>
            </a:extLst>
          </p:cNvPr>
          <p:cNvSpPr>
            <a:spLocks noGrp="1"/>
          </p:cNvSpPr>
          <p:nvPr>
            <p:ph type="dt" sz="half" idx="10"/>
            <p:custDataLst>
              <p:tags r:id="rId3"/>
            </p:custDataLst>
          </p:nvPr>
        </p:nvSpPr>
        <p:spPr/>
        <p:txBody>
          <a:bodyPr/>
          <a:lstStyle/>
          <a:p>
            <a:fld id="{15891115-A3E8-479C-9B7E-BDE61A1FE3E6}" type="datetime1">
              <a:rPr lang="fr-FR" smtClean="0"/>
              <a:t>14/08/2020</a:t>
            </a:fld>
            <a:endParaRPr lang="fr-FR"/>
          </a:p>
        </p:txBody>
      </p:sp>
      <p:sp>
        <p:nvSpPr>
          <p:cNvPr id="6" name="Slide Number Placeholder 5">
            <a:extLst>
              <a:ext uri="{FF2B5EF4-FFF2-40B4-BE49-F238E27FC236}">
                <a16:creationId xmlns:a16="http://schemas.microsoft.com/office/drawing/2014/main" id="{B04D8435-408F-4936-A9C6-867B5E4F2AC6}"/>
              </a:ext>
            </a:extLst>
          </p:cNvPr>
          <p:cNvSpPr>
            <a:spLocks noGrp="1"/>
          </p:cNvSpPr>
          <p:nvPr>
            <p:ph type="sldNum" sz="quarter" idx="12"/>
            <p:custDataLst>
              <p:tags r:id="rId4"/>
            </p:custDataLst>
          </p:nvPr>
        </p:nvSpPr>
        <p:spPr/>
        <p:txBody>
          <a:bodyPr/>
          <a:lstStyle/>
          <a:p>
            <a:fld id="{B8F1F9BF-7998-4B22-B8B3-E6FF05E867EF}" type="slidenum">
              <a:rPr lang="fr-FR" smtClean="0"/>
              <a:t>17</a:t>
            </a:fld>
            <a:endParaRPr lang="fr-FR"/>
          </a:p>
        </p:txBody>
      </p:sp>
      <p:sp>
        <p:nvSpPr>
          <p:cNvPr id="8" name="Footer Placeholder 4">
            <a:extLst>
              <a:ext uri="{FF2B5EF4-FFF2-40B4-BE49-F238E27FC236}">
                <a16:creationId xmlns:a16="http://schemas.microsoft.com/office/drawing/2014/main" id="{EBE81443-8B03-4B9A-95F9-20FD43B84E6C}"/>
              </a:ext>
            </a:extLst>
          </p:cNvPr>
          <p:cNvSpPr>
            <a:spLocks noGrp="1"/>
          </p:cNvSpPr>
          <p:nvPr>
            <p:ph type="ftr" idx="11"/>
            <p:custDataLst>
              <p:tags r:id="rId5"/>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pic>
        <p:nvPicPr>
          <p:cNvPr id="10" name="Picture 9">
            <a:extLst>
              <a:ext uri="{FF2B5EF4-FFF2-40B4-BE49-F238E27FC236}">
                <a16:creationId xmlns:a16="http://schemas.microsoft.com/office/drawing/2014/main" id="{D311CA69-B88E-497A-AADD-5ECEB28056AE}"/>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94843" y="50440"/>
            <a:ext cx="1581211" cy="1413507"/>
          </a:xfrm>
          <a:prstGeom prst="rect">
            <a:avLst/>
          </a:prstGeom>
        </p:spPr>
      </p:pic>
    </p:spTree>
    <p:extLst>
      <p:ext uri="{BB962C8B-B14F-4D97-AF65-F5344CB8AC3E}">
        <p14:creationId xmlns:p14="http://schemas.microsoft.com/office/powerpoint/2010/main" val="2748721682"/>
      </p:ext>
    </p:extLst>
  </p:cSld>
  <p:clrMapOvr>
    <a:masterClrMapping/>
  </p:clrMapOvr>
  <mc:AlternateContent xmlns:mc="http://schemas.openxmlformats.org/markup-compatibility/2006" xmlns:p14="http://schemas.microsoft.com/office/powerpoint/2010/main">
    <mc:Choice Requires="p14">
      <p:transition spd="slow" p14:dur="2000" advTm="302"/>
    </mc:Choice>
    <mc:Fallback xmlns="">
      <p:transition spd="slow" advTm="3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0805" y="268410"/>
            <a:ext cx="4762443" cy="426183"/>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Accident de voiture, BOOM, vous êtes mort</a:t>
            </a:r>
            <a:r>
              <a:rPr lang="en-US" sz="2000" u="sng" dirty="0">
                <a:latin typeface="Brandon Grotesque Medium" panose="020B0603020203060202" pitchFamily="34" charset="0"/>
              </a:rPr>
              <a:t>.</a:t>
            </a:r>
          </a:p>
        </p:txBody>
      </p:sp>
      <p:sp>
        <p:nvSpPr>
          <p:cNvPr id="4" name="Date Placeholder 3"/>
          <p:cNvSpPr>
            <a:spLocks noGrp="1"/>
          </p:cNvSpPr>
          <p:nvPr>
            <p:ph type="dt" idx="10"/>
            <p:custDataLst>
              <p:tags r:id="rId2"/>
            </p:custDataLst>
          </p:nvPr>
        </p:nvSpPr>
        <p:spPr/>
        <p:txBody>
          <a:bodyPr/>
          <a:lstStyle/>
          <a:p>
            <a:fld id="{542594E4-8D0C-4DC2-92CF-20E0D6776D03}" type="datetime1">
              <a:rPr lang="fr-FR" smtClean="0"/>
              <a:t>14/08/2020</a:t>
            </a:fld>
            <a:endParaRPr lang="fr-FR"/>
          </a:p>
        </p:txBody>
      </p:sp>
      <p:sp>
        <p:nvSpPr>
          <p:cNvPr id="6" name="Slide Number Placeholder 5"/>
          <p:cNvSpPr>
            <a:spLocks noGrp="1"/>
          </p:cNvSpPr>
          <p:nvPr>
            <p:ph type="sldNum" idx="12"/>
            <p:custDataLst>
              <p:tags r:id="rId3"/>
            </p:custDataLst>
          </p:nvPr>
        </p:nvSpPr>
        <p:spPr/>
        <p:txBody>
          <a:bodyPr/>
          <a:lstStyle/>
          <a:p>
            <a:fld id="{6342C46F-FF72-4EA6-8768-A6D4D4DBC45D}" type="slidenum">
              <a:rPr lang="fr-FR" smtClean="0"/>
              <a:t>2</a:t>
            </a:fld>
            <a:endParaRPr lang="fr-FR"/>
          </a:p>
        </p:txBody>
      </p:sp>
      <p:sp>
        <p:nvSpPr>
          <p:cNvPr id="7" name="Rectangle 6"/>
          <p:cNvSpPr/>
          <p:nvPr>
            <p:custDataLst>
              <p:tags r:id="rId4"/>
            </p:custDataLst>
          </p:nvPr>
        </p:nvSpPr>
        <p:spPr>
          <a:xfrm>
            <a:off x="437230" y="838126"/>
            <a:ext cx="6665534" cy="2893100"/>
          </a:xfrm>
          <a:prstGeom prst="rect">
            <a:avLst/>
          </a:prstGeom>
        </p:spPr>
        <p:txBody>
          <a:bodyPr wrap="square">
            <a:spAutoFit/>
          </a:bodyPr>
          <a:lstStyle/>
          <a:p>
            <a:r>
              <a:rPr lang="fr-FR" sz="1400" dirty="0">
                <a:latin typeface="Brandon Grotesque Regular" panose="020B0503020203060202" pitchFamily="34" charset="0"/>
              </a:rPr>
              <a:t>Vous êtes parti &amp; maintenant votre famille a perdu son expert en bitcoin. </a:t>
            </a:r>
          </a:p>
          <a:p>
            <a:endParaRPr lang="fr-FR" sz="1400" dirty="0">
              <a:latin typeface="Brandon Grotesque Regular" panose="020B0503020203060202" pitchFamily="34" charset="0"/>
            </a:endParaRPr>
          </a:p>
          <a:p>
            <a:r>
              <a:rPr lang="fr-FR" sz="1400" dirty="0">
                <a:latin typeface="Brandon Grotesque Regular" panose="020B0503020203060202" pitchFamily="34" charset="0"/>
              </a:rPr>
              <a:t>Ils n'ont aucune idée de l'endroit où se trouve l'argent, mais se rappelle que vous parliez toujours de clé, de liste de mots &amp; de comment une transaction de bitcoins ne peut pas être annulée. </a:t>
            </a:r>
          </a:p>
          <a:p>
            <a:endParaRPr lang="fr-FR" sz="1400" dirty="0">
              <a:latin typeface="Brandon Grotesque Regular" panose="020B0503020203060202" pitchFamily="34" charset="0"/>
            </a:endParaRPr>
          </a:p>
          <a:p>
            <a:r>
              <a:rPr lang="fr-FR" sz="1400" dirty="0">
                <a:latin typeface="Brandon Grotesque Regular" panose="020B0503020203060202" pitchFamily="34" charset="0"/>
              </a:rPr>
              <a:t>Ils sont tristes, choqués, confus et maintenant ils doivent tout découvrir par eux-mêmes.</a:t>
            </a:r>
          </a:p>
          <a:p>
            <a:endParaRPr lang="fr-FR" sz="1400" dirty="0">
              <a:latin typeface="Brandon Grotesque Regular" panose="020B0503020203060202" pitchFamily="34" charset="0"/>
            </a:endParaRPr>
          </a:p>
          <a:p>
            <a:r>
              <a:rPr lang="fr-FR" sz="1400" dirty="0">
                <a:latin typeface="Brandon Grotesque Regular" panose="020B0503020203060202" pitchFamily="34" charset="0"/>
              </a:rPr>
              <a:t>Bien que cela puisse paraître effrayant, c'est une possibilité et une réalité que l'on ne peut pas ignorer. Vous avez donc 2 options : passer entre 15min et 1h maintenant et mettre en place un plan d'héritage, ou ne rien faire. </a:t>
            </a:r>
          </a:p>
          <a:p>
            <a:endParaRPr lang="fr-FR" sz="1400" dirty="0">
              <a:latin typeface="Brandon Grotesque Regular" panose="020B0503020203060202" pitchFamily="34" charset="0"/>
            </a:endParaRPr>
          </a:p>
          <a:p>
            <a:r>
              <a:rPr lang="fr-FR" sz="1400" dirty="0">
                <a:latin typeface="Brandon Grotesque Regular" panose="020B0503020203060202" pitchFamily="34" charset="0"/>
              </a:rPr>
              <a:t>Personne ne vous jugera, mais si vous avez des gens qui comptent sur vous, alors peut-être que ces 15 min feront une grande différence un jour. À vous de voir. </a:t>
            </a:r>
          </a:p>
        </p:txBody>
      </p:sp>
      <p:sp>
        <p:nvSpPr>
          <p:cNvPr id="8" name="TextBox 7"/>
          <p:cNvSpPr txBox="1"/>
          <p:nvPr>
            <p:custDataLst>
              <p:tags r:id="rId5"/>
            </p:custDataLst>
          </p:nvPr>
        </p:nvSpPr>
        <p:spPr>
          <a:xfrm>
            <a:off x="1585134" y="3983231"/>
            <a:ext cx="9532040" cy="1815882"/>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Objectifs d'un plan d'héritage : </a:t>
            </a:r>
          </a:p>
          <a:p>
            <a:endParaRPr lang="fr-FR" dirty="0"/>
          </a:p>
          <a:p>
            <a:pPr algn="l"/>
            <a:r>
              <a:rPr lang="fr-FR" b="0" u="none" dirty="0"/>
              <a:t>-     Permettre à vos héritiers de prendre possession de vos cryptoactifs le moment venu, mais pas avant.</a:t>
            </a:r>
          </a:p>
          <a:p>
            <a:pPr algn="l"/>
            <a:r>
              <a:rPr lang="fr-FR" b="0" u="none" dirty="0"/>
              <a:t> -    Minimiser le risque et la possibilité pour que quiconque vole vos cryptoactifs avant qu'ils ne soient livrés à vos proches</a:t>
            </a:r>
          </a:p>
          <a:p>
            <a:pPr algn="l"/>
            <a:r>
              <a:rPr lang="fr-FR" b="0" u="none" dirty="0"/>
              <a:t>-     Donner la possibilité à vos proches de conserver les biens en toute sécurité, s'ils le souhaitent </a:t>
            </a:r>
          </a:p>
          <a:p>
            <a:pPr marL="285750" indent="-285750" algn="l">
              <a:buFontTx/>
              <a:buChar char="-"/>
            </a:pPr>
            <a:r>
              <a:rPr lang="fr-FR" b="0" u="none" dirty="0"/>
              <a:t>Eviter les litiges entre vos héritiers et éviter les problèmes juridiques dans la mesure du possible. </a:t>
            </a:r>
          </a:p>
          <a:p>
            <a:pPr marL="285750" indent="-285750" algn="l">
              <a:buFontTx/>
              <a:buChar char="-"/>
            </a:pPr>
            <a:endParaRPr lang="fr-FR" b="0" u="none" dirty="0"/>
          </a:p>
          <a:p>
            <a:pPr algn="l"/>
            <a:r>
              <a:rPr lang="fr-FR" b="0" u="none" dirty="0"/>
              <a:t>Pamela Morgan - </a:t>
            </a:r>
            <a:r>
              <a:rPr lang="fr-FR" sz="1400" b="0" u="none" kern="1200" dirty="0">
                <a:latin typeface="Brandon Grotesque Regular" panose="020B0503020203060202" pitchFamily="34" charset="0"/>
                <a:ea typeface="+mn-ea"/>
              </a:rPr>
              <a:t>« </a:t>
            </a:r>
            <a:r>
              <a:rPr lang="fr-FR" sz="1400" b="0" u="none" kern="1200" dirty="0" err="1">
                <a:latin typeface="Brandon Grotesque Regular" panose="020B0503020203060202" pitchFamily="34" charset="0"/>
                <a:ea typeface="+mn-ea"/>
              </a:rPr>
              <a:t>Cryptoasset</a:t>
            </a:r>
            <a:r>
              <a:rPr lang="fr-FR" sz="1400" b="0" u="none" kern="1200" dirty="0">
                <a:latin typeface="Brandon Grotesque Regular" panose="020B0503020203060202" pitchFamily="34" charset="0"/>
                <a:ea typeface="+mn-ea"/>
              </a:rPr>
              <a:t> </a:t>
            </a:r>
            <a:r>
              <a:rPr lang="fr-FR" sz="1400" b="0" u="none" kern="1200" dirty="0" err="1">
                <a:latin typeface="Brandon Grotesque Regular" panose="020B0503020203060202" pitchFamily="34" charset="0"/>
                <a:ea typeface="+mn-ea"/>
              </a:rPr>
              <a:t>Inheritance</a:t>
            </a:r>
            <a:r>
              <a:rPr lang="fr-FR" sz="1400" b="0" u="none" kern="1200" dirty="0">
                <a:latin typeface="Brandon Grotesque Regular" panose="020B0503020203060202" pitchFamily="34" charset="0"/>
                <a:ea typeface="+mn-ea"/>
              </a:rPr>
              <a:t> Planning »</a:t>
            </a:r>
            <a:r>
              <a:rPr lang="fr-FR" b="0" u="none" dirty="0"/>
              <a:t> page 10 – (Traduit par Découvre Bitcoin)</a:t>
            </a:r>
          </a:p>
        </p:txBody>
      </p:sp>
      <p:sp>
        <p:nvSpPr>
          <p:cNvPr id="9" name="TextBox 8"/>
          <p:cNvSpPr txBox="1"/>
          <p:nvPr>
            <p:custDataLst>
              <p:tags r:id="rId6"/>
            </p:custDataLst>
          </p:nvPr>
        </p:nvSpPr>
        <p:spPr>
          <a:xfrm>
            <a:off x="7437268" y="838126"/>
            <a:ext cx="4317502"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chemeClr val="lt1"/>
                </a:solidFill>
              </a:defRPr>
            </a:lvl2pPr>
            <a:lvl3pPr marR="0" lvl="2">
              <a:lnSpc>
                <a:spcPct val="100000"/>
              </a:lnSpc>
              <a:spcBef>
                <a:spcPts val="0"/>
              </a:spcBef>
              <a:spcAft>
                <a:spcPts val="0"/>
              </a:spcAft>
              <a:buClr>
                <a:srgbClr val="000000"/>
              </a:buClr>
              <a:buFont typeface="Arial"/>
              <a:defRPr sz="1400" b="0" i="0" u="none" strike="noStrike" cap="none">
                <a:solidFill>
                  <a:schemeClr val="lt1"/>
                </a:solidFill>
              </a:defRPr>
            </a:lvl3pPr>
            <a:lvl4pPr marR="0" lvl="3">
              <a:lnSpc>
                <a:spcPct val="100000"/>
              </a:lnSpc>
              <a:spcBef>
                <a:spcPts val="0"/>
              </a:spcBef>
              <a:spcAft>
                <a:spcPts val="0"/>
              </a:spcAft>
              <a:buClr>
                <a:srgbClr val="000000"/>
              </a:buClr>
              <a:buFont typeface="Arial"/>
              <a:defRPr sz="1400" b="0" i="0" u="none" strike="noStrike" cap="none">
                <a:solidFill>
                  <a:schemeClr val="lt1"/>
                </a:solidFill>
              </a:defRPr>
            </a:lvl4pPr>
            <a:lvl5pPr marR="0" lvl="4">
              <a:lnSpc>
                <a:spcPct val="100000"/>
              </a:lnSpc>
              <a:spcBef>
                <a:spcPts val="0"/>
              </a:spcBef>
              <a:spcAft>
                <a:spcPts val="0"/>
              </a:spcAft>
              <a:buClr>
                <a:srgbClr val="000000"/>
              </a:buClr>
              <a:buFont typeface="Arial"/>
              <a:defRPr sz="1400" b="0" i="0" u="none" strike="noStrike" cap="none">
                <a:solidFill>
                  <a:schemeClr val="lt1"/>
                </a:solidFill>
              </a:defRPr>
            </a:lvl5pPr>
            <a:lvl6pPr marR="0" lvl="5">
              <a:lnSpc>
                <a:spcPct val="100000"/>
              </a:lnSpc>
              <a:spcBef>
                <a:spcPts val="0"/>
              </a:spcBef>
              <a:spcAft>
                <a:spcPts val="0"/>
              </a:spcAft>
              <a:buClr>
                <a:srgbClr val="000000"/>
              </a:buClr>
              <a:buFont typeface="Arial"/>
              <a:defRPr sz="1400" b="0" i="0" u="none" strike="noStrike" cap="none">
                <a:solidFill>
                  <a:schemeClr val="lt1"/>
                </a:solidFill>
              </a:defRPr>
            </a:lvl6pPr>
            <a:lvl7pPr marR="0" lvl="6">
              <a:lnSpc>
                <a:spcPct val="100000"/>
              </a:lnSpc>
              <a:spcBef>
                <a:spcPts val="0"/>
              </a:spcBef>
              <a:spcAft>
                <a:spcPts val="0"/>
              </a:spcAft>
              <a:buClr>
                <a:srgbClr val="000000"/>
              </a:buClr>
              <a:buFont typeface="Arial"/>
              <a:defRPr sz="1400" b="0" i="0" u="none" strike="noStrike" cap="none">
                <a:solidFill>
                  <a:schemeClr val="lt1"/>
                </a:solidFill>
              </a:defRPr>
            </a:lvl7pPr>
            <a:lvl8pPr marR="0" lvl="7">
              <a:lnSpc>
                <a:spcPct val="100000"/>
              </a:lnSpc>
              <a:spcBef>
                <a:spcPts val="0"/>
              </a:spcBef>
              <a:spcAft>
                <a:spcPts val="0"/>
              </a:spcAft>
              <a:buClr>
                <a:srgbClr val="000000"/>
              </a:buClr>
              <a:buFont typeface="Arial"/>
              <a:defRPr sz="1400" b="0" i="0" u="none" strike="noStrike" cap="none">
                <a:solidFill>
                  <a:schemeClr val="lt1"/>
                </a:solidFill>
              </a:defRPr>
            </a:lvl8pPr>
            <a:lvl9pPr marR="0" lvl="8">
              <a:lnSpc>
                <a:spcPct val="100000"/>
              </a:lnSpc>
              <a:spcBef>
                <a:spcPts val="0"/>
              </a:spcBef>
              <a:spcAft>
                <a:spcPts val="0"/>
              </a:spcAft>
              <a:buClr>
                <a:srgbClr val="000000"/>
              </a:buClr>
              <a:buFont typeface="Arial"/>
              <a:defRPr sz="1400" b="0" i="0" u="none" strike="noStrike" cap="none">
                <a:solidFill>
                  <a:schemeClr val="lt1"/>
                </a:solidFill>
              </a:defRPr>
            </a:lvl9pPr>
          </a:lstStyle>
          <a:p>
            <a:r>
              <a:rPr lang="fr-FR" dirty="0"/>
              <a:t>Option 1 : </a:t>
            </a:r>
          </a:p>
          <a:p>
            <a:endParaRPr lang="fr-FR" dirty="0"/>
          </a:p>
          <a:p>
            <a:pPr algn="l"/>
            <a:r>
              <a:rPr lang="fr-FR" b="0" u="none" dirty="0"/>
              <a:t>Ils ouvrent une lettre et disposent d'un plan clair et facile à suivre pour récupérer en toute sécurité tous vos avoirs Crypto.</a:t>
            </a:r>
            <a:endParaRPr lang="en-US" b="0" u="none" dirty="0"/>
          </a:p>
        </p:txBody>
      </p:sp>
      <p:sp>
        <p:nvSpPr>
          <p:cNvPr id="10" name="TextBox 9"/>
          <p:cNvSpPr txBox="1"/>
          <p:nvPr>
            <p:custDataLst>
              <p:tags r:id="rId7"/>
            </p:custDataLst>
          </p:nvPr>
        </p:nvSpPr>
        <p:spPr>
          <a:xfrm>
            <a:off x="7437268" y="2313060"/>
            <a:ext cx="4317502"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Option 2 : </a:t>
            </a:r>
          </a:p>
          <a:p>
            <a:endParaRPr lang="fr-FR" dirty="0"/>
          </a:p>
          <a:p>
            <a:pPr algn="l"/>
            <a:r>
              <a:rPr lang="fr-FR" b="0" u="none" dirty="0"/>
              <a:t>Laisser les gens se débrouiller seuls. S'il leur manque un portefeuille, un marché, des biens ou s'ils bousillent une transaction. C'est de leur faute, dommage, l'argent a disparu. </a:t>
            </a:r>
            <a:endParaRPr lang="en-US" b="0" u="none" dirty="0"/>
          </a:p>
        </p:txBody>
      </p:sp>
      <p:sp>
        <p:nvSpPr>
          <p:cNvPr id="11" name="Footer Placeholder 4">
            <a:extLst>
              <a:ext uri="{FF2B5EF4-FFF2-40B4-BE49-F238E27FC236}">
                <a16:creationId xmlns:a16="http://schemas.microsoft.com/office/drawing/2014/main" id="{73B74051-9888-44D2-B884-11D934B5B808}"/>
              </a:ext>
            </a:extLst>
          </p:cNvPr>
          <p:cNvSpPr>
            <a:spLocks noGrp="1"/>
          </p:cNvSpPr>
          <p:nvPr>
            <p:ph type="ftr" idx="11"/>
            <p:custDataLst>
              <p:tags r:id="rId8"/>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261554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9">
            <a:extLst>
              <a:ext uri="{FF2B5EF4-FFF2-40B4-BE49-F238E27FC236}">
                <a16:creationId xmlns:a16="http://schemas.microsoft.com/office/drawing/2014/main" id="{C8C682E8-9E8A-4132-82DC-35307347233D}"/>
              </a:ext>
            </a:extLst>
          </p:cNvPr>
          <p:cNvPicPr>
            <a:picLocks noChangeAspect="1"/>
          </p:cNvPicPr>
          <p:nvPr>
            <p:custDataLst>
              <p:tags r:id="rId1"/>
            </p:custDataLst>
          </p:nvPr>
        </p:nvPicPr>
        <p:blipFill>
          <a:blip r:embed="rId18"/>
          <a:stretch>
            <a:fillRect/>
          </a:stretch>
        </p:blipFill>
        <p:spPr>
          <a:xfrm flipH="1">
            <a:off x="7716846" y="3223720"/>
            <a:ext cx="3495434" cy="1583236"/>
          </a:xfrm>
          <a:prstGeom prst="rect">
            <a:avLst/>
          </a:prstGeom>
        </p:spPr>
      </p:pic>
      <p:pic>
        <p:nvPicPr>
          <p:cNvPr id="20" name="Picture 19"/>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rot="2886566" flipH="1">
            <a:off x="8613475" y="5444644"/>
            <a:ext cx="488443" cy="601877"/>
          </a:xfrm>
          <a:prstGeom prst="rect">
            <a:avLst/>
          </a:prstGeom>
        </p:spPr>
      </p:pic>
      <p:sp>
        <p:nvSpPr>
          <p:cNvPr id="2" name="Title 1">
            <a:extLst>
              <a:ext uri="{FF2B5EF4-FFF2-40B4-BE49-F238E27FC236}">
                <a16:creationId xmlns:a16="http://schemas.microsoft.com/office/drawing/2014/main" id="{AE100D30-9FD8-460D-87BB-BE251B6BE77F}"/>
              </a:ext>
            </a:extLst>
          </p:cNvPr>
          <p:cNvSpPr>
            <a:spLocks noGrp="1"/>
          </p:cNvSpPr>
          <p:nvPr>
            <p:ph type="title"/>
            <p:custDataLst>
              <p:tags r:id="rId3"/>
            </p:custDataLst>
          </p:nvPr>
        </p:nvSpPr>
        <p:spPr>
          <a:xfrm>
            <a:off x="355120" y="207306"/>
            <a:ext cx="8327061" cy="526211"/>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Copyright, la leçon suivante n'est pas mon œuvre personnelle..</a:t>
            </a:r>
            <a:endParaRPr lang="en-GB" sz="2000" u="sng" dirty="0">
              <a:latin typeface="Brandon Grotesque Medium" panose="020B0603020203060202" pitchFamily="34" charset="0"/>
            </a:endParaRPr>
          </a:p>
        </p:txBody>
      </p:sp>
      <p:sp>
        <p:nvSpPr>
          <p:cNvPr id="3" name="Text Placeholder 2">
            <a:extLst>
              <a:ext uri="{FF2B5EF4-FFF2-40B4-BE49-F238E27FC236}">
                <a16:creationId xmlns:a16="http://schemas.microsoft.com/office/drawing/2014/main" id="{54CA19E5-F88B-405E-833B-9F5B3FD27658}"/>
              </a:ext>
            </a:extLst>
          </p:cNvPr>
          <p:cNvSpPr>
            <a:spLocks noGrp="1"/>
          </p:cNvSpPr>
          <p:nvPr>
            <p:ph type="body" idx="1"/>
            <p:custDataLst>
              <p:tags r:id="rId4"/>
            </p:custDataLst>
          </p:nvPr>
        </p:nvSpPr>
        <p:spPr>
          <a:xfrm>
            <a:off x="387085" y="661407"/>
            <a:ext cx="7431909" cy="2209869"/>
          </a:xfrm>
          <a:noFill/>
          <a:ln>
            <a:noFill/>
          </a:ln>
        </p:spPr>
        <p:txBody>
          <a:bodyPr spcFirstLastPara="1" wrap="square" lIns="68575" tIns="34275" rIns="68575" bIns="34275" anchor="t" anchorCtr="0">
            <a:noAutofit/>
          </a:bodyPr>
          <a:lstStyle/>
          <a:p>
            <a:pPr marL="0" indent="0">
              <a:buNone/>
            </a:pPr>
            <a:r>
              <a:rPr lang="fr-FR" sz="1400" kern="1200" dirty="0">
                <a:latin typeface="Brandon Grotesque Regular" panose="020B0503020203060202" pitchFamily="34" charset="0"/>
                <a:ea typeface="+mn-ea"/>
              </a:rPr>
              <a:t>La grande majorité des concepts, idées et actions proposés dans cette leçon (6.1 BRH) sont tirés du livre de </a:t>
            </a:r>
            <a:r>
              <a:rPr lang="fr-FR" sz="1400" u="sng" kern="1200" dirty="0">
                <a:latin typeface="Brandon Grotesque Regular" panose="020B0503020203060202" pitchFamily="34" charset="0"/>
                <a:ea typeface="+mn-ea"/>
              </a:rPr>
              <a:t>Pamela Morgan </a:t>
            </a:r>
            <a:r>
              <a:rPr lang="fr-FR" sz="1400" kern="1200" dirty="0">
                <a:latin typeface="Brandon Grotesque Regular" panose="020B0503020203060202" pitchFamily="34" charset="0"/>
                <a:ea typeface="+mn-ea"/>
              </a:rPr>
              <a:t>intitulé "</a:t>
            </a:r>
            <a:r>
              <a:rPr lang="fr-FR" sz="1400" kern="1200" dirty="0" err="1">
                <a:latin typeface="Brandon Grotesque Regular" panose="020B0503020203060202" pitchFamily="34" charset="0"/>
                <a:ea typeface="+mn-ea"/>
              </a:rPr>
              <a:t>Cryptoasset</a:t>
            </a:r>
            <a:r>
              <a:rPr lang="fr-FR" sz="1400" kern="1200" dirty="0">
                <a:latin typeface="Brandon Grotesque Regular" panose="020B0503020203060202" pitchFamily="34" charset="0"/>
                <a:ea typeface="+mn-ea"/>
              </a:rPr>
              <a:t> </a:t>
            </a:r>
            <a:r>
              <a:rPr lang="fr-FR" sz="1400" kern="1200" dirty="0" err="1">
                <a:latin typeface="Brandon Grotesque Regular" panose="020B0503020203060202" pitchFamily="34" charset="0"/>
                <a:ea typeface="+mn-ea"/>
              </a:rPr>
              <a:t>Inheritance</a:t>
            </a:r>
            <a:r>
              <a:rPr lang="fr-FR" sz="1400" kern="1200" dirty="0">
                <a:latin typeface="Brandon Grotesque Regular" panose="020B0503020203060202" pitchFamily="34" charset="0"/>
                <a:ea typeface="+mn-ea"/>
              </a:rPr>
              <a:t> Planning". </a:t>
            </a:r>
          </a:p>
          <a:p>
            <a:pPr marL="0" indent="0">
              <a:buNone/>
            </a:pPr>
            <a:r>
              <a:rPr lang="fr-FR" sz="1400" kern="1200" dirty="0">
                <a:latin typeface="Brandon Grotesque Regular" panose="020B0503020203060202" pitchFamily="34" charset="0"/>
                <a:ea typeface="+mn-ea"/>
              </a:rPr>
              <a:t>Ce livre propose un processus simple et facile à suivre, étape par étape, pour agir rapidement en ce qui concerne votre plan d'héritage des BTC. Ce processus est approuvé par mes nombreux experts en sécurité de l’industrie.</a:t>
            </a:r>
          </a:p>
          <a:p>
            <a:pPr marL="0" indent="0">
              <a:buNone/>
            </a:pPr>
            <a:r>
              <a:rPr lang="fr-FR" sz="1400" kern="1200" dirty="0">
                <a:latin typeface="Brandon Grotesque Regular" panose="020B0503020203060202" pitchFamily="34" charset="0"/>
                <a:ea typeface="+mn-ea"/>
              </a:rPr>
              <a:t>Bien que ce soit un excellent point de départ pour créer un plan de succession. Il ne s'agit PAS d'un avis juridique et vous devez quand même (comme toujours) vérifier les sources, confronter son idée et faire vos propres recherches.</a:t>
            </a:r>
          </a:p>
          <a:p>
            <a:pPr marL="0" indent="0">
              <a:buNone/>
            </a:pPr>
            <a:r>
              <a:rPr lang="fr-FR" sz="1400" kern="1200" dirty="0">
                <a:latin typeface="Brandon Grotesque Regular" panose="020B0503020203060202" pitchFamily="34" charset="0"/>
                <a:ea typeface="+mn-ea"/>
              </a:rPr>
              <a:t>Pamela m'a gentiment permis d'utiliser son travail. Merci beaucoup.</a:t>
            </a:r>
            <a:r>
              <a:rPr lang="en-GB" sz="1400" kern="1200" dirty="0">
                <a:latin typeface="Brandon Grotesque Regular" panose="020B0503020203060202" pitchFamily="34" charset="0"/>
                <a:ea typeface="+mn-ea"/>
              </a:rPr>
              <a:t> </a:t>
            </a:r>
            <a:r>
              <a:rPr lang="en-GB" sz="1400" kern="1200" dirty="0">
                <a:latin typeface="Brandon Grotesque Regular" panose="020B0503020203060202" pitchFamily="34" charset="0"/>
                <a:ea typeface="+mn-ea"/>
                <a:sym typeface="Wingdings" panose="05000000000000000000" pitchFamily="2" charset="2"/>
              </a:rPr>
              <a:t> </a:t>
            </a:r>
          </a:p>
        </p:txBody>
      </p:sp>
      <p:pic>
        <p:nvPicPr>
          <p:cNvPr id="4" name="Picture 3">
            <a:extLst>
              <a:ext uri="{FF2B5EF4-FFF2-40B4-BE49-F238E27FC236}">
                <a16:creationId xmlns:a16="http://schemas.microsoft.com/office/drawing/2014/main" id="{26766200-6C24-4A13-907A-C8AFFC8233F0}"/>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8114742" y="300847"/>
            <a:ext cx="1812172" cy="2715536"/>
          </a:xfrm>
          <a:prstGeom prst="rect">
            <a:avLst/>
          </a:prstGeom>
        </p:spPr>
      </p:pic>
      <p:sp>
        <p:nvSpPr>
          <p:cNvPr id="6" name="Date Placeholder 5">
            <a:extLst>
              <a:ext uri="{FF2B5EF4-FFF2-40B4-BE49-F238E27FC236}">
                <a16:creationId xmlns:a16="http://schemas.microsoft.com/office/drawing/2014/main" id="{21202D35-D157-4298-A799-5AA0F2E09994}"/>
              </a:ext>
            </a:extLst>
          </p:cNvPr>
          <p:cNvSpPr>
            <a:spLocks noGrp="1"/>
          </p:cNvSpPr>
          <p:nvPr>
            <p:ph type="dt" idx="10"/>
            <p:custDataLst>
              <p:tags r:id="rId6"/>
            </p:custDataLst>
          </p:nvPr>
        </p:nvSpPr>
        <p:spPr/>
        <p:txBody>
          <a:bodyPr/>
          <a:lstStyle/>
          <a:p>
            <a:fld id="{26D91340-7A18-4EAC-B14E-5B5315AC6056}" type="datetime1">
              <a:rPr lang="fr-FR" smtClean="0"/>
              <a:t>14/08/2020</a:t>
            </a:fld>
            <a:endParaRPr lang="fr-FR"/>
          </a:p>
        </p:txBody>
      </p:sp>
      <p:sp>
        <p:nvSpPr>
          <p:cNvPr id="8" name="Slide Number Placeholder 7">
            <a:extLst>
              <a:ext uri="{FF2B5EF4-FFF2-40B4-BE49-F238E27FC236}">
                <a16:creationId xmlns:a16="http://schemas.microsoft.com/office/drawing/2014/main" id="{003FFBAD-D551-4792-A79C-77E98B85AB24}"/>
              </a:ext>
            </a:extLst>
          </p:cNvPr>
          <p:cNvSpPr>
            <a:spLocks noGrp="1"/>
          </p:cNvSpPr>
          <p:nvPr>
            <p:ph type="sldNum" idx="12"/>
            <p:custDataLst>
              <p:tags r:id="rId7"/>
            </p:custDataLst>
          </p:nvPr>
        </p:nvSpPr>
        <p:spPr/>
        <p:txBody>
          <a:bodyPr/>
          <a:lstStyle/>
          <a:p>
            <a:fld id="{6342C46F-FF72-4EA6-8768-A6D4D4DBC45D}" type="slidenum">
              <a:rPr lang="fr-FR" smtClean="0"/>
              <a:t>3</a:t>
            </a:fld>
            <a:endParaRPr lang="fr-FR"/>
          </a:p>
        </p:txBody>
      </p:sp>
      <p:sp>
        <p:nvSpPr>
          <p:cNvPr id="12" name="TextBox 11">
            <a:extLst>
              <a:ext uri="{FF2B5EF4-FFF2-40B4-BE49-F238E27FC236}">
                <a16:creationId xmlns:a16="http://schemas.microsoft.com/office/drawing/2014/main" id="{4E208A57-5641-4D3F-8497-542241ABA41A}"/>
              </a:ext>
            </a:extLst>
          </p:cNvPr>
          <p:cNvSpPr txBox="1"/>
          <p:nvPr>
            <p:custDataLst>
              <p:tags r:id="rId8"/>
            </p:custDataLst>
          </p:nvPr>
        </p:nvSpPr>
        <p:spPr>
          <a:xfrm>
            <a:off x="398620" y="3230224"/>
            <a:ext cx="7196066" cy="2893100"/>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chemeClr val="lt1"/>
                </a:solidFill>
              </a:defRPr>
            </a:lvl2pPr>
            <a:lvl3pPr marR="0" lvl="2">
              <a:lnSpc>
                <a:spcPct val="100000"/>
              </a:lnSpc>
              <a:spcBef>
                <a:spcPts val="0"/>
              </a:spcBef>
              <a:spcAft>
                <a:spcPts val="0"/>
              </a:spcAft>
              <a:buClr>
                <a:srgbClr val="000000"/>
              </a:buClr>
              <a:buFont typeface="Arial"/>
              <a:defRPr sz="1400" b="0" i="0" u="none" strike="noStrike" cap="none">
                <a:solidFill>
                  <a:schemeClr val="lt1"/>
                </a:solidFill>
              </a:defRPr>
            </a:lvl3pPr>
            <a:lvl4pPr marR="0" lvl="3">
              <a:lnSpc>
                <a:spcPct val="100000"/>
              </a:lnSpc>
              <a:spcBef>
                <a:spcPts val="0"/>
              </a:spcBef>
              <a:spcAft>
                <a:spcPts val="0"/>
              </a:spcAft>
              <a:buClr>
                <a:srgbClr val="000000"/>
              </a:buClr>
              <a:buFont typeface="Arial"/>
              <a:defRPr sz="1400" b="0" i="0" u="none" strike="noStrike" cap="none">
                <a:solidFill>
                  <a:schemeClr val="lt1"/>
                </a:solidFill>
              </a:defRPr>
            </a:lvl4pPr>
            <a:lvl5pPr marR="0" lvl="4">
              <a:lnSpc>
                <a:spcPct val="100000"/>
              </a:lnSpc>
              <a:spcBef>
                <a:spcPts val="0"/>
              </a:spcBef>
              <a:spcAft>
                <a:spcPts val="0"/>
              </a:spcAft>
              <a:buClr>
                <a:srgbClr val="000000"/>
              </a:buClr>
              <a:buFont typeface="Arial"/>
              <a:defRPr sz="1400" b="0" i="0" u="none" strike="noStrike" cap="none">
                <a:solidFill>
                  <a:schemeClr val="lt1"/>
                </a:solidFill>
              </a:defRPr>
            </a:lvl5pPr>
            <a:lvl6pPr marR="0" lvl="5">
              <a:lnSpc>
                <a:spcPct val="100000"/>
              </a:lnSpc>
              <a:spcBef>
                <a:spcPts val="0"/>
              </a:spcBef>
              <a:spcAft>
                <a:spcPts val="0"/>
              </a:spcAft>
              <a:buClr>
                <a:srgbClr val="000000"/>
              </a:buClr>
              <a:buFont typeface="Arial"/>
              <a:defRPr sz="1400" b="0" i="0" u="none" strike="noStrike" cap="none">
                <a:solidFill>
                  <a:schemeClr val="lt1"/>
                </a:solidFill>
              </a:defRPr>
            </a:lvl6pPr>
            <a:lvl7pPr marR="0" lvl="6">
              <a:lnSpc>
                <a:spcPct val="100000"/>
              </a:lnSpc>
              <a:spcBef>
                <a:spcPts val="0"/>
              </a:spcBef>
              <a:spcAft>
                <a:spcPts val="0"/>
              </a:spcAft>
              <a:buClr>
                <a:srgbClr val="000000"/>
              </a:buClr>
              <a:buFont typeface="Arial"/>
              <a:defRPr sz="1400" b="0" i="0" u="none" strike="noStrike" cap="none">
                <a:solidFill>
                  <a:schemeClr val="lt1"/>
                </a:solidFill>
              </a:defRPr>
            </a:lvl7pPr>
            <a:lvl8pPr marR="0" lvl="7">
              <a:lnSpc>
                <a:spcPct val="100000"/>
              </a:lnSpc>
              <a:spcBef>
                <a:spcPts val="0"/>
              </a:spcBef>
              <a:spcAft>
                <a:spcPts val="0"/>
              </a:spcAft>
              <a:buClr>
                <a:srgbClr val="000000"/>
              </a:buClr>
              <a:buFont typeface="Arial"/>
              <a:defRPr sz="1400" b="0" i="0" u="none" strike="noStrike" cap="none">
                <a:solidFill>
                  <a:schemeClr val="lt1"/>
                </a:solidFill>
              </a:defRPr>
            </a:lvl8pPr>
            <a:lvl9pPr marR="0" lvl="8">
              <a:lnSpc>
                <a:spcPct val="100000"/>
              </a:lnSpc>
              <a:spcBef>
                <a:spcPts val="0"/>
              </a:spcBef>
              <a:spcAft>
                <a:spcPts val="0"/>
              </a:spcAft>
              <a:buClr>
                <a:srgbClr val="000000"/>
              </a:buClr>
              <a:buFont typeface="Arial"/>
              <a:defRPr sz="1400" b="0" i="0" u="none" strike="noStrike" cap="none">
                <a:solidFill>
                  <a:schemeClr val="lt1"/>
                </a:solidFill>
              </a:defRPr>
            </a:lvl9pPr>
          </a:lstStyle>
          <a:p>
            <a:r>
              <a:rPr lang="fr-FR" dirty="0">
                <a:solidFill>
                  <a:schemeClr val="tx1"/>
                </a:solidFill>
              </a:rPr>
              <a:t>Note : </a:t>
            </a:r>
          </a:p>
          <a:p>
            <a:endParaRPr lang="fr-FR" dirty="0">
              <a:solidFill>
                <a:schemeClr val="tx1"/>
              </a:solidFill>
            </a:endParaRPr>
          </a:p>
          <a:p>
            <a:pPr algn="l"/>
            <a:r>
              <a:rPr lang="fr-FR" b="0" u="none" dirty="0">
                <a:solidFill>
                  <a:schemeClr val="tx1"/>
                </a:solidFill>
              </a:rPr>
              <a:t>Dans cette leçon. Nous n'examinerons que la première partie de son livre. Je vais simuler une sorte de </a:t>
            </a:r>
            <a:r>
              <a:rPr lang="fr-FR" b="0" u="none" dirty="0" err="1">
                <a:solidFill>
                  <a:schemeClr val="tx1"/>
                </a:solidFill>
              </a:rPr>
              <a:t>bitcoiner</a:t>
            </a:r>
            <a:r>
              <a:rPr lang="fr-FR" b="0" u="none" dirty="0">
                <a:solidFill>
                  <a:schemeClr val="tx1"/>
                </a:solidFill>
              </a:rPr>
              <a:t> ordinaire et créer sa propre lettre d'héritage. Ce processus sera simple pour l'instant et nous ferons une V2 avec des types de profils plus complexes plus tard :</a:t>
            </a:r>
          </a:p>
          <a:p>
            <a:pPr algn="l"/>
            <a:endParaRPr lang="fr-FR" b="0" u="none" dirty="0">
              <a:solidFill>
                <a:schemeClr val="tx1"/>
              </a:solidFill>
            </a:endParaRPr>
          </a:p>
          <a:p>
            <a:pPr algn="l"/>
            <a:r>
              <a:rPr lang="fr-FR" b="0" u="none" dirty="0">
                <a:solidFill>
                  <a:schemeClr val="tx1"/>
                </a:solidFill>
              </a:rPr>
              <a:t>Nous suivrons Cédric : </a:t>
            </a:r>
          </a:p>
          <a:p>
            <a:endParaRPr lang="fr-FR" dirty="0">
              <a:solidFill>
                <a:schemeClr val="tx1"/>
              </a:solidFill>
            </a:endParaRPr>
          </a:p>
          <a:p>
            <a:pPr algn="l"/>
            <a:r>
              <a:rPr lang="fr-FR" b="0" u="none" dirty="0">
                <a:solidFill>
                  <a:schemeClr val="tx1"/>
                </a:solidFill>
              </a:rPr>
              <a:t>-     Achat pour le long terme.</a:t>
            </a:r>
          </a:p>
          <a:p>
            <a:pPr algn="l"/>
            <a:r>
              <a:rPr lang="fr-FR" b="0" u="none" dirty="0">
                <a:solidFill>
                  <a:schemeClr val="tx1"/>
                </a:solidFill>
              </a:rPr>
              <a:t>-     Portefeuille physique et portefeuille mobile </a:t>
            </a:r>
          </a:p>
          <a:p>
            <a:pPr algn="l"/>
            <a:r>
              <a:rPr lang="fr-FR" b="0" u="none" dirty="0">
                <a:solidFill>
                  <a:schemeClr val="tx1"/>
                </a:solidFill>
              </a:rPr>
              <a:t>-     1 échange officiel avec KYC</a:t>
            </a:r>
          </a:p>
          <a:p>
            <a:pPr algn="l"/>
            <a:r>
              <a:rPr lang="fr-FR" b="0" u="none" dirty="0">
                <a:solidFill>
                  <a:schemeClr val="tx1"/>
                </a:solidFill>
              </a:rPr>
              <a:t>-     Introduit aux bitcoins par son cousin.</a:t>
            </a:r>
          </a:p>
          <a:p>
            <a:pPr marL="285750" indent="-285750" algn="l">
              <a:buFontTx/>
              <a:buChar char="-"/>
            </a:pPr>
            <a:r>
              <a:rPr lang="fr-FR" b="0" u="none" dirty="0">
                <a:solidFill>
                  <a:schemeClr val="tx1"/>
                </a:solidFill>
              </a:rPr>
              <a:t>Pas de contrat intelligent, pas de LN, pas de Alt-coin</a:t>
            </a:r>
          </a:p>
        </p:txBody>
      </p:sp>
      <p:sp>
        <p:nvSpPr>
          <p:cNvPr id="15" name="TextBox 14"/>
          <p:cNvSpPr txBox="1"/>
          <p:nvPr>
            <p:custDataLst>
              <p:tags r:id="rId9"/>
            </p:custDataLst>
          </p:nvPr>
        </p:nvSpPr>
        <p:spPr>
          <a:xfrm>
            <a:off x="8091755" y="3538871"/>
            <a:ext cx="2788052" cy="88762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1219170" marR="0" lvl="1" indent="-423323">
              <a:lnSpc>
                <a:spcPct val="90000"/>
              </a:lnSpc>
              <a:spcBef>
                <a:spcPts val="533"/>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Salut, je m'appelle Cédric et j'ai acheté un BTC pour ma fille de 4 ans. </a:t>
            </a:r>
            <a:endParaRPr lang="en-US" sz="1400" dirty="0"/>
          </a:p>
        </p:txBody>
      </p:sp>
      <p:pic>
        <p:nvPicPr>
          <p:cNvPr id="18" name="Picture 17"/>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10149440" y="4562977"/>
            <a:ext cx="1460735" cy="1420439"/>
          </a:xfrm>
          <a:prstGeom prst="rect">
            <a:avLst/>
          </a:prstGeom>
        </p:spPr>
      </p:pic>
      <p:pic>
        <p:nvPicPr>
          <p:cNvPr id="19" name="Picture 18"/>
          <p:cNvPicPr>
            <a:picLocks noChangeAspect="1"/>
          </p:cNvPicPr>
          <p:nvPr>
            <p:custDataLst>
              <p:tags r:id="rId11"/>
            </p:custDataLst>
          </p:nvPr>
        </p:nvPicPr>
        <p:blipFill>
          <a:blip r:embed="rId22">
            <a:extLst>
              <a:ext uri="{28A0092B-C50C-407E-A947-70E740481C1C}">
                <a14:useLocalDpi xmlns:a14="http://schemas.microsoft.com/office/drawing/2010/main" val="0"/>
              </a:ext>
            </a:extLst>
          </a:blip>
          <a:stretch>
            <a:fillRect/>
          </a:stretch>
        </p:blipFill>
        <p:spPr>
          <a:xfrm rot="17924910">
            <a:off x="7871006" y="5081262"/>
            <a:ext cx="770822" cy="1023748"/>
          </a:xfrm>
          <a:prstGeom prst="rect">
            <a:avLst/>
          </a:prstGeom>
        </p:spPr>
      </p:pic>
      <p:pic>
        <p:nvPicPr>
          <p:cNvPr id="21" name="Picture 20"/>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a:xfrm>
            <a:off x="7961167" y="4651858"/>
            <a:ext cx="2459656" cy="928601"/>
          </a:xfrm>
          <a:prstGeom prst="rect">
            <a:avLst/>
          </a:prstGeom>
        </p:spPr>
      </p:pic>
      <p:sp>
        <p:nvSpPr>
          <p:cNvPr id="22" name="TextBox 21"/>
          <p:cNvSpPr txBox="1"/>
          <p:nvPr>
            <p:custDataLst>
              <p:tags r:id="rId13"/>
            </p:custDataLst>
          </p:nvPr>
        </p:nvSpPr>
        <p:spPr>
          <a:xfrm>
            <a:off x="8256418" y="4783792"/>
            <a:ext cx="2034698" cy="35368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fr-FR"/>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defRPr>
            </a:lvl1pPr>
            <a:lvl2pPr marL="1219170" marR="0" lvl="1" indent="-423323">
              <a:lnSpc>
                <a:spcPct val="90000"/>
              </a:lnSpc>
              <a:spcBef>
                <a:spcPts val="533"/>
              </a:spcBef>
              <a:spcAft>
                <a:spcPts val="0"/>
              </a:spcAft>
              <a:buClr>
                <a:schemeClr val="dk1"/>
              </a:buClr>
              <a:buSzPts val="1400"/>
              <a:buFont typeface="Arial"/>
              <a:buChar char="•"/>
              <a:defRPr b="0" i="0" u="none" strike="noStrike" cap="none">
                <a:solidFill>
                  <a:schemeClr val="dk1"/>
                </a:solidFill>
                <a:latin typeface="Calibri"/>
                <a:ea typeface="Calibri"/>
                <a:cs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r>
              <a:rPr lang="fr-FR" sz="1400" dirty="0"/>
              <a:t>Mon père empile les </a:t>
            </a:r>
            <a:r>
              <a:rPr lang="fr-FR" sz="1400" dirty="0" err="1"/>
              <a:t>sats</a:t>
            </a:r>
            <a:endParaRPr lang="en-US" sz="1400" dirty="0"/>
          </a:p>
        </p:txBody>
      </p:sp>
      <p:pic>
        <p:nvPicPr>
          <p:cNvPr id="7" name="Picture 6" descr="A close up of text on a black background&#10;&#10;Description automatically generated">
            <a:extLst>
              <a:ext uri="{FF2B5EF4-FFF2-40B4-BE49-F238E27FC236}">
                <a16:creationId xmlns:a16="http://schemas.microsoft.com/office/drawing/2014/main" id="{95B0ECC4-5979-45C5-829B-8D3629CD5801}"/>
              </a:ext>
            </a:extLst>
          </p:cNvPr>
          <p:cNvPicPr>
            <a:picLocks noChangeAspect="1"/>
          </p:cNvPicPr>
          <p:nvPr>
            <p:custDataLst>
              <p:tags r:id="rId14"/>
            </p:custDataLst>
          </p:nvPr>
        </p:nvPicPr>
        <p:blipFill rotWithShape="1">
          <a:blip r:embed="rId24">
            <a:extLst>
              <a:ext uri="{28A0092B-C50C-407E-A947-70E740481C1C}">
                <a14:useLocalDpi xmlns:a14="http://schemas.microsoft.com/office/drawing/2010/main" val="0"/>
              </a:ext>
            </a:extLst>
          </a:blip>
          <a:srcRect l="6687" t="25034" r="5020" b="12753"/>
          <a:stretch/>
        </p:blipFill>
        <p:spPr>
          <a:xfrm>
            <a:off x="10049618" y="311903"/>
            <a:ext cx="1812172" cy="2704031"/>
          </a:xfrm>
          <a:prstGeom prst="rect">
            <a:avLst/>
          </a:prstGeom>
        </p:spPr>
      </p:pic>
      <p:sp>
        <p:nvSpPr>
          <p:cNvPr id="5" name="Heart 4">
            <a:extLst>
              <a:ext uri="{FF2B5EF4-FFF2-40B4-BE49-F238E27FC236}">
                <a16:creationId xmlns:a16="http://schemas.microsoft.com/office/drawing/2014/main" id="{A425B2C7-97E8-4AEC-89A1-CCFD303213CD}"/>
              </a:ext>
            </a:extLst>
          </p:cNvPr>
          <p:cNvSpPr/>
          <p:nvPr>
            <p:custDataLst>
              <p:tags r:id="rId15"/>
            </p:custDataLst>
          </p:nvPr>
        </p:nvSpPr>
        <p:spPr>
          <a:xfrm>
            <a:off x="5264727" y="2811239"/>
            <a:ext cx="129309" cy="12007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AAED47C3-39B8-4242-98AE-0F929867DAFE}"/>
              </a:ext>
            </a:extLst>
          </p:cNvPr>
          <p:cNvSpPr>
            <a:spLocks noGrp="1"/>
          </p:cNvSpPr>
          <p:nvPr>
            <p:ph type="ftr" idx="11"/>
            <p:custDataLst>
              <p:tags r:id="rId16"/>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354049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CEFEF510-E36D-46BE-BCC2-BBFF8B55E372}"/>
              </a:ext>
            </a:extLst>
          </p:cNvPr>
          <p:cNvPicPr>
            <a:picLocks noChangeAspect="1"/>
          </p:cNvPicPr>
          <p:nvPr>
            <p:custDataLst>
              <p:tags r:id="rId1"/>
            </p:custDataLst>
          </p:nvPr>
        </p:nvPicPr>
        <p:blipFill>
          <a:blip r:embed="rId25"/>
          <a:stretch>
            <a:fillRect/>
          </a:stretch>
        </p:blipFill>
        <p:spPr>
          <a:xfrm>
            <a:off x="7772261" y="696935"/>
            <a:ext cx="3646074" cy="1587507"/>
          </a:xfrm>
          <a:prstGeom prst="rect">
            <a:avLst/>
          </a:prstGeom>
        </p:spPr>
      </p:pic>
      <p:sp>
        <p:nvSpPr>
          <p:cNvPr id="2" name="Title 1">
            <a:extLst>
              <a:ext uri="{FF2B5EF4-FFF2-40B4-BE49-F238E27FC236}">
                <a16:creationId xmlns:a16="http://schemas.microsoft.com/office/drawing/2014/main" id="{3D48826F-CA86-480B-BC09-DD35CE3158CB}"/>
              </a:ext>
            </a:extLst>
          </p:cNvPr>
          <p:cNvSpPr>
            <a:spLocks noGrp="1"/>
          </p:cNvSpPr>
          <p:nvPr>
            <p:ph type="title"/>
            <p:custDataLst>
              <p:tags r:id="rId2"/>
            </p:custDataLst>
          </p:nvPr>
        </p:nvSpPr>
        <p:spPr>
          <a:xfrm>
            <a:off x="277484" y="246468"/>
            <a:ext cx="10515600" cy="532022"/>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Je vous demande 30 minutes de votre temps, non pas pour moi ni pour vous, mais pour vos proches.</a:t>
            </a:r>
            <a:endParaRPr lang="en-GB" sz="2000" u="sng" dirty="0">
              <a:latin typeface="Brandon Grotesque Medium" panose="020B0603020203060202" pitchFamily="34" charset="0"/>
            </a:endParaRPr>
          </a:p>
        </p:txBody>
      </p:sp>
      <p:sp>
        <p:nvSpPr>
          <p:cNvPr id="3" name="Text Placeholder 2">
            <a:extLst>
              <a:ext uri="{FF2B5EF4-FFF2-40B4-BE49-F238E27FC236}">
                <a16:creationId xmlns:a16="http://schemas.microsoft.com/office/drawing/2014/main" id="{0B63073B-0FD9-4D5A-A42E-BF22DB895A97}"/>
              </a:ext>
            </a:extLst>
          </p:cNvPr>
          <p:cNvSpPr>
            <a:spLocks noGrp="1"/>
          </p:cNvSpPr>
          <p:nvPr>
            <p:ph type="body" idx="1"/>
            <p:custDataLst>
              <p:tags r:id="rId3"/>
            </p:custDataLst>
          </p:nvPr>
        </p:nvSpPr>
        <p:spPr>
          <a:xfrm>
            <a:off x="6455938" y="3278147"/>
            <a:ext cx="5024551" cy="2439099"/>
          </a:xfr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indent="0" algn="ctr">
              <a:lnSpc>
                <a:spcPct val="100000"/>
              </a:lnSpc>
              <a:spcBef>
                <a:spcPts val="0"/>
              </a:spcBef>
              <a:buClr>
                <a:srgbClr val="000000"/>
              </a:buClr>
              <a:buNone/>
            </a:pPr>
            <a:r>
              <a:rPr lang="fr-FR" sz="1400" b="1" u="sng" kern="1200" dirty="0">
                <a:solidFill>
                  <a:schemeClr val="tx1"/>
                </a:solidFill>
                <a:latin typeface="Brandon Grotesque Regular" panose="020B0503020203060202" pitchFamily="34" charset="0"/>
              </a:rPr>
              <a:t>Croyance erronée :</a:t>
            </a:r>
          </a:p>
          <a:p>
            <a:pPr marL="0" indent="0" algn="ctr">
              <a:lnSpc>
                <a:spcPct val="100000"/>
              </a:lnSpc>
              <a:spcBef>
                <a:spcPts val="0"/>
              </a:spcBef>
              <a:buClr>
                <a:srgbClr val="000000"/>
              </a:buClr>
              <a:buNone/>
            </a:pPr>
            <a:endParaRPr lang="fr-FR" sz="1400" b="1" u="sng" kern="1200" dirty="0">
              <a:solidFill>
                <a:schemeClr val="tx1"/>
              </a:solidFill>
              <a:latin typeface="Brandon Grotesque Regular" panose="020B0503020203060202" pitchFamily="34" charset="0"/>
            </a:endParaRPr>
          </a:p>
          <a:p>
            <a:pPr marL="285750" indent="-285750">
              <a:lnSpc>
                <a:spcPct val="100000"/>
              </a:lnSpc>
              <a:spcBef>
                <a:spcPts val="0"/>
              </a:spcBef>
              <a:buClr>
                <a:srgbClr val="000000"/>
              </a:buClr>
            </a:pPr>
            <a:r>
              <a:rPr lang="fr-FR" sz="1400" kern="1200" dirty="0">
                <a:solidFill>
                  <a:schemeClr val="tx1"/>
                </a:solidFill>
                <a:latin typeface="Brandon Grotesque Regular" panose="020B0503020203060202" pitchFamily="34" charset="0"/>
              </a:rPr>
              <a:t>Je dois engager un avocat</a:t>
            </a:r>
          </a:p>
          <a:p>
            <a:pPr marL="285750" indent="-285750">
              <a:lnSpc>
                <a:spcPct val="100000"/>
              </a:lnSpc>
              <a:spcBef>
                <a:spcPts val="0"/>
              </a:spcBef>
              <a:buClr>
                <a:srgbClr val="000000"/>
              </a:buClr>
            </a:pPr>
            <a:r>
              <a:rPr lang="fr-FR" sz="1400" kern="1200" dirty="0">
                <a:solidFill>
                  <a:schemeClr val="tx1"/>
                </a:solidFill>
                <a:latin typeface="Brandon Grotesque Regular" panose="020B0503020203060202" pitchFamily="34" charset="0"/>
              </a:rPr>
              <a:t>Je dois faire confiance à une tierce partie</a:t>
            </a:r>
          </a:p>
          <a:p>
            <a:pPr marL="285750" indent="-285750">
              <a:lnSpc>
                <a:spcPct val="100000"/>
              </a:lnSpc>
              <a:spcBef>
                <a:spcPts val="0"/>
              </a:spcBef>
              <a:buClr>
                <a:srgbClr val="000000"/>
              </a:buClr>
            </a:pPr>
            <a:r>
              <a:rPr lang="fr-FR" sz="1400" kern="1200" dirty="0">
                <a:solidFill>
                  <a:schemeClr val="tx1"/>
                </a:solidFill>
                <a:latin typeface="Brandon Grotesque Regular" panose="020B0503020203060202" pitchFamily="34" charset="0"/>
              </a:rPr>
              <a:t>La planification rendra mes avoirs faciles à voler</a:t>
            </a:r>
          </a:p>
          <a:p>
            <a:pPr marL="285750" indent="-285750">
              <a:lnSpc>
                <a:spcPct val="100000"/>
              </a:lnSpc>
              <a:spcBef>
                <a:spcPts val="0"/>
              </a:spcBef>
              <a:buClr>
                <a:srgbClr val="000000"/>
              </a:buClr>
            </a:pPr>
            <a:r>
              <a:rPr lang="fr-FR" sz="1400" kern="1200" dirty="0">
                <a:solidFill>
                  <a:schemeClr val="tx1"/>
                </a:solidFill>
                <a:latin typeface="Brandon Grotesque Regular" panose="020B0503020203060202" pitchFamily="34" charset="0"/>
              </a:rPr>
              <a:t>La valeur de ma cryptomonnaie est trop faible pour être planifiée </a:t>
            </a:r>
          </a:p>
          <a:p>
            <a:pPr marL="285750" indent="-285750">
              <a:lnSpc>
                <a:spcPct val="100000"/>
              </a:lnSpc>
              <a:spcBef>
                <a:spcPts val="0"/>
              </a:spcBef>
              <a:buClr>
                <a:srgbClr val="000000"/>
              </a:buClr>
            </a:pPr>
            <a:r>
              <a:rPr lang="fr-FR" sz="1400" kern="1200" dirty="0">
                <a:solidFill>
                  <a:schemeClr val="tx1"/>
                </a:solidFill>
                <a:latin typeface="Brandon Grotesque Regular" panose="020B0503020203060202" pitchFamily="34" charset="0"/>
              </a:rPr>
              <a:t>Mes héritiers le découvriront </a:t>
            </a:r>
          </a:p>
          <a:p>
            <a:pPr marL="285750" indent="-285750">
              <a:lnSpc>
                <a:spcPct val="100000"/>
              </a:lnSpc>
              <a:spcBef>
                <a:spcPts val="0"/>
              </a:spcBef>
              <a:buClr>
                <a:srgbClr val="000000"/>
              </a:buClr>
            </a:pPr>
            <a:r>
              <a:rPr lang="fr-FR" sz="1400" kern="1200" dirty="0">
                <a:solidFill>
                  <a:schemeClr val="tx1"/>
                </a:solidFill>
                <a:latin typeface="Brandon Grotesque Regular" panose="020B0503020203060202" pitchFamily="34" charset="0"/>
              </a:rPr>
              <a:t>Tout cela peut être fait avec un simple contrat intelligent </a:t>
            </a:r>
            <a:endParaRPr lang="fr-FR" sz="1400" kern="1200" dirty="0">
              <a:solidFill>
                <a:schemeClr val="tx1"/>
              </a:solidFill>
              <a:latin typeface="Brandon Grotesque Regular" panose="020B0503020203060202" pitchFamily="34" charset="0"/>
              <a:ea typeface="+mn-ea"/>
              <a:cs typeface="+mn-cs"/>
            </a:endParaRPr>
          </a:p>
          <a:p>
            <a:pPr marL="33877" lvl="1" indent="0">
              <a:lnSpc>
                <a:spcPct val="100000"/>
              </a:lnSpc>
              <a:spcBef>
                <a:spcPts val="0"/>
              </a:spcBef>
              <a:buClr>
                <a:srgbClr val="000000"/>
              </a:buClr>
              <a:buNone/>
            </a:pPr>
            <a:endParaRPr lang="fr-FR" sz="1400" b="0" u="none" dirty="0">
              <a:latin typeface="Brandon Grotesque Regular" panose="020B0503020203060202" pitchFamily="34" charset="0"/>
            </a:endParaRPr>
          </a:p>
          <a:p>
            <a:pPr marL="33877" lvl="1" indent="0">
              <a:lnSpc>
                <a:spcPct val="100000"/>
              </a:lnSpc>
              <a:spcBef>
                <a:spcPts val="0"/>
              </a:spcBef>
              <a:buClr>
                <a:srgbClr val="000000"/>
              </a:buClr>
              <a:buNone/>
            </a:pPr>
            <a:r>
              <a:rPr lang="fr-FR" sz="1400" b="0" u="none" dirty="0">
                <a:latin typeface="Brandon Grotesque Regular" panose="020B0503020203060202" pitchFamily="34" charset="0"/>
              </a:rPr>
              <a:t>Pamela Morgan - </a:t>
            </a:r>
            <a:r>
              <a:rPr lang="fr-FR" sz="1400" kern="1200" dirty="0">
                <a:latin typeface="Brandon Grotesque Regular" panose="020B0503020203060202" pitchFamily="34" charset="0"/>
                <a:ea typeface="+mn-ea"/>
              </a:rPr>
              <a:t>« </a:t>
            </a:r>
            <a:r>
              <a:rPr lang="fr-FR" sz="1400" kern="1200" dirty="0" err="1">
                <a:latin typeface="Brandon Grotesque Regular" panose="020B0503020203060202" pitchFamily="34" charset="0"/>
                <a:ea typeface="+mn-ea"/>
              </a:rPr>
              <a:t>Cryptoasset</a:t>
            </a:r>
            <a:r>
              <a:rPr lang="fr-FR" sz="1400" kern="1200" dirty="0">
                <a:latin typeface="Brandon Grotesque Regular" panose="020B0503020203060202" pitchFamily="34" charset="0"/>
                <a:ea typeface="+mn-ea"/>
              </a:rPr>
              <a:t> </a:t>
            </a:r>
            <a:r>
              <a:rPr lang="fr-FR" sz="1400" kern="1200" dirty="0" err="1">
                <a:latin typeface="Brandon Grotesque Regular" panose="020B0503020203060202" pitchFamily="34" charset="0"/>
                <a:ea typeface="+mn-ea"/>
              </a:rPr>
              <a:t>Inheritance</a:t>
            </a:r>
            <a:r>
              <a:rPr lang="fr-FR" sz="1400" kern="1200" dirty="0">
                <a:latin typeface="Brandon Grotesque Regular" panose="020B0503020203060202" pitchFamily="34" charset="0"/>
                <a:ea typeface="+mn-ea"/>
              </a:rPr>
              <a:t> Planning »</a:t>
            </a:r>
            <a:r>
              <a:rPr lang="fr-FR" sz="1400" b="0" u="none" dirty="0">
                <a:latin typeface="Brandon Grotesque Regular" panose="020B0503020203060202" pitchFamily="34" charset="0"/>
              </a:rPr>
              <a:t> page 18 </a:t>
            </a:r>
          </a:p>
          <a:p>
            <a:pPr marL="33877" lvl="1" indent="0">
              <a:lnSpc>
                <a:spcPct val="100000"/>
              </a:lnSpc>
              <a:spcBef>
                <a:spcPts val="0"/>
              </a:spcBef>
              <a:buClr>
                <a:srgbClr val="000000"/>
              </a:buClr>
              <a:buNone/>
            </a:pPr>
            <a:r>
              <a:rPr lang="fr-FR" sz="1400" b="0" u="none" dirty="0">
                <a:latin typeface="Brandon Grotesque Regular" panose="020B0503020203060202" pitchFamily="34" charset="0"/>
              </a:rPr>
              <a:t>(Traduit par Découvre Bitcoin)</a:t>
            </a:r>
          </a:p>
        </p:txBody>
      </p:sp>
      <p:sp>
        <p:nvSpPr>
          <p:cNvPr id="4" name="Date Placeholder 3">
            <a:extLst>
              <a:ext uri="{FF2B5EF4-FFF2-40B4-BE49-F238E27FC236}">
                <a16:creationId xmlns:a16="http://schemas.microsoft.com/office/drawing/2014/main" id="{0E07960D-1084-4BF7-BC1D-E6A700E93A82}"/>
              </a:ext>
            </a:extLst>
          </p:cNvPr>
          <p:cNvSpPr>
            <a:spLocks noGrp="1"/>
          </p:cNvSpPr>
          <p:nvPr>
            <p:ph type="dt" idx="10"/>
            <p:custDataLst>
              <p:tags r:id="rId4"/>
            </p:custDataLst>
          </p:nvPr>
        </p:nvSpPr>
        <p:spPr/>
        <p:txBody>
          <a:bodyPr/>
          <a:lstStyle/>
          <a:p>
            <a:fld id="{8A95656C-FBBC-483B-9CA7-F784D9732052}" type="datetime1">
              <a:rPr lang="fr-FR" smtClean="0"/>
              <a:t>14/08/2020</a:t>
            </a:fld>
            <a:endParaRPr lang="fr-FR" dirty="0"/>
          </a:p>
        </p:txBody>
      </p:sp>
      <p:sp>
        <p:nvSpPr>
          <p:cNvPr id="6" name="Slide Number Placeholder 5">
            <a:extLst>
              <a:ext uri="{FF2B5EF4-FFF2-40B4-BE49-F238E27FC236}">
                <a16:creationId xmlns:a16="http://schemas.microsoft.com/office/drawing/2014/main" id="{F5F18C0F-3913-4121-BCB3-AE776A9BB717}"/>
              </a:ext>
            </a:extLst>
          </p:cNvPr>
          <p:cNvSpPr>
            <a:spLocks noGrp="1"/>
          </p:cNvSpPr>
          <p:nvPr>
            <p:ph type="sldNum" idx="12"/>
            <p:custDataLst>
              <p:tags r:id="rId5"/>
            </p:custDataLst>
          </p:nvPr>
        </p:nvSpPr>
        <p:spPr/>
        <p:txBody>
          <a:bodyPr/>
          <a:lstStyle/>
          <a:p>
            <a:fld id="{6342C46F-FF72-4EA6-8768-A6D4D4DBC45D}" type="slidenum">
              <a:rPr lang="fr-FR" smtClean="0"/>
              <a:t>4</a:t>
            </a:fld>
            <a:endParaRPr lang="fr-FR"/>
          </a:p>
        </p:txBody>
      </p:sp>
      <p:sp>
        <p:nvSpPr>
          <p:cNvPr id="7" name="TextBox 6">
            <a:extLst>
              <a:ext uri="{FF2B5EF4-FFF2-40B4-BE49-F238E27FC236}">
                <a16:creationId xmlns:a16="http://schemas.microsoft.com/office/drawing/2014/main" id="{6A78211F-393D-4535-88D9-B3725D443FAE}"/>
              </a:ext>
            </a:extLst>
          </p:cNvPr>
          <p:cNvSpPr txBox="1"/>
          <p:nvPr>
            <p:custDataLst>
              <p:tags r:id="rId6"/>
            </p:custDataLst>
          </p:nvPr>
        </p:nvSpPr>
        <p:spPr>
          <a:xfrm>
            <a:off x="279590" y="778408"/>
            <a:ext cx="7445859" cy="112654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1219170" marR="0" lvl="1" indent="-423323">
              <a:lnSpc>
                <a:spcPct val="90000"/>
              </a:lnSpc>
              <a:spcBef>
                <a:spcPts val="533"/>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La planification de l'héritage est un sujet difficile, souvent nié et oublié. </a:t>
            </a:r>
          </a:p>
          <a:p>
            <a:r>
              <a:rPr lang="fr-FR" sz="1400" dirty="0"/>
              <a:t>Parce que c'est la dernière chose à faire, trop de gens sont distraits et finissent par perdre stupidement tous leurs BTC. Alors, prenez 30 min et faites-le. C'est l'étape FINALE ! </a:t>
            </a:r>
            <a:endParaRPr lang="en-GB" sz="1400" dirty="0"/>
          </a:p>
        </p:txBody>
      </p:sp>
      <p:pic>
        <p:nvPicPr>
          <p:cNvPr id="12" name="Picture 11">
            <a:extLst>
              <a:ext uri="{FF2B5EF4-FFF2-40B4-BE49-F238E27FC236}">
                <a16:creationId xmlns:a16="http://schemas.microsoft.com/office/drawing/2014/main" id="{01758968-863D-4B85-9B5D-8E7BDB937F18}"/>
              </a:ext>
            </a:extLst>
          </p:cNvPr>
          <p:cNvPicPr>
            <a:picLocks noChangeAspect="1"/>
          </p:cNvPicPr>
          <p:nvPr>
            <p:custDataLst>
              <p:tags r:id="rId7"/>
            </p:custDataLst>
          </p:nvPr>
        </p:nvPicPr>
        <p:blipFill>
          <a:blip r:embed="rId26">
            <a:extLst>
              <a:ext uri="{28A0092B-C50C-407E-A947-70E740481C1C}">
                <a14:useLocalDpi xmlns:a14="http://schemas.microsoft.com/office/drawing/2010/main" val="0"/>
              </a:ext>
            </a:extLst>
          </a:blip>
          <a:stretch>
            <a:fillRect/>
          </a:stretch>
        </p:blipFill>
        <p:spPr>
          <a:xfrm>
            <a:off x="1121531" y="2687004"/>
            <a:ext cx="961321" cy="961321"/>
          </a:xfrm>
          <a:prstGeom prst="rect">
            <a:avLst/>
          </a:prstGeom>
        </p:spPr>
      </p:pic>
      <p:pic>
        <p:nvPicPr>
          <p:cNvPr id="14" name="Picture 13">
            <a:extLst>
              <a:ext uri="{FF2B5EF4-FFF2-40B4-BE49-F238E27FC236}">
                <a16:creationId xmlns:a16="http://schemas.microsoft.com/office/drawing/2014/main" id="{6C923EEA-9B35-4B37-BD81-F5A69775A324}"/>
              </a:ext>
            </a:extLst>
          </p:cNvPr>
          <p:cNvPicPr>
            <a:picLocks noChangeAspect="1"/>
          </p:cNvPicPr>
          <p:nvPr>
            <p:custDataLst>
              <p:tags r:id="rId8"/>
            </p:custDataLst>
          </p:nvPr>
        </p:nvPicPr>
        <p:blipFill>
          <a:blip r:embed="rId27">
            <a:extLst>
              <a:ext uri="{28A0092B-C50C-407E-A947-70E740481C1C}">
                <a14:useLocalDpi xmlns:a14="http://schemas.microsoft.com/office/drawing/2010/main" val="0"/>
              </a:ext>
            </a:extLst>
          </a:blip>
          <a:stretch>
            <a:fillRect/>
          </a:stretch>
        </p:blipFill>
        <p:spPr>
          <a:xfrm>
            <a:off x="2437668" y="2365259"/>
            <a:ext cx="1564852" cy="1564852"/>
          </a:xfrm>
          <a:prstGeom prst="rect">
            <a:avLst/>
          </a:prstGeom>
        </p:spPr>
      </p:pic>
      <p:pic>
        <p:nvPicPr>
          <p:cNvPr id="18" name="Picture 17">
            <a:extLst>
              <a:ext uri="{FF2B5EF4-FFF2-40B4-BE49-F238E27FC236}">
                <a16:creationId xmlns:a16="http://schemas.microsoft.com/office/drawing/2014/main" id="{F4B7BB97-E15E-446B-B5CF-6CFD8717E4D4}"/>
              </a:ext>
            </a:extLst>
          </p:cNvPr>
          <p:cNvPicPr>
            <a:picLocks noChangeAspect="1"/>
          </p:cNvPicPr>
          <p:nvPr>
            <p:custDataLst>
              <p:tags r:id="rId9"/>
            </p:custDataLst>
          </p:nvPr>
        </p:nvPicPr>
        <p:blipFill>
          <a:blip r:embed="rId28">
            <a:extLst>
              <a:ext uri="{28A0092B-C50C-407E-A947-70E740481C1C}">
                <a14:useLocalDpi xmlns:a14="http://schemas.microsoft.com/office/drawing/2010/main" val="0"/>
              </a:ext>
            </a:extLst>
          </a:blip>
          <a:stretch>
            <a:fillRect/>
          </a:stretch>
        </p:blipFill>
        <p:spPr>
          <a:xfrm>
            <a:off x="590379" y="4260486"/>
            <a:ext cx="1248658" cy="1056647"/>
          </a:xfrm>
          <a:prstGeom prst="rect">
            <a:avLst/>
          </a:prstGeom>
        </p:spPr>
      </p:pic>
      <p:pic>
        <p:nvPicPr>
          <p:cNvPr id="19" name="Picture 18">
            <a:extLst>
              <a:ext uri="{FF2B5EF4-FFF2-40B4-BE49-F238E27FC236}">
                <a16:creationId xmlns:a16="http://schemas.microsoft.com/office/drawing/2014/main" id="{C3EAFB48-540C-4D1A-B0F2-84DC120CA415}"/>
              </a:ext>
            </a:extLst>
          </p:cNvPr>
          <p:cNvPicPr>
            <a:picLocks noChangeAspect="1"/>
          </p:cNvPicPr>
          <p:nvPr>
            <p:custDataLst>
              <p:tags r:id="rId10"/>
            </p:custDataLst>
          </p:nvPr>
        </p:nvPicPr>
        <p:blipFill>
          <a:blip r:embed="rId28">
            <a:extLst>
              <a:ext uri="{28A0092B-C50C-407E-A947-70E740481C1C}">
                <a14:useLocalDpi xmlns:a14="http://schemas.microsoft.com/office/drawing/2010/main" val="0"/>
              </a:ext>
            </a:extLst>
          </a:blip>
          <a:stretch>
            <a:fillRect/>
          </a:stretch>
        </p:blipFill>
        <p:spPr>
          <a:xfrm>
            <a:off x="983394" y="4563749"/>
            <a:ext cx="1248658" cy="1056647"/>
          </a:xfrm>
          <a:prstGeom prst="rect">
            <a:avLst/>
          </a:prstGeom>
        </p:spPr>
      </p:pic>
      <p:sp>
        <p:nvSpPr>
          <p:cNvPr id="22" name="TextBox 21">
            <a:extLst>
              <a:ext uri="{FF2B5EF4-FFF2-40B4-BE49-F238E27FC236}">
                <a16:creationId xmlns:a16="http://schemas.microsoft.com/office/drawing/2014/main" id="{4F6780FC-6262-4E82-AEA9-FE4D9B097D44}"/>
              </a:ext>
            </a:extLst>
          </p:cNvPr>
          <p:cNvSpPr txBox="1"/>
          <p:nvPr>
            <p:custDataLst>
              <p:tags r:id="rId11"/>
            </p:custDataLst>
          </p:nvPr>
        </p:nvSpPr>
        <p:spPr>
          <a:xfrm>
            <a:off x="293682" y="1875862"/>
            <a:ext cx="2437987" cy="361612"/>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fr-FR" sz="1400" dirty="0"/>
              <a:t>Que vous faut-il ?</a:t>
            </a:r>
            <a:endParaRPr lang="en-GB" sz="1400" dirty="0"/>
          </a:p>
        </p:txBody>
      </p:sp>
      <p:pic>
        <p:nvPicPr>
          <p:cNvPr id="8" name="Picture 7"/>
          <p:cNvPicPr>
            <a:picLocks noChangeAspect="1"/>
          </p:cNvPicPr>
          <p:nvPr>
            <p:custDataLst>
              <p:tags r:id="rId12"/>
            </p:custDataLst>
          </p:nvPr>
        </p:nvPicPr>
        <p:blipFill>
          <a:blip r:embed="rId29">
            <a:extLst>
              <a:ext uri="{28A0092B-C50C-407E-A947-70E740481C1C}">
                <a14:useLocalDpi xmlns:a14="http://schemas.microsoft.com/office/drawing/2010/main" val="0"/>
              </a:ext>
            </a:extLst>
          </a:blip>
          <a:stretch>
            <a:fillRect/>
          </a:stretch>
        </p:blipFill>
        <p:spPr>
          <a:xfrm>
            <a:off x="6980461" y="1690640"/>
            <a:ext cx="1632542" cy="1587507"/>
          </a:xfrm>
          <a:prstGeom prst="rect">
            <a:avLst/>
          </a:prstGeom>
        </p:spPr>
      </p:pic>
      <p:sp>
        <p:nvSpPr>
          <p:cNvPr id="9" name="TextBox 8"/>
          <p:cNvSpPr txBox="1"/>
          <p:nvPr>
            <p:custDataLst>
              <p:tags r:id="rId13"/>
            </p:custDataLst>
          </p:nvPr>
        </p:nvSpPr>
        <p:spPr>
          <a:xfrm>
            <a:off x="8350198" y="959167"/>
            <a:ext cx="2853587" cy="79406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fr-FR"/>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defRPr>
            </a:lvl1pPr>
            <a:lvl2pPr marL="1219170" marR="0" lvl="1" indent="-423323">
              <a:lnSpc>
                <a:spcPct val="90000"/>
              </a:lnSpc>
              <a:spcBef>
                <a:spcPts val="533"/>
              </a:spcBef>
              <a:spcAft>
                <a:spcPts val="0"/>
              </a:spcAft>
              <a:buClr>
                <a:schemeClr val="dk1"/>
              </a:buClr>
              <a:buSzPts val="1400"/>
              <a:buFont typeface="Arial"/>
              <a:buChar char="•"/>
              <a:defRPr b="0" i="0" u="none" strike="noStrike" cap="none">
                <a:solidFill>
                  <a:schemeClr val="dk1"/>
                </a:solidFill>
                <a:latin typeface="Calibri"/>
                <a:ea typeface="Calibri"/>
                <a:cs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pPr>
              <a:lnSpc>
                <a:spcPct val="100000"/>
              </a:lnSpc>
            </a:pPr>
            <a:r>
              <a:rPr lang="fr-FR" sz="1400" dirty="0"/>
              <a:t>Alors ... 30 min pour sécuriser des années d'épargne ? Gratuitement ? </a:t>
            </a:r>
            <a:endParaRPr lang="en-US" sz="1400" dirty="0"/>
          </a:p>
        </p:txBody>
      </p:sp>
      <p:pic>
        <p:nvPicPr>
          <p:cNvPr id="10" name="Picture 9" descr="A picture containing lamptet&#10;, light, knife&#10;&#10;Description automatically generated">
            <a:extLst>
              <a:ext uri="{FF2B5EF4-FFF2-40B4-BE49-F238E27FC236}">
                <a16:creationId xmlns:a16="http://schemas.microsoft.com/office/drawing/2014/main" id="{3E20D3B2-A449-4802-81B9-048901C30E72}"/>
              </a:ext>
            </a:extLst>
          </p:cNvPr>
          <p:cNvPicPr>
            <a:picLocks noChangeAspect="1"/>
          </p:cNvPicPr>
          <p:nvPr>
            <p:custDataLst>
              <p:tags r:id="rId14"/>
            </p:custDataLst>
          </p:nvPr>
        </p:nvPicPr>
        <p:blipFill>
          <a:blip r:embed="rId30">
            <a:extLst>
              <a:ext uri="{28A0092B-C50C-407E-A947-70E740481C1C}">
                <a14:useLocalDpi xmlns:a14="http://schemas.microsoft.com/office/drawing/2010/main" val="0"/>
              </a:ext>
            </a:extLst>
          </a:blip>
          <a:stretch>
            <a:fillRect/>
          </a:stretch>
        </p:blipFill>
        <p:spPr>
          <a:xfrm rot="2270354">
            <a:off x="4049439" y="2725334"/>
            <a:ext cx="1557751" cy="778876"/>
          </a:xfrm>
          <a:prstGeom prst="rect">
            <a:avLst/>
          </a:prstGeom>
        </p:spPr>
      </p:pic>
      <p:sp>
        <p:nvSpPr>
          <p:cNvPr id="23" name="ZoneTexte 9">
            <a:extLst>
              <a:ext uri="{FF2B5EF4-FFF2-40B4-BE49-F238E27FC236}">
                <a16:creationId xmlns:a16="http://schemas.microsoft.com/office/drawing/2014/main" id="{2DF6F900-09C0-4DA8-A354-129E5937A873}"/>
              </a:ext>
            </a:extLst>
          </p:cNvPr>
          <p:cNvSpPr txBox="1"/>
          <p:nvPr>
            <p:custDataLst>
              <p:tags r:id="rId15"/>
            </p:custDataLst>
          </p:nvPr>
        </p:nvSpPr>
        <p:spPr>
          <a:xfrm>
            <a:off x="2366385" y="3886894"/>
            <a:ext cx="1564852" cy="461665"/>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4-5  feuilles de papier blanc </a:t>
            </a:r>
          </a:p>
        </p:txBody>
      </p:sp>
      <p:sp>
        <p:nvSpPr>
          <p:cNvPr id="24" name="ZoneTexte 9">
            <a:extLst>
              <a:ext uri="{FF2B5EF4-FFF2-40B4-BE49-F238E27FC236}">
                <a16:creationId xmlns:a16="http://schemas.microsoft.com/office/drawing/2014/main" id="{63A325B6-58FB-458E-B5DB-E636F55D60C3}"/>
              </a:ext>
            </a:extLst>
          </p:cNvPr>
          <p:cNvSpPr txBox="1"/>
          <p:nvPr>
            <p:custDataLst>
              <p:tags r:id="rId16"/>
            </p:custDataLst>
          </p:nvPr>
        </p:nvSpPr>
        <p:spPr>
          <a:xfrm>
            <a:off x="4117469" y="3869411"/>
            <a:ext cx="1564852" cy="276999"/>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stylo</a:t>
            </a:r>
          </a:p>
        </p:txBody>
      </p:sp>
      <p:sp>
        <p:nvSpPr>
          <p:cNvPr id="25" name="ZoneTexte 9">
            <a:extLst>
              <a:ext uri="{FF2B5EF4-FFF2-40B4-BE49-F238E27FC236}">
                <a16:creationId xmlns:a16="http://schemas.microsoft.com/office/drawing/2014/main" id="{A89938FE-A61A-4891-80BB-3AD03EFC2757}"/>
              </a:ext>
            </a:extLst>
          </p:cNvPr>
          <p:cNvSpPr txBox="1"/>
          <p:nvPr>
            <p:custDataLst>
              <p:tags r:id="rId17"/>
            </p:custDataLst>
          </p:nvPr>
        </p:nvSpPr>
        <p:spPr>
          <a:xfrm>
            <a:off x="711510" y="5680323"/>
            <a:ext cx="1564852" cy="276999"/>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2 Enveloppes</a:t>
            </a:r>
          </a:p>
        </p:txBody>
      </p:sp>
      <p:pic>
        <p:nvPicPr>
          <p:cNvPr id="13" name="Picture 12" descr="Screen of a cell phone&#10;&#10;Description automatically generated">
            <a:extLst>
              <a:ext uri="{FF2B5EF4-FFF2-40B4-BE49-F238E27FC236}">
                <a16:creationId xmlns:a16="http://schemas.microsoft.com/office/drawing/2014/main" id="{DEC495EC-F500-4C08-9DC6-7AA755EA7EE4}"/>
              </a:ext>
            </a:extLst>
          </p:cNvPr>
          <p:cNvPicPr>
            <a:picLocks noChangeAspect="1"/>
          </p:cNvPicPr>
          <p:nvPr>
            <p:custDataLst>
              <p:tags r:id="rId18"/>
            </p:custDataLst>
          </p:nvPr>
        </p:nvPicPr>
        <p:blipFill>
          <a:blip r:embed="rId31">
            <a:extLst>
              <a:ext uri="{28A0092B-C50C-407E-A947-70E740481C1C}">
                <a14:useLocalDpi xmlns:a14="http://schemas.microsoft.com/office/drawing/2010/main" val="0"/>
              </a:ext>
            </a:extLst>
          </a:blip>
          <a:stretch>
            <a:fillRect/>
          </a:stretch>
        </p:blipFill>
        <p:spPr>
          <a:xfrm>
            <a:off x="2526595" y="4323306"/>
            <a:ext cx="1527777" cy="1194353"/>
          </a:xfrm>
          <a:prstGeom prst="rect">
            <a:avLst/>
          </a:prstGeom>
        </p:spPr>
      </p:pic>
      <p:sp>
        <p:nvSpPr>
          <p:cNvPr id="26" name="ZoneTexte 9">
            <a:extLst>
              <a:ext uri="{FF2B5EF4-FFF2-40B4-BE49-F238E27FC236}">
                <a16:creationId xmlns:a16="http://schemas.microsoft.com/office/drawing/2014/main" id="{ABF39CFA-4AFB-462F-A2C8-0501D752B670}"/>
              </a:ext>
            </a:extLst>
          </p:cNvPr>
          <p:cNvSpPr txBox="1"/>
          <p:nvPr>
            <p:custDataLst>
              <p:tags r:id="rId19"/>
            </p:custDataLst>
          </p:nvPr>
        </p:nvSpPr>
        <p:spPr>
          <a:xfrm>
            <a:off x="2409457" y="5685528"/>
            <a:ext cx="1564852" cy="461665"/>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Téléphone / Carnet d'adresses </a:t>
            </a:r>
          </a:p>
        </p:txBody>
      </p:sp>
      <p:sp>
        <p:nvSpPr>
          <p:cNvPr id="27" name="ZoneTexte 9">
            <a:extLst>
              <a:ext uri="{FF2B5EF4-FFF2-40B4-BE49-F238E27FC236}">
                <a16:creationId xmlns:a16="http://schemas.microsoft.com/office/drawing/2014/main" id="{508F10F8-9265-4D99-9CF9-A5176C017842}"/>
              </a:ext>
            </a:extLst>
          </p:cNvPr>
          <p:cNvSpPr txBox="1"/>
          <p:nvPr>
            <p:custDataLst>
              <p:tags r:id="rId20"/>
            </p:custDataLst>
          </p:nvPr>
        </p:nvSpPr>
        <p:spPr>
          <a:xfrm>
            <a:off x="730250" y="3864743"/>
            <a:ext cx="1564852" cy="461665"/>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Du temps sans distraction</a:t>
            </a:r>
          </a:p>
        </p:txBody>
      </p:sp>
      <p:pic>
        <p:nvPicPr>
          <p:cNvPr id="28" name="Picture 27" descr="A picture containing electronics, computer, sitting, table&#10;&#10;Description automatically generated">
            <a:extLst>
              <a:ext uri="{FF2B5EF4-FFF2-40B4-BE49-F238E27FC236}">
                <a16:creationId xmlns:a16="http://schemas.microsoft.com/office/drawing/2014/main" id="{DC56278F-51CD-4A40-A84C-456D7F21E1DA}"/>
              </a:ext>
            </a:extLst>
          </p:cNvPr>
          <p:cNvPicPr>
            <a:picLocks noChangeAspect="1"/>
          </p:cNvPicPr>
          <p:nvPr>
            <p:custDataLst>
              <p:tags r:id="rId21"/>
            </p:custDataLst>
          </p:nvPr>
        </p:nvPicPr>
        <p:blipFill>
          <a:blip r:embed="rId32">
            <a:extLst>
              <a:ext uri="{28A0092B-C50C-407E-A947-70E740481C1C}">
                <a14:useLocalDpi xmlns:a14="http://schemas.microsoft.com/office/drawing/2010/main" val="0"/>
              </a:ext>
            </a:extLst>
          </a:blip>
          <a:stretch>
            <a:fillRect/>
          </a:stretch>
        </p:blipFill>
        <p:spPr>
          <a:xfrm>
            <a:off x="4240604" y="4078475"/>
            <a:ext cx="1427437" cy="1508919"/>
          </a:xfrm>
          <a:prstGeom prst="rect">
            <a:avLst/>
          </a:prstGeom>
        </p:spPr>
      </p:pic>
      <p:sp>
        <p:nvSpPr>
          <p:cNvPr id="29" name="ZoneTexte 9">
            <a:extLst>
              <a:ext uri="{FF2B5EF4-FFF2-40B4-BE49-F238E27FC236}">
                <a16:creationId xmlns:a16="http://schemas.microsoft.com/office/drawing/2014/main" id="{EEE2B812-BC9C-49B3-96B0-02689F2B9924}"/>
              </a:ext>
            </a:extLst>
          </p:cNvPr>
          <p:cNvSpPr txBox="1"/>
          <p:nvPr>
            <p:custDataLst>
              <p:tags r:id="rId22"/>
            </p:custDataLst>
          </p:nvPr>
        </p:nvSpPr>
        <p:spPr>
          <a:xfrm>
            <a:off x="4240604" y="5733261"/>
            <a:ext cx="1564852" cy="276999"/>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PC (</a:t>
            </a:r>
            <a:r>
              <a:rPr lang="fr-FR" dirty="0" err="1"/>
              <a:t>imo</a:t>
            </a:r>
            <a:r>
              <a:rPr lang="fr-FR" dirty="0"/>
              <a:t> facultative)</a:t>
            </a:r>
          </a:p>
        </p:txBody>
      </p:sp>
      <p:sp>
        <p:nvSpPr>
          <p:cNvPr id="33" name="Footer Placeholder 4">
            <a:extLst>
              <a:ext uri="{FF2B5EF4-FFF2-40B4-BE49-F238E27FC236}">
                <a16:creationId xmlns:a16="http://schemas.microsoft.com/office/drawing/2014/main" id="{B0DE7E66-857E-48D9-8E2B-5B4F4654A1F8}"/>
              </a:ext>
            </a:extLst>
          </p:cNvPr>
          <p:cNvSpPr>
            <a:spLocks noGrp="1"/>
          </p:cNvSpPr>
          <p:nvPr>
            <p:ph type="ftr" idx="11"/>
            <p:custDataLst>
              <p:tags r:id="rId23"/>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126653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A69FF-BBAC-4838-B66B-2E0E9C334975}"/>
              </a:ext>
            </a:extLst>
          </p:cNvPr>
          <p:cNvSpPr>
            <a:spLocks noGrp="1"/>
          </p:cNvSpPr>
          <p:nvPr>
            <p:ph type="title"/>
            <p:custDataLst>
              <p:tags r:id="rId1"/>
            </p:custDataLst>
          </p:nvPr>
        </p:nvSpPr>
        <p:spPr>
          <a:xfrm>
            <a:off x="421084" y="242767"/>
            <a:ext cx="10584556" cy="501290"/>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Étape 1 : Choisir les bonnes personnes pour aider vos héritiers</a:t>
            </a:r>
            <a:endParaRPr lang="fr-FR" sz="2000" dirty="0">
              <a:latin typeface="Brandon Grotesque Medium" panose="020B0603020203060202" pitchFamily="34" charset="0"/>
            </a:endParaRPr>
          </a:p>
        </p:txBody>
      </p:sp>
      <p:sp>
        <p:nvSpPr>
          <p:cNvPr id="3" name="Espace réservé du contenu 2">
            <a:extLst>
              <a:ext uri="{FF2B5EF4-FFF2-40B4-BE49-F238E27FC236}">
                <a16:creationId xmlns:a16="http://schemas.microsoft.com/office/drawing/2014/main" id="{8B84094D-8A95-4F29-A12C-2A2F5665217C}"/>
              </a:ext>
            </a:extLst>
          </p:cNvPr>
          <p:cNvSpPr>
            <a:spLocks noGrp="1"/>
          </p:cNvSpPr>
          <p:nvPr>
            <p:ph type="body" idx="1"/>
            <p:custDataLst>
              <p:tags r:id="rId2"/>
            </p:custDataLst>
          </p:nvPr>
        </p:nvSpPr>
        <p:spPr>
          <a:xfrm>
            <a:off x="430536" y="837770"/>
            <a:ext cx="6301728" cy="2258303"/>
          </a:xfrm>
          <a:noFill/>
          <a:ln>
            <a:noFill/>
          </a:ln>
        </p:spPr>
        <p:txBody>
          <a:bodyPr spcFirstLastPara="1" wrap="square" lIns="68575" tIns="34275" rIns="68575" bIns="34275" anchor="t" anchorCtr="0">
            <a:noAutofit/>
          </a:bodyPr>
          <a:lstStyle/>
          <a:p>
            <a:pPr marL="0" indent="0">
              <a:buNone/>
            </a:pPr>
            <a:r>
              <a:rPr lang="fr-FR" sz="1400" kern="1200" dirty="0">
                <a:latin typeface="Brandon Grotesque Regular" panose="020B0503020203060202" pitchFamily="34" charset="0"/>
                <a:ea typeface="+mn-ea"/>
              </a:rPr>
              <a:t>Vous devez nommer deux personnes qui aideront votre famille lorsque vous serez parti.</a:t>
            </a:r>
          </a:p>
          <a:p>
            <a:pPr marL="0" indent="0">
              <a:buNone/>
            </a:pPr>
            <a:r>
              <a:rPr lang="fr-FR" sz="1400" kern="1200" dirty="0">
                <a:latin typeface="Brandon Grotesque Regular" panose="020B0503020203060202" pitchFamily="34" charset="0"/>
                <a:ea typeface="+mn-ea"/>
              </a:rPr>
              <a:t>Ainsi, votre famille disposera d'un </a:t>
            </a:r>
            <a:r>
              <a:rPr lang="fr-FR" sz="1400" kern="1200" dirty="0" err="1">
                <a:latin typeface="Brandon Grotesque Regular" panose="020B0503020203060202" pitchFamily="34" charset="0"/>
                <a:ea typeface="+mn-ea"/>
              </a:rPr>
              <a:t>bitcoineur</a:t>
            </a:r>
            <a:r>
              <a:rPr lang="fr-FR" sz="1400" kern="1200" dirty="0">
                <a:latin typeface="Brandon Grotesque Regular" panose="020B0503020203060202" pitchFamily="34" charset="0"/>
                <a:ea typeface="+mn-ea"/>
              </a:rPr>
              <a:t> de confiance, au fait des technologies, sur lequel elle pourra compter pendant le processus de recouvrement.</a:t>
            </a:r>
          </a:p>
          <a:p>
            <a:pPr marL="609585" lvl="1" indent="0">
              <a:buNone/>
            </a:pPr>
            <a:r>
              <a:rPr lang="fr-FR" sz="1400" kern="1200" dirty="0">
                <a:latin typeface="Brandon Grotesque Regular" panose="020B0503020203060202" pitchFamily="34" charset="0"/>
                <a:ea typeface="+mn-ea"/>
              </a:rPr>
              <a:t>-    Obtenez des conseils sur la gestion des clés et du portefeuille</a:t>
            </a:r>
          </a:p>
          <a:p>
            <a:pPr marL="609585" lvl="1" indent="0">
              <a:buNone/>
            </a:pPr>
            <a:r>
              <a:rPr lang="fr-FR" sz="1400" kern="1200" dirty="0">
                <a:latin typeface="Brandon Grotesque Regular" panose="020B0503020203060202" pitchFamily="34" charset="0"/>
                <a:ea typeface="+mn-ea"/>
              </a:rPr>
              <a:t>-    Comprendre comment récupérer vos graines en toute sécurité</a:t>
            </a:r>
          </a:p>
          <a:p>
            <a:pPr marL="609585" lvl="1" indent="0">
              <a:buNone/>
            </a:pPr>
            <a:r>
              <a:rPr lang="fr-FR" sz="1400" kern="1200" dirty="0">
                <a:latin typeface="Brandon Grotesque Regular" panose="020B0503020203060202" pitchFamily="34" charset="0"/>
                <a:ea typeface="+mn-ea"/>
              </a:rPr>
              <a:t>-    Gagnez en assurance lors d'une transaction.</a:t>
            </a:r>
          </a:p>
          <a:p>
            <a:pPr marL="0" indent="0">
              <a:buNone/>
            </a:pPr>
            <a:r>
              <a:rPr lang="fr-FR" sz="1400" kern="1200" dirty="0">
                <a:latin typeface="Brandon Grotesque Regular" panose="020B0503020203060202" pitchFamily="34" charset="0"/>
                <a:ea typeface="+mn-ea"/>
              </a:rPr>
              <a:t>Il y aura toujours un compromis entre technicité, disponibilité et confiance. Si vous doutez de qui ça devrait être, faites un tableau simple pour décider.</a:t>
            </a:r>
          </a:p>
          <a:p>
            <a:pPr marL="0" indent="0">
              <a:buNone/>
            </a:pPr>
            <a:endParaRPr lang="fr-FR" sz="1400" kern="1200" dirty="0">
              <a:latin typeface="Brandon Grotesque Regular" panose="020B0503020203060202" pitchFamily="34" charset="0"/>
              <a:ea typeface="+mn-ea"/>
            </a:endParaRPr>
          </a:p>
        </p:txBody>
      </p:sp>
      <p:sp>
        <p:nvSpPr>
          <p:cNvPr id="4" name="Date Placeholder 3">
            <a:extLst>
              <a:ext uri="{FF2B5EF4-FFF2-40B4-BE49-F238E27FC236}">
                <a16:creationId xmlns:a16="http://schemas.microsoft.com/office/drawing/2014/main" id="{A07C9A44-D5C5-4345-A80F-DD85B9A2104C}"/>
              </a:ext>
            </a:extLst>
          </p:cNvPr>
          <p:cNvSpPr>
            <a:spLocks noGrp="1"/>
          </p:cNvSpPr>
          <p:nvPr>
            <p:ph type="dt" idx="10"/>
            <p:custDataLst>
              <p:tags r:id="rId3"/>
            </p:custDataLst>
          </p:nvPr>
        </p:nvSpPr>
        <p:spPr/>
        <p:txBody>
          <a:bodyPr/>
          <a:lstStyle/>
          <a:p>
            <a:fld id="{26E25735-774B-4076-B7D2-835301BEFEDA}" type="datetime1">
              <a:rPr lang="fr-FR" smtClean="0"/>
              <a:t>14/08/2020</a:t>
            </a:fld>
            <a:endParaRPr lang="fr-FR"/>
          </a:p>
        </p:txBody>
      </p:sp>
      <p:sp>
        <p:nvSpPr>
          <p:cNvPr id="6" name="Slide Number Placeholder 5">
            <a:extLst>
              <a:ext uri="{FF2B5EF4-FFF2-40B4-BE49-F238E27FC236}">
                <a16:creationId xmlns:a16="http://schemas.microsoft.com/office/drawing/2014/main" id="{102C0348-D745-474E-9B21-9CB754E4CA9F}"/>
              </a:ext>
            </a:extLst>
          </p:cNvPr>
          <p:cNvSpPr>
            <a:spLocks noGrp="1"/>
          </p:cNvSpPr>
          <p:nvPr>
            <p:ph type="sldNum" idx="12"/>
            <p:custDataLst>
              <p:tags r:id="rId4"/>
            </p:custDataLst>
          </p:nvPr>
        </p:nvSpPr>
        <p:spPr/>
        <p:txBody>
          <a:bodyPr/>
          <a:lstStyle/>
          <a:p>
            <a:fld id="{6342C46F-FF72-4EA6-8768-A6D4D4DBC45D}" type="slidenum">
              <a:rPr lang="fr-FR" smtClean="0"/>
              <a:t>5</a:t>
            </a:fld>
            <a:endParaRPr lang="fr-FR"/>
          </a:p>
        </p:txBody>
      </p:sp>
      <p:graphicFrame>
        <p:nvGraphicFramePr>
          <p:cNvPr id="7" name="Table 7">
            <a:extLst>
              <a:ext uri="{FF2B5EF4-FFF2-40B4-BE49-F238E27FC236}">
                <a16:creationId xmlns:a16="http://schemas.microsoft.com/office/drawing/2014/main" id="{AC979BD2-598C-434A-8D1B-F9F298B7DFC1}"/>
              </a:ext>
            </a:extLst>
          </p:cNvPr>
          <p:cNvGraphicFramePr>
            <a:graphicFrameLocks noGrp="1"/>
          </p:cNvGraphicFramePr>
          <p:nvPr>
            <p:custDataLst>
              <p:tags r:id="rId5"/>
            </p:custDataLst>
            <p:extLst>
              <p:ext uri="{D42A27DB-BD31-4B8C-83A1-F6EECF244321}">
                <p14:modId xmlns:p14="http://schemas.microsoft.com/office/powerpoint/2010/main" val="2198814122"/>
              </p:ext>
            </p:extLst>
          </p:nvPr>
        </p:nvGraphicFramePr>
        <p:xfrm>
          <a:off x="421084" y="3478033"/>
          <a:ext cx="11169814" cy="2114398"/>
        </p:xfrm>
        <a:graphic>
          <a:graphicData uri="http://schemas.openxmlformats.org/drawingml/2006/table">
            <a:tbl>
              <a:tblPr firstRow="1" bandRow="1">
                <a:tableStyleId>{5C22544A-7EE6-4342-B048-85BDC9FD1C3A}</a:tableStyleId>
              </a:tblPr>
              <a:tblGrid>
                <a:gridCol w="2063116">
                  <a:extLst>
                    <a:ext uri="{9D8B030D-6E8A-4147-A177-3AD203B41FA5}">
                      <a16:colId xmlns:a16="http://schemas.microsoft.com/office/drawing/2014/main" val="2220539757"/>
                    </a:ext>
                  </a:extLst>
                </a:gridCol>
                <a:gridCol w="964345">
                  <a:extLst>
                    <a:ext uri="{9D8B030D-6E8A-4147-A177-3AD203B41FA5}">
                      <a16:colId xmlns:a16="http://schemas.microsoft.com/office/drawing/2014/main" val="436476688"/>
                    </a:ext>
                  </a:extLst>
                </a:gridCol>
                <a:gridCol w="1560488">
                  <a:extLst>
                    <a:ext uri="{9D8B030D-6E8A-4147-A177-3AD203B41FA5}">
                      <a16:colId xmlns:a16="http://schemas.microsoft.com/office/drawing/2014/main" val="214164338"/>
                    </a:ext>
                  </a:extLst>
                </a:gridCol>
                <a:gridCol w="1808453">
                  <a:extLst>
                    <a:ext uri="{9D8B030D-6E8A-4147-A177-3AD203B41FA5}">
                      <a16:colId xmlns:a16="http://schemas.microsoft.com/office/drawing/2014/main" val="1149368059"/>
                    </a:ext>
                  </a:extLst>
                </a:gridCol>
                <a:gridCol w="4773412">
                  <a:extLst>
                    <a:ext uri="{9D8B030D-6E8A-4147-A177-3AD203B41FA5}">
                      <a16:colId xmlns:a16="http://schemas.microsoft.com/office/drawing/2014/main" val="3911100507"/>
                    </a:ext>
                  </a:extLst>
                </a:gridCol>
              </a:tblGrid>
              <a:tr h="350596">
                <a:tc>
                  <a:txBody>
                    <a:bodyPr/>
                    <a:lstStyle/>
                    <a:p>
                      <a:r>
                        <a:rPr lang="en-GB" sz="1200" dirty="0" err="1">
                          <a:latin typeface="Brandon Grotesque Regular" panose="020B0503020203060202" pitchFamily="34" charset="0"/>
                        </a:rPr>
                        <a:t>Personne</a:t>
                      </a:r>
                      <a:r>
                        <a:rPr lang="en-GB" sz="1200" dirty="0">
                          <a:latin typeface="Brandon Grotesque Regular" panose="020B0503020203060202" pitchFamily="34" charset="0"/>
                        </a:rPr>
                        <a:t> de </a:t>
                      </a:r>
                      <a:r>
                        <a:rPr lang="en-GB" sz="1200" dirty="0" err="1">
                          <a:latin typeface="Brandon Grotesque Regular" panose="020B0503020203060202" pitchFamily="34" charset="0"/>
                        </a:rPr>
                        <a:t>confiance</a:t>
                      </a:r>
                      <a:endParaRPr lang="en-GB" sz="1200" dirty="0">
                        <a:latin typeface="Brandon Grotesque Regular" panose="020B0503020203060202"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Confiance</a:t>
                      </a:r>
                      <a:endParaRPr lang="en-GB" sz="1200" dirty="0">
                        <a:latin typeface="Brandon Grotesque Regular" panose="020B0503020203060202" pitchFamily="34" charset="0"/>
                      </a:endParaRP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 Connaissance en BTC</a:t>
                      </a:r>
                      <a:endParaRPr lang="en-GB" sz="1200" dirty="0">
                        <a:latin typeface="Brandon Grotesque Regular" panose="020B0503020203060202" pitchFamily="34" charset="0"/>
                      </a:endParaRP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 info de Confiance</a:t>
                      </a: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Note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50988247"/>
                  </a:ext>
                </a:extLst>
              </a:tr>
              <a:tr h="392202">
                <a:tc>
                  <a:txBody>
                    <a:bodyPr/>
                    <a:lstStyle/>
                    <a:p>
                      <a:r>
                        <a:rPr lang="fr-FR" sz="1200" dirty="0">
                          <a:latin typeface="Brandon Grotesque Regular" panose="020B0503020203060202" pitchFamily="34" charset="0"/>
                        </a:rPr>
                        <a:t>Mon frère Bob</a:t>
                      </a:r>
                      <a:endParaRPr lang="en-GB" sz="1200" dirty="0">
                        <a:latin typeface="Brandon Grotesque Regular" panose="020B05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Regular" panose="020B0503020203060202" pitchFamily="34" charset="0"/>
                        </a:rPr>
                        <a:t>Très grande</a:t>
                      </a:r>
                    </a:p>
                  </a:txBody>
                  <a:tcPr/>
                </a:tc>
                <a:tc>
                  <a:txBody>
                    <a:bodyPr/>
                    <a:lstStyle/>
                    <a:p>
                      <a:r>
                        <a:rPr lang="fr-FR" sz="1200" dirty="0">
                          <a:latin typeface="Brandon Grotesque Regular" panose="020B0503020203060202" pitchFamily="34" charset="0"/>
                        </a:rPr>
                        <a:t>Basse</a:t>
                      </a:r>
                      <a:endParaRPr lang="en-GB" sz="1200" dirty="0">
                        <a:latin typeface="Brandon Grotesque Regular" panose="020B0503020203060202" pitchFamily="34" charset="0"/>
                      </a:endParaRPr>
                    </a:p>
                  </a:txBody>
                  <a:tcPr/>
                </a:tc>
                <a:tc>
                  <a:txBody>
                    <a:bodyPr/>
                    <a:lstStyle/>
                    <a:p>
                      <a:r>
                        <a:rPr lang="fr-FR" sz="1200" dirty="0" err="1">
                          <a:latin typeface="Brandon Grotesque Regular" panose="020B0503020203060202" pitchFamily="34" charset="0"/>
                        </a:rPr>
                        <a:t>Telephone</a:t>
                      </a:r>
                      <a:r>
                        <a:rPr lang="fr-FR" sz="1200" dirty="0">
                          <a:latin typeface="Brandon Grotesque Regular" panose="020B0503020203060202" pitchFamily="34" charset="0"/>
                        </a:rPr>
                        <a:t> &amp; mail</a:t>
                      </a:r>
                    </a:p>
                  </a:txBody>
                  <a:tcPr/>
                </a:tc>
                <a:tc>
                  <a:txBody>
                    <a:bodyPr/>
                    <a:lstStyle/>
                    <a:p>
                      <a:r>
                        <a:rPr lang="fr-FR" sz="1200" dirty="0">
                          <a:latin typeface="Brandon Grotesque Regular" panose="020B0503020203060202" pitchFamily="34" charset="0"/>
                        </a:rPr>
                        <a:t>Bob ne sait pas grand chose sur les BTC, mais on peut lui faire confiance à 100 % pour aider.</a:t>
                      </a:r>
                      <a:endParaRPr lang="en-GB" sz="1200" dirty="0">
                        <a:latin typeface="Brandon Grotesque Regular" panose="020B05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3504739"/>
                  </a:ext>
                </a:extLst>
              </a:tr>
              <a:tr h="392202">
                <a:tc>
                  <a:txBody>
                    <a:bodyPr/>
                    <a:lstStyle/>
                    <a:p>
                      <a:r>
                        <a:rPr lang="fr-FR" sz="1200" dirty="0">
                          <a:latin typeface="Brandon Grotesque Regular" panose="020B0503020203060202" pitchFamily="34" charset="0"/>
                        </a:rPr>
                        <a:t>Mon cousin Nathan</a:t>
                      </a: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Regular" panose="020B0503020203060202" pitchFamily="34" charset="0"/>
                        </a:rPr>
                        <a:t>Grande</a:t>
                      </a:r>
                      <a:endParaRPr lang="en-GB" sz="1200" dirty="0">
                        <a:latin typeface="Brandon Grotesque Regular" panose="020B0503020203060202" pitchFamily="34" charset="0"/>
                      </a:endParaRPr>
                    </a:p>
                  </a:txBody>
                  <a:tcPr/>
                </a:tc>
                <a:tc>
                  <a:txBody>
                    <a:bodyPr/>
                    <a:lstStyle/>
                    <a:p>
                      <a:r>
                        <a:rPr lang="fr-FR" sz="1200" dirty="0">
                          <a:latin typeface="Brandon Grotesque Regular" panose="020B0503020203060202" pitchFamily="34" charset="0"/>
                        </a:rPr>
                        <a:t>Moyenne</a:t>
                      </a:r>
                      <a:endParaRPr lang="en-GB" sz="1200" dirty="0">
                        <a:latin typeface="Brandon Grotesque Regular" panose="020B0503020203060202" pitchFamily="34" charset="0"/>
                      </a:endParaRPr>
                    </a:p>
                  </a:txBody>
                  <a:tcPr/>
                </a:tc>
                <a:tc>
                  <a:txBody>
                    <a:bodyPr/>
                    <a:lstStyle/>
                    <a:p>
                      <a:r>
                        <a:rPr lang="fr-FR" sz="1200" dirty="0" err="1">
                          <a:latin typeface="Brandon Grotesque Regular" panose="020B0503020203060202" pitchFamily="34" charset="0"/>
                        </a:rPr>
                        <a:t>Telephone</a:t>
                      </a:r>
                      <a:r>
                        <a:rPr lang="fr-FR" sz="1200" dirty="0">
                          <a:latin typeface="Brandon Grotesque Regular" panose="020B0503020203060202" pitchFamily="34" charset="0"/>
                        </a:rPr>
                        <a:t> &amp; </a:t>
                      </a:r>
                      <a:r>
                        <a:rPr lang="fr-FR" sz="1200" dirty="0" err="1">
                          <a:latin typeface="Brandon Grotesque Regular" panose="020B0503020203060202" pitchFamily="34" charset="0"/>
                        </a:rPr>
                        <a:t>insta</a:t>
                      </a:r>
                      <a:endParaRPr lang="en-GB" sz="1200" dirty="0">
                        <a:latin typeface="Brandon Grotesque Regular" panose="020B0503020203060202" pitchFamily="34" charset="0"/>
                      </a:endParaRPr>
                    </a:p>
                  </a:txBody>
                  <a:tcPr/>
                </a:tc>
                <a:tc>
                  <a:txBody>
                    <a:bodyPr/>
                    <a:lstStyle/>
                    <a:p>
                      <a:r>
                        <a:rPr lang="fr-FR" sz="1200" dirty="0">
                          <a:latin typeface="Brandon Grotesque Regular" panose="020B0503020203060202" pitchFamily="34" charset="0"/>
                        </a:rPr>
                        <a:t>N°1 des personnes à qui parler. Il peut vous aider. Il est au courant.</a:t>
                      </a:r>
                      <a:endParaRPr lang="en-GB" sz="1200" dirty="0">
                        <a:latin typeface="Brandon Grotesque Regular" panose="020B05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1639504"/>
                  </a:ext>
                </a:extLst>
              </a:tr>
              <a:tr h="437716">
                <a:tc>
                  <a:txBody>
                    <a:bodyPr/>
                    <a:lstStyle/>
                    <a:p>
                      <a:r>
                        <a:rPr lang="fr-FR" sz="1200" dirty="0" err="1">
                          <a:latin typeface="Brandon Grotesque Regular" panose="020B0503020203060202" pitchFamily="34" charset="0"/>
                        </a:rPr>
                        <a:t>Ricco</a:t>
                      </a:r>
                      <a:r>
                        <a:rPr lang="fr-FR" sz="1200" dirty="0">
                          <a:latin typeface="Brandon Grotesque Regular" panose="020B0503020203060202" pitchFamily="34" charset="0"/>
                        </a:rPr>
                        <a:t> ( Crypto pote )</a:t>
                      </a:r>
                      <a:endParaRPr lang="en-GB" sz="1200" dirty="0">
                        <a:latin typeface="Brandon Grotesque Regular" panose="020B05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Regular" panose="020B0503020203060202" pitchFamily="34" charset="0"/>
                        </a:rPr>
                        <a:t>Moyenne</a:t>
                      </a:r>
                      <a:endParaRPr lang="en-GB" sz="1200" dirty="0">
                        <a:latin typeface="Brandon Grotesque Regular" panose="020B0503020203060202" pitchFamily="34" charset="0"/>
                      </a:endParaRPr>
                    </a:p>
                  </a:txBody>
                  <a:tcPr/>
                </a:tc>
                <a:tc>
                  <a:txBody>
                    <a:bodyPr/>
                    <a:lstStyle/>
                    <a:p>
                      <a:r>
                        <a:rPr lang="fr-FR" sz="1200" dirty="0">
                          <a:latin typeface="Brandon Grotesque Regular" panose="020B0503020203060202" pitchFamily="34" charset="0"/>
                        </a:rPr>
                        <a:t>Très grande</a:t>
                      </a:r>
                      <a:endParaRPr lang="en-GB" sz="1200" dirty="0">
                        <a:latin typeface="Brandon Grotesque Regular" panose="020B0503020203060202" pitchFamily="34" charset="0"/>
                      </a:endParaRPr>
                    </a:p>
                  </a:txBody>
                  <a:tcPr/>
                </a:tc>
                <a:tc>
                  <a:txBody>
                    <a:bodyPr/>
                    <a:lstStyle/>
                    <a:p>
                      <a:r>
                        <a:rPr lang="fr-FR" sz="1200" dirty="0">
                          <a:latin typeface="Brandon Grotesque Regular" panose="020B0503020203060202" pitchFamily="34" charset="0"/>
                        </a:rPr>
                        <a:t>Twitter &amp; mail &amp; photo</a:t>
                      </a:r>
                      <a:endParaRPr lang="en-GB" sz="1200" dirty="0">
                        <a:latin typeface="Brandon Grotesque Regular" panose="020B0503020203060202" pitchFamily="34" charset="0"/>
                      </a:endParaRPr>
                    </a:p>
                  </a:txBody>
                  <a:tcPr/>
                </a:tc>
                <a:tc>
                  <a:txBody>
                    <a:bodyPr/>
                    <a:lstStyle/>
                    <a:p>
                      <a:r>
                        <a:rPr lang="fr-FR" sz="1200" dirty="0">
                          <a:latin typeface="Brandon Grotesque Regular" panose="020B0503020203060202" pitchFamily="34" charset="0"/>
                        </a:rPr>
                        <a:t>Faire confiance sur les questions techniques. Jamais avec l'argent. Il faudra le contacter</a:t>
                      </a:r>
                      <a:endParaRPr lang="en-GB" sz="1200" dirty="0">
                        <a:latin typeface="Brandon Grotesque Regular" panose="020B05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671834"/>
                  </a:ext>
                </a:extLst>
              </a:tr>
              <a:tr h="350596">
                <a:tc>
                  <a:txBody>
                    <a:bodyPr/>
                    <a:lstStyle/>
                    <a:p>
                      <a:r>
                        <a:rPr lang="fr-FR" sz="1200" dirty="0">
                          <a:latin typeface="Brandon Grotesque Regular" panose="020B0503020203060202" pitchFamily="34" charset="0"/>
                        </a:rPr>
                        <a:t>Youtubeur &amp; influenceur</a:t>
                      </a:r>
                      <a:endParaRPr lang="en-GB" sz="1200" dirty="0">
                        <a:latin typeface="Brandon Grotesque Regular" panose="020B0503020203060202"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Basse</a:t>
                      </a:r>
                      <a:endParaRPr lang="en-GB" sz="1200" dirty="0">
                        <a:latin typeface="Brandon Grotesque Regular" panose="020B0503020203060202" pitchFamily="34" charset="0"/>
                      </a:endParaRP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Grande</a:t>
                      </a:r>
                      <a:endParaRPr lang="en-GB" sz="1200" dirty="0">
                        <a:latin typeface="Brandon Grotesque Regular" panose="020B0503020203060202" pitchFamily="34" charset="0"/>
                      </a:endParaRP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lien YTB</a:t>
                      </a:r>
                      <a:endParaRPr lang="en-GB" sz="1200" dirty="0">
                        <a:latin typeface="Brandon Grotesque Regular" panose="020B0503020203060202" pitchFamily="34" charset="0"/>
                      </a:endParaRP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Instruisez-vous en le suivant. Il ne peut pas vous aider directement.</a:t>
                      </a:r>
                      <a:endParaRPr lang="en-GB" sz="1200" dirty="0">
                        <a:latin typeface="Brandon Grotesque Regular" panose="020B0503020203060202"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4732575"/>
                  </a:ext>
                </a:extLst>
              </a:tr>
            </a:tbl>
          </a:graphicData>
        </a:graphic>
      </p:graphicFrame>
      <p:sp>
        <p:nvSpPr>
          <p:cNvPr id="10" name="TextBox 9">
            <a:extLst>
              <a:ext uri="{FF2B5EF4-FFF2-40B4-BE49-F238E27FC236}">
                <a16:creationId xmlns:a16="http://schemas.microsoft.com/office/drawing/2014/main" id="{46EF9546-9777-46CD-8FCE-7B5ADC2B48BC}"/>
              </a:ext>
            </a:extLst>
          </p:cNvPr>
          <p:cNvSpPr txBox="1"/>
          <p:nvPr>
            <p:custDataLst>
              <p:tags r:id="rId6"/>
            </p:custDataLst>
          </p:nvPr>
        </p:nvSpPr>
        <p:spPr>
          <a:xfrm>
            <a:off x="7326284" y="1037842"/>
            <a:ext cx="4165514" cy="2031325"/>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Séparer les pouvoirs :</a:t>
            </a:r>
          </a:p>
          <a:p>
            <a:endParaRPr lang="fr-FR" dirty="0"/>
          </a:p>
          <a:p>
            <a:pPr algn="l"/>
            <a:r>
              <a:rPr lang="fr-FR" b="0" u="none" dirty="0"/>
              <a:t>La personne de confiance ne doit JAMAIS avoir accès à votre clé privée. Son seul but est d'aider vos proches à comprendre le système de sécurité de vos BTC et à avoir davantage confiance en eux.  C'est pourquoi vous choisissez 2 personnes de confiance.  Si nécessaire, vous pouvez également faire appel à une organisation tierce (avocat spécialisé/ services de succession). </a:t>
            </a:r>
          </a:p>
        </p:txBody>
      </p:sp>
      <p:sp>
        <p:nvSpPr>
          <p:cNvPr id="12" name="Footer Placeholder 4">
            <a:extLst>
              <a:ext uri="{FF2B5EF4-FFF2-40B4-BE49-F238E27FC236}">
                <a16:creationId xmlns:a16="http://schemas.microsoft.com/office/drawing/2014/main" id="{0111DAF6-8780-4D67-A16F-1370B5CEA6FE}"/>
              </a:ext>
            </a:extLst>
          </p:cNvPr>
          <p:cNvSpPr>
            <a:spLocks noGrp="1"/>
          </p:cNvSpPr>
          <p:nvPr>
            <p:ph type="ftr" idx="11"/>
            <p:custDataLst>
              <p:tags r:id="rId7"/>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284374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E071F-21BC-475A-A4E6-B7A2BF0CB019}"/>
              </a:ext>
            </a:extLst>
          </p:cNvPr>
          <p:cNvSpPr>
            <a:spLocks noGrp="1"/>
          </p:cNvSpPr>
          <p:nvPr>
            <p:ph type="title"/>
            <p:custDataLst>
              <p:tags r:id="rId1"/>
            </p:custDataLst>
          </p:nvPr>
        </p:nvSpPr>
        <p:spPr>
          <a:xfrm>
            <a:off x="428933" y="282829"/>
            <a:ext cx="4957259" cy="567563"/>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Étape 2 : Faites un inventaire simple et rapide.</a:t>
            </a:r>
            <a:endParaRPr lang="fr-FR" sz="2000" dirty="0">
              <a:latin typeface="Brandon Grotesque Medium" panose="020B0603020203060202" pitchFamily="34" charset="0"/>
            </a:endParaRPr>
          </a:p>
        </p:txBody>
      </p:sp>
      <p:sp>
        <p:nvSpPr>
          <p:cNvPr id="4" name="Date Placeholder 3">
            <a:extLst>
              <a:ext uri="{FF2B5EF4-FFF2-40B4-BE49-F238E27FC236}">
                <a16:creationId xmlns:a16="http://schemas.microsoft.com/office/drawing/2014/main" id="{F4FC317D-8BF2-465E-B3B1-064BD43ECC6D}"/>
              </a:ext>
            </a:extLst>
          </p:cNvPr>
          <p:cNvSpPr>
            <a:spLocks noGrp="1"/>
          </p:cNvSpPr>
          <p:nvPr>
            <p:ph type="dt" idx="10"/>
            <p:custDataLst>
              <p:tags r:id="rId2"/>
            </p:custDataLst>
          </p:nvPr>
        </p:nvSpPr>
        <p:spPr/>
        <p:txBody>
          <a:bodyPr/>
          <a:lstStyle/>
          <a:p>
            <a:fld id="{0EE6AD9E-AD41-41B0-9EEA-DB2BA7E0F4CC}" type="datetime1">
              <a:rPr lang="fr-FR" smtClean="0"/>
              <a:t>14/08/2020</a:t>
            </a:fld>
            <a:endParaRPr lang="fr-FR"/>
          </a:p>
        </p:txBody>
      </p:sp>
      <p:sp>
        <p:nvSpPr>
          <p:cNvPr id="6" name="Slide Number Placeholder 5">
            <a:extLst>
              <a:ext uri="{FF2B5EF4-FFF2-40B4-BE49-F238E27FC236}">
                <a16:creationId xmlns:a16="http://schemas.microsoft.com/office/drawing/2014/main" id="{4C49FF85-9F90-481B-9C8A-1CBF17414F79}"/>
              </a:ext>
            </a:extLst>
          </p:cNvPr>
          <p:cNvSpPr>
            <a:spLocks noGrp="1"/>
          </p:cNvSpPr>
          <p:nvPr>
            <p:ph type="sldNum" idx="12"/>
            <p:custDataLst>
              <p:tags r:id="rId3"/>
            </p:custDataLst>
          </p:nvPr>
        </p:nvSpPr>
        <p:spPr/>
        <p:txBody>
          <a:bodyPr/>
          <a:lstStyle/>
          <a:p>
            <a:fld id="{6342C46F-FF72-4EA6-8768-A6D4D4DBC45D}" type="slidenum">
              <a:rPr lang="fr-FR" smtClean="0"/>
              <a:t>6</a:t>
            </a:fld>
            <a:endParaRPr lang="fr-FR"/>
          </a:p>
        </p:txBody>
      </p:sp>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2724538865"/>
              </p:ext>
            </p:extLst>
          </p:nvPr>
        </p:nvGraphicFramePr>
        <p:xfrm>
          <a:off x="428933" y="3529064"/>
          <a:ext cx="11051867" cy="2194560"/>
        </p:xfrm>
        <a:graphic>
          <a:graphicData uri="http://schemas.openxmlformats.org/drawingml/2006/table">
            <a:tbl>
              <a:tblPr firstRow="1" bandRow="1">
                <a:tableStyleId>{5C22544A-7EE6-4342-B048-85BDC9FD1C3A}</a:tableStyleId>
              </a:tblPr>
              <a:tblGrid>
                <a:gridCol w="1296142">
                  <a:extLst>
                    <a:ext uri="{9D8B030D-6E8A-4147-A177-3AD203B41FA5}">
                      <a16:colId xmlns:a16="http://schemas.microsoft.com/office/drawing/2014/main" val="2220539757"/>
                    </a:ext>
                  </a:extLst>
                </a:gridCol>
                <a:gridCol w="1646699">
                  <a:extLst>
                    <a:ext uri="{9D8B030D-6E8A-4147-A177-3AD203B41FA5}">
                      <a16:colId xmlns:a16="http://schemas.microsoft.com/office/drawing/2014/main" val="436476688"/>
                    </a:ext>
                  </a:extLst>
                </a:gridCol>
                <a:gridCol w="1227155">
                  <a:extLst>
                    <a:ext uri="{9D8B030D-6E8A-4147-A177-3AD203B41FA5}">
                      <a16:colId xmlns:a16="http://schemas.microsoft.com/office/drawing/2014/main" val="214164338"/>
                    </a:ext>
                  </a:extLst>
                </a:gridCol>
                <a:gridCol w="1409198">
                  <a:extLst>
                    <a:ext uri="{9D8B030D-6E8A-4147-A177-3AD203B41FA5}">
                      <a16:colId xmlns:a16="http://schemas.microsoft.com/office/drawing/2014/main" val="1989023294"/>
                    </a:ext>
                  </a:extLst>
                </a:gridCol>
                <a:gridCol w="1602637">
                  <a:extLst>
                    <a:ext uri="{9D8B030D-6E8A-4147-A177-3AD203B41FA5}">
                      <a16:colId xmlns:a16="http://schemas.microsoft.com/office/drawing/2014/main" val="1149368059"/>
                    </a:ext>
                  </a:extLst>
                </a:gridCol>
                <a:gridCol w="1079911">
                  <a:extLst>
                    <a:ext uri="{9D8B030D-6E8A-4147-A177-3AD203B41FA5}">
                      <a16:colId xmlns:a16="http://schemas.microsoft.com/office/drawing/2014/main" val="3911100507"/>
                    </a:ext>
                  </a:extLst>
                </a:gridCol>
                <a:gridCol w="2790125">
                  <a:extLst>
                    <a:ext uri="{9D8B030D-6E8A-4147-A177-3AD203B41FA5}">
                      <a16:colId xmlns:a16="http://schemas.microsoft.com/office/drawing/2014/main" val="3898152273"/>
                    </a:ext>
                  </a:extLst>
                </a:gridCol>
              </a:tblGrid>
              <a:tr h="375861">
                <a:tc>
                  <a:txBody>
                    <a:bodyPr/>
                    <a:lstStyle/>
                    <a:p>
                      <a:r>
                        <a:rPr lang="en-GB" sz="1200" dirty="0">
                          <a:latin typeface="Brandon Grotesque Regular" panose="020B0503020203060202" pitchFamily="34" charset="0"/>
                        </a:rPr>
                        <a:t>General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Software/ hardware</a:t>
                      </a:r>
                      <a:endParaRPr lang="en-GB" sz="1200" dirty="0">
                        <a:latin typeface="Brandon Grotesque Regular" panose="020B0503020203060202" pitchFamily="34" charset="0"/>
                      </a:endParaRP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Actifs</a:t>
                      </a:r>
                      <a:endParaRPr lang="en-GB" sz="1200" dirty="0">
                        <a:latin typeface="Brandon Grotesque Regular" panose="020B0503020203060202" pitchFamily="34" charset="0"/>
                      </a:endParaRP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Location </a:t>
                      </a: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Backup (</a:t>
                      </a:r>
                      <a:r>
                        <a:rPr lang="fr-FR" sz="1200" dirty="0" err="1">
                          <a:latin typeface="Brandon Grotesque Regular" panose="020B0503020203060202" pitchFamily="34" charset="0"/>
                        </a:rPr>
                        <a:t>private</a:t>
                      </a:r>
                      <a:r>
                        <a:rPr lang="fr-FR" sz="1200" dirty="0">
                          <a:latin typeface="Brandon Grotesque Regular" panose="020B0503020203060202" pitchFamily="34" charset="0"/>
                        </a:rPr>
                        <a:t> key)</a:t>
                      </a:r>
                    </a:p>
                  </a:txBody>
                  <a:tcPr>
                    <a:lnT w="12700" cap="flat" cmpd="sng" algn="ctr">
                      <a:solidFill>
                        <a:schemeClr val="tx1"/>
                      </a:solidFill>
                      <a:prstDash val="solid"/>
                      <a:round/>
                      <a:headEnd type="none" w="med" len="med"/>
                      <a:tailEnd type="none" w="med" len="med"/>
                    </a:lnT>
                  </a:tcPr>
                </a:tc>
                <a:tc>
                  <a:txBody>
                    <a:bodyPr/>
                    <a:lstStyle/>
                    <a:p>
                      <a:r>
                        <a:rPr lang="fr-FR" sz="1200" dirty="0" err="1">
                          <a:latin typeface="Brandon Grotesque Regular" panose="020B0503020203060202" pitchFamily="34" charset="0"/>
                        </a:rPr>
                        <a:t>Passeword</a:t>
                      </a:r>
                      <a:r>
                        <a:rPr lang="fr-FR" sz="1200" dirty="0">
                          <a:latin typeface="Brandon Grotesque Regular" panose="020B0503020203060202" pitchFamily="34" charset="0"/>
                        </a:rPr>
                        <a:t> ( PIN, </a:t>
                      </a:r>
                      <a:r>
                        <a:rPr lang="fr-FR" sz="1200" dirty="0" err="1">
                          <a:latin typeface="Brandon Grotesque Regular" panose="020B0503020203060202" pitchFamily="34" charset="0"/>
                        </a:rPr>
                        <a:t>passphrase</a:t>
                      </a:r>
                      <a:r>
                        <a:rPr lang="fr-FR" sz="1200" dirty="0">
                          <a:latin typeface="Brandon Grotesque Regular" panose="020B0503020203060202" pitchFamily="34" charset="0"/>
                        </a:rPr>
                        <a:t>)</a:t>
                      </a:r>
                    </a:p>
                  </a:txBody>
                  <a:tcPr>
                    <a:lnT w="12700" cap="flat" cmpd="sng" algn="ctr">
                      <a:solidFill>
                        <a:schemeClr val="tx1"/>
                      </a:solidFill>
                      <a:prstDash val="solid"/>
                      <a:round/>
                      <a:headEnd type="none" w="med" len="med"/>
                      <a:tailEnd type="none" w="med" len="med"/>
                    </a:lnT>
                  </a:tcPr>
                </a:tc>
                <a:tc>
                  <a:txBody>
                    <a:bodyPr/>
                    <a:lstStyle/>
                    <a:p>
                      <a:r>
                        <a:rPr lang="fr-FR" sz="1200" dirty="0">
                          <a:latin typeface="Brandon Grotesque Regular" panose="020B0503020203060202" pitchFamily="34" charset="0"/>
                        </a:rPr>
                        <a:t>Note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50988247"/>
                  </a:ext>
                </a:extLst>
              </a:tr>
              <a:tr h="530196">
                <a:tc>
                  <a:txBody>
                    <a:bodyPr/>
                    <a:lstStyle/>
                    <a:p>
                      <a:pPr marR="0" algn="l" rtl="0">
                        <a:lnSpc>
                          <a:spcPct val="100000"/>
                        </a:lnSpc>
                        <a:spcBef>
                          <a:spcPts val="0"/>
                        </a:spcBef>
                        <a:spcAft>
                          <a:spcPts val="0"/>
                        </a:spcAft>
                        <a:buClr>
                          <a:srgbClr val="000000"/>
                        </a:buClr>
                        <a:buFont typeface="Arial"/>
                      </a:pPr>
                      <a:r>
                        <a:rPr lang="en-US" sz="1200" b="0" i="0" u="none" strike="noStrike" cap="none" dirty="0" err="1">
                          <a:solidFill>
                            <a:schemeClr val="dk1"/>
                          </a:solidFill>
                          <a:latin typeface="Brandon Grotesque Regular" panose="020B0503020203060202" pitchFamily="34" charset="0"/>
                          <a:ea typeface="+mn-ea"/>
                          <a:cs typeface="+mn-cs"/>
                          <a:sym typeface="Arial"/>
                        </a:rPr>
                        <a:t>Plateforme</a:t>
                      </a:r>
                      <a:r>
                        <a:rPr lang="en-US" sz="1200" b="0" i="0" u="none" strike="noStrike" cap="none" dirty="0">
                          <a:solidFill>
                            <a:schemeClr val="dk1"/>
                          </a:solidFill>
                          <a:latin typeface="Brandon Grotesque Regular" panose="020B0503020203060202" pitchFamily="34" charset="0"/>
                          <a:ea typeface="+mn-ea"/>
                          <a:cs typeface="+mn-cs"/>
                          <a:sym typeface="Arial"/>
                        </a:rPr>
                        <a:t> </a:t>
                      </a:r>
                      <a:r>
                        <a:rPr lang="en-US" sz="1200" b="0" i="0" u="none" strike="noStrike" cap="none" dirty="0" err="1">
                          <a:solidFill>
                            <a:schemeClr val="dk1"/>
                          </a:solidFill>
                          <a:latin typeface="Brandon Grotesque Regular" panose="020B0503020203060202" pitchFamily="34" charset="0"/>
                          <a:ea typeface="+mn-ea"/>
                          <a:cs typeface="+mn-cs"/>
                          <a:sym typeface="Arial"/>
                        </a:rPr>
                        <a:t>d’échange</a:t>
                      </a:r>
                      <a:endParaRPr lang="en-US" sz="1200" b="0" i="0" u="none" strike="noStrike" cap="none" dirty="0">
                        <a:solidFill>
                          <a:schemeClr val="dk1"/>
                        </a:solidFill>
                        <a:latin typeface="Brandon Grotesque Regular" panose="020B0503020203060202" pitchFamily="34" charset="0"/>
                        <a:ea typeface="+mn-ea"/>
                        <a:cs typeface="+mn-cs"/>
                        <a:sym typeface="Arial"/>
                      </a:endParaRPr>
                    </a:p>
                  </a:txBody>
                  <a:tcPr>
                    <a:lnL w="12700" cap="flat" cmpd="sng" algn="ctr">
                      <a:solidFill>
                        <a:schemeClr val="tx1"/>
                      </a:solidFill>
                      <a:prstDash val="solid"/>
                      <a:round/>
                      <a:headEnd type="none" w="med" len="med"/>
                      <a:tailEnd type="none" w="med" len="med"/>
                    </a:lnL>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err="1">
                          <a:solidFill>
                            <a:schemeClr val="dk1"/>
                          </a:solidFill>
                          <a:latin typeface="Brandon Grotesque Regular" panose="020B0503020203060202" pitchFamily="34" charset="0"/>
                          <a:ea typeface="+mn-ea"/>
                          <a:cs typeface="+mn-cs"/>
                          <a:sym typeface="Arial"/>
                        </a:rPr>
                        <a:t>Bitstamp</a:t>
                      </a:r>
                      <a:endParaRPr lang="en-US" sz="1200" b="0" i="0" u="none" strike="noStrike" cap="none" dirty="0">
                        <a:solidFill>
                          <a:schemeClr val="dk1"/>
                        </a:solidFill>
                        <a:latin typeface="Brandon Grotesque Regular" panose="020B0503020203060202" pitchFamily="34" charset="0"/>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a:solidFill>
                            <a:schemeClr val="dk1"/>
                          </a:solidFill>
                          <a:latin typeface="Brandon Grotesque Regular" panose="020B0503020203060202" pitchFamily="34" charset="0"/>
                          <a:ea typeface="+mn-ea"/>
                          <a:cs typeface="+mn-cs"/>
                          <a:sym typeface="Arial"/>
                        </a:rPr>
                        <a:t>BTC &amp; Liquide</a:t>
                      </a:r>
                    </a:p>
                  </a:txBody>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a:solidFill>
                            <a:schemeClr val="dk1"/>
                          </a:solidFill>
                          <a:latin typeface="Brandon Grotesque Regular" panose="020B0503020203060202" pitchFamily="34" charset="0"/>
                          <a:ea typeface="+mn-ea"/>
                          <a:cs typeface="+mn-cs"/>
                          <a:sym typeface="Arial"/>
                        </a:rPr>
                        <a:t>Accessible </a:t>
                      </a:r>
                      <a:r>
                        <a:rPr lang="en-US" sz="1200" b="0" i="0" u="none" strike="noStrike" cap="none" dirty="0" err="1">
                          <a:solidFill>
                            <a:schemeClr val="dk1"/>
                          </a:solidFill>
                          <a:latin typeface="Brandon Grotesque Regular" panose="020B0503020203060202" pitchFamily="34" charset="0"/>
                          <a:ea typeface="+mn-ea"/>
                          <a:cs typeface="+mn-cs"/>
                          <a:sym typeface="Arial"/>
                        </a:rPr>
                        <a:t>en</a:t>
                      </a:r>
                      <a:r>
                        <a:rPr lang="en-US" sz="1200" b="0" i="0" u="none" strike="noStrike" cap="none" dirty="0">
                          <a:solidFill>
                            <a:schemeClr val="dk1"/>
                          </a:solidFill>
                          <a:latin typeface="Brandon Grotesque Regular" panose="020B0503020203060202" pitchFamily="34" charset="0"/>
                          <a:ea typeface="+mn-ea"/>
                          <a:cs typeface="+mn-cs"/>
                          <a:sym typeface="Arial"/>
                        </a:rPr>
                        <a:t> </a:t>
                      </a:r>
                      <a:r>
                        <a:rPr lang="en-US" sz="1200" b="0" i="0" u="none" strike="noStrike" cap="none" dirty="0" err="1">
                          <a:solidFill>
                            <a:schemeClr val="dk1"/>
                          </a:solidFill>
                          <a:latin typeface="Brandon Grotesque Regular" panose="020B0503020203060202" pitchFamily="34" charset="0"/>
                          <a:ea typeface="+mn-ea"/>
                          <a:cs typeface="+mn-cs"/>
                          <a:sym typeface="Arial"/>
                        </a:rPr>
                        <a:t>ligne</a:t>
                      </a:r>
                      <a:r>
                        <a:rPr lang="en-US" sz="1200" b="0" i="0" u="none" strike="noStrike" cap="none" dirty="0">
                          <a:solidFill>
                            <a:schemeClr val="dk1"/>
                          </a:solidFill>
                          <a:latin typeface="Brandon Grotesque Regular" panose="020B0503020203060202" pitchFamily="34" charset="0"/>
                          <a:ea typeface="+mn-ea"/>
                          <a:cs typeface="+mn-cs"/>
                          <a:sym typeface="Arial"/>
                        </a:rPr>
                        <a:t>.</a:t>
                      </a:r>
                    </a:p>
                  </a:txBody>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dk1"/>
                          </a:solidFill>
                          <a:latin typeface="Brandon Grotesque Regular" panose="020B0503020203060202" pitchFamily="34" charset="0"/>
                          <a:ea typeface="+mn-ea"/>
                          <a:cs typeface="+mn-cs"/>
                          <a:sym typeface="Arial"/>
                        </a:rPr>
                        <a:t>-</a:t>
                      </a:r>
                    </a:p>
                  </a:txBody>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a:solidFill>
                            <a:schemeClr val="dk1"/>
                          </a:solidFill>
                          <a:latin typeface="Brandon Grotesque Regular" panose="020B0503020203060202" pitchFamily="34" charset="0"/>
                          <a:ea typeface="+mn-ea"/>
                          <a:cs typeface="+mn-cs"/>
                          <a:sym typeface="Arial"/>
                        </a:rPr>
                        <a:t>Domicile &amp; </a:t>
                      </a:r>
                      <a:r>
                        <a:rPr lang="fr-FR" sz="1200" b="0" i="0" u="none" strike="noStrike" cap="none" dirty="0">
                          <a:solidFill>
                            <a:schemeClr val="dk1"/>
                          </a:solidFill>
                          <a:latin typeface="Brandon Grotesque Regular" panose="020B0503020203060202" pitchFamily="34" charset="0"/>
                          <a:ea typeface="+mn-ea"/>
                          <a:cs typeface="+mn-cs"/>
                          <a:sym typeface="Arial"/>
                        </a:rPr>
                        <a:t>Coffre de la banque</a:t>
                      </a:r>
                      <a:endParaRPr lang="en-US" sz="1200" b="0" i="0" u="none" strike="noStrike" cap="none" dirty="0">
                        <a:solidFill>
                          <a:schemeClr val="dk1"/>
                        </a:solidFill>
                        <a:latin typeface="Brandon Grotesque Regular" panose="020B0503020203060202" pitchFamily="34" charset="0"/>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fr-FR" sz="1200" b="0" i="0" u="none" strike="noStrike" cap="none" dirty="0">
                          <a:solidFill>
                            <a:schemeClr val="dk1"/>
                          </a:solidFill>
                          <a:latin typeface="Brandon Grotesque Regular" panose="020B0503020203060202" pitchFamily="34" charset="0"/>
                          <a:ea typeface="+mn-ea"/>
                          <a:cs typeface="+mn-cs"/>
                          <a:sym typeface="Arial"/>
                        </a:rPr>
                        <a:t>C'est là que j'ai acheté et transféré mes Bitcoins. Je me suis connecté en utilisant un gestionnaire de mots de passe et un 2FA. </a:t>
                      </a:r>
                      <a:endParaRPr lang="en-GB" sz="1200" b="0" i="0" u="none" strike="noStrike" cap="none" dirty="0">
                        <a:solidFill>
                          <a:schemeClr val="dk1"/>
                        </a:solidFill>
                        <a:latin typeface="Brandon Grotesque Regular" panose="020B0503020203060202" pitchFamily="34" charset="0"/>
                        <a:ea typeface="+mn-ea"/>
                        <a:cs typeface="+mn-cs"/>
                        <a:sym typeface="Aria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3504739"/>
                  </a:ext>
                </a:extLst>
              </a:tr>
              <a:tr h="392277">
                <a:tc>
                  <a:txBody>
                    <a:bodyPr/>
                    <a:lstStyle/>
                    <a:p>
                      <a:r>
                        <a:rPr lang="fr-FR" sz="1200" dirty="0">
                          <a:latin typeface="Brandon Grotesque Regular" panose="020B0503020203060202" pitchFamily="34" charset="0"/>
                        </a:rPr>
                        <a:t>Portefeuille physique</a:t>
                      </a:r>
                    </a:p>
                  </a:txBody>
                  <a:tcPr>
                    <a:lnL w="12700" cap="flat" cmpd="sng" algn="ctr">
                      <a:solidFill>
                        <a:schemeClr val="tx1"/>
                      </a:solidFill>
                      <a:prstDash val="solid"/>
                      <a:round/>
                      <a:headEnd type="none" w="med" len="med"/>
                      <a:tailEnd type="none" w="med" len="med"/>
                    </a:lnL>
                  </a:tcPr>
                </a:tc>
                <a:tc>
                  <a:txBody>
                    <a:bodyPr/>
                    <a:lstStyle/>
                    <a:p>
                      <a:r>
                        <a:rPr lang="en-GB" sz="1200" dirty="0" err="1">
                          <a:latin typeface="Brandon Grotesque Regular" panose="020B0503020203060202" pitchFamily="34" charset="0"/>
                        </a:rPr>
                        <a:t>Trezor</a:t>
                      </a:r>
                      <a:r>
                        <a:rPr lang="en-GB" sz="1200" dirty="0">
                          <a:latin typeface="Brandon Grotesque Regular" panose="020B0503020203060202" pitchFamily="34" charset="0"/>
                        </a:rPr>
                        <a:t> model One</a:t>
                      </a:r>
                    </a:p>
                  </a:txBody>
                  <a:tcPr/>
                </a:tc>
                <a:tc>
                  <a:txBody>
                    <a:bodyPr/>
                    <a:lstStyle/>
                    <a:p>
                      <a:r>
                        <a:rPr lang="en-GB" sz="1200" dirty="0">
                          <a:latin typeface="Brandon Grotesque Regular" panose="020B0503020203060202" pitchFamily="34" charset="0"/>
                        </a:rPr>
                        <a:t>BTC</a:t>
                      </a:r>
                    </a:p>
                  </a:txBody>
                  <a:tcPr/>
                </a:tc>
                <a:tc>
                  <a:txBody>
                    <a:bodyPr/>
                    <a:lstStyle/>
                    <a:p>
                      <a:r>
                        <a:rPr lang="en-GB" sz="1200" dirty="0" err="1">
                          <a:latin typeface="Brandon Grotesque Regular" panose="020B0503020203060202" pitchFamily="34" charset="0"/>
                        </a:rPr>
                        <a:t>En</a:t>
                      </a:r>
                      <a:r>
                        <a:rPr lang="en-GB" sz="1200" dirty="0">
                          <a:latin typeface="Brandon Grotesque Regular" panose="020B0503020203060202" pitchFamily="34" charset="0"/>
                        </a:rPr>
                        <a:t> </a:t>
                      </a:r>
                      <a:r>
                        <a:rPr lang="en-GB" sz="1200" dirty="0" err="1">
                          <a:latin typeface="Brandon Grotesque Regular" panose="020B0503020203060202" pitchFamily="34" charset="0"/>
                        </a:rPr>
                        <a:t>sureté</a:t>
                      </a:r>
                      <a:endParaRPr lang="en-GB" sz="1200" dirty="0">
                        <a:latin typeface="Brandon Grotesque Regular" panose="020B0503020203060202" pitchFamily="34" charset="0"/>
                      </a:endParaRPr>
                    </a:p>
                  </a:txBody>
                  <a:tcPr/>
                </a:tc>
                <a:tc>
                  <a:txBody>
                    <a:bodyPr/>
                    <a:lstStyle/>
                    <a:p>
                      <a:r>
                        <a:rPr lang="en-GB" sz="1200" dirty="0" err="1">
                          <a:latin typeface="Brandon Grotesque Regular" panose="020B0503020203060202" pitchFamily="34" charset="0"/>
                        </a:rPr>
                        <a:t>Oncle</a:t>
                      </a:r>
                      <a:r>
                        <a:rPr lang="en-GB" sz="1200" dirty="0">
                          <a:latin typeface="Brandon Grotesque Regular" panose="020B0503020203060202" pitchFamily="34" charset="0"/>
                        </a:rPr>
                        <a:t> Bob &amp; </a:t>
                      </a:r>
                      <a:r>
                        <a:rPr lang="en-GB" sz="1200" dirty="0" err="1">
                          <a:latin typeface="Brandon Grotesque Regular" panose="020B0503020203060202" pitchFamily="34" charset="0"/>
                        </a:rPr>
                        <a:t>Coffre</a:t>
                      </a:r>
                      <a:r>
                        <a:rPr lang="en-GB" sz="1200" dirty="0">
                          <a:latin typeface="Brandon Grotesque Regular" panose="020B0503020203060202" pitchFamily="34" charset="0"/>
                        </a:rPr>
                        <a:t> de la </a:t>
                      </a:r>
                      <a:r>
                        <a:rPr lang="en-GB" sz="1200" dirty="0" err="1">
                          <a:latin typeface="Brandon Grotesque Regular" panose="020B0503020203060202" pitchFamily="34" charset="0"/>
                        </a:rPr>
                        <a:t>banque</a:t>
                      </a:r>
                      <a:endParaRPr lang="en-GB" sz="1200" dirty="0">
                        <a:latin typeface="Brandon Grotesque Regular" panose="020B0503020203060202" pitchFamily="34" charset="0"/>
                      </a:endParaRPr>
                    </a:p>
                  </a:txBody>
                  <a:tcPr/>
                </a:tc>
                <a:tc>
                  <a:txBody>
                    <a:bodyPr/>
                    <a:lstStyle/>
                    <a:p>
                      <a:r>
                        <a:rPr lang="en-GB" sz="1200" dirty="0">
                          <a:latin typeface="Brandon Grotesque Regular" panose="020B0503020203060202" pitchFamily="34" charset="0"/>
                        </a:rPr>
                        <a:t>Domicile &amp; </a:t>
                      </a:r>
                      <a:r>
                        <a:rPr lang="en-GB" sz="1200" dirty="0" err="1">
                          <a:latin typeface="Brandon Grotesque Regular" panose="020B0503020203060202" pitchFamily="34" charset="0"/>
                        </a:rPr>
                        <a:t>Mère</a:t>
                      </a:r>
                      <a:endParaRPr lang="en-GB" sz="1200" dirty="0">
                        <a:latin typeface="Brandon Grotesque Regular" panose="020B0503020203060202" pitchFamily="34" charset="0"/>
                      </a:endParaRPr>
                    </a:p>
                  </a:txBody>
                  <a:tcPr/>
                </a:tc>
                <a:tc>
                  <a:txBody>
                    <a:bodyPr/>
                    <a:lstStyle/>
                    <a:p>
                      <a:r>
                        <a:rPr lang="fr-FR" sz="1200" dirty="0">
                          <a:latin typeface="Brandon Grotesque Regular" panose="020B0503020203060202" pitchFamily="34" charset="0"/>
                        </a:rPr>
                        <a:t>J’ai deux portefeuilles, un normal et un </a:t>
                      </a:r>
                      <a:r>
                        <a:rPr lang="fr-FR" sz="1200" dirty="0" err="1">
                          <a:latin typeface="Brandon Grotesque Regular" panose="020B0503020203060202" pitchFamily="34" charset="0"/>
                        </a:rPr>
                        <a:t>passphrase</a:t>
                      </a:r>
                      <a:r>
                        <a:rPr lang="fr-FR" sz="1200" dirty="0">
                          <a:latin typeface="Brandon Grotesque Regular" panose="020B0503020203060202" pitchFamily="34" charset="0"/>
                        </a:rPr>
                        <a:t>. </a:t>
                      </a:r>
                      <a:endParaRPr lang="en-GB" sz="1200" dirty="0">
                        <a:latin typeface="Brandon Grotesque Regular" panose="020B05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1639504"/>
                  </a:ext>
                </a:extLst>
              </a:tr>
              <a:tr h="399424">
                <a:tc>
                  <a:txBody>
                    <a:bodyPr/>
                    <a:lstStyle/>
                    <a:p>
                      <a:r>
                        <a:rPr lang="en-GB" sz="1200" dirty="0" err="1">
                          <a:latin typeface="Brandon Grotesque Regular" panose="020B0503020203060202" pitchFamily="34" charset="0"/>
                        </a:rPr>
                        <a:t>Portefeuille</a:t>
                      </a:r>
                      <a:r>
                        <a:rPr lang="en-GB" sz="1200" dirty="0">
                          <a:latin typeface="Brandon Grotesque Regular" panose="020B0503020203060202" pitchFamily="34" charset="0"/>
                        </a:rPr>
                        <a:t> </a:t>
                      </a:r>
                      <a:r>
                        <a:rPr lang="en-GB" sz="1200" dirty="0" err="1">
                          <a:latin typeface="Brandon Grotesque Regular" panose="020B0503020203060202" pitchFamily="34" charset="0"/>
                        </a:rPr>
                        <a:t>Samourai</a:t>
                      </a:r>
                      <a:endParaRPr lang="en-GB" sz="1200" dirty="0">
                        <a:latin typeface="Brandon Grotesque Regular" panose="020B0503020203060202"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Mobile – One Plus 6 </a:t>
                      </a:r>
                    </a:p>
                  </a:txBody>
                  <a:tcPr>
                    <a:lnB w="12700" cap="flat" cmpd="sng" algn="ctr">
                      <a:solidFill>
                        <a:schemeClr val="tx1"/>
                      </a:solidFill>
                      <a:prstDash val="solid"/>
                      <a:round/>
                      <a:headEnd type="none" w="med" len="med"/>
                      <a:tailEnd type="none" w="med" len="med"/>
                    </a:lnB>
                  </a:tcPr>
                </a:tc>
                <a:tc>
                  <a:txBody>
                    <a:bodyPr/>
                    <a:lstStyle/>
                    <a:p>
                      <a:r>
                        <a:rPr lang="en-GB" sz="1200" dirty="0">
                          <a:latin typeface="Brandon Grotesque Regular" panose="020B0503020203060202" pitchFamily="34" charset="0"/>
                        </a:rPr>
                        <a:t>BTC</a:t>
                      </a: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Sur moi</a:t>
                      </a: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Oncle Bob &amp; Coffre de la banque</a:t>
                      </a:r>
                    </a:p>
                  </a:txBody>
                  <a:tcPr>
                    <a:lnB w="12700" cap="flat" cmpd="sng" algn="ctr">
                      <a:solidFill>
                        <a:schemeClr val="tx1"/>
                      </a:solidFill>
                      <a:prstDash val="solid"/>
                      <a:round/>
                      <a:headEnd type="none" w="med" len="med"/>
                      <a:tailEnd type="none" w="med" len="med"/>
                    </a:lnB>
                  </a:tcPr>
                </a:tc>
                <a:tc>
                  <a:txBody>
                    <a:bodyPr/>
                    <a:lstStyle/>
                    <a:p>
                      <a:r>
                        <a:rPr lang="en-GB" sz="1200" dirty="0">
                          <a:latin typeface="Brandon Grotesque Regular" panose="020B0503020203060202" pitchFamily="34" charset="0"/>
                        </a:rPr>
                        <a:t>Domicile &amp; </a:t>
                      </a:r>
                      <a:r>
                        <a:rPr lang="en-GB" sz="1200" dirty="0" err="1">
                          <a:latin typeface="Brandon Grotesque Regular" panose="020B0503020203060202" pitchFamily="34" charset="0"/>
                        </a:rPr>
                        <a:t>Mère</a:t>
                      </a:r>
                      <a:endParaRPr lang="en-GB" sz="1200" dirty="0">
                        <a:latin typeface="Brandon Grotesque Regular" panose="020B0503020203060202" pitchFamily="34" charset="0"/>
                      </a:endParaRP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Regular" panose="020B0503020203060202" pitchFamily="34" charset="0"/>
                        </a:rPr>
                        <a:t>L'application pourrait être en mode caché.</a:t>
                      </a:r>
                      <a:endParaRPr lang="en-GB" sz="1200" dirty="0">
                        <a:latin typeface="Brandon Grotesque Regular" panose="020B0503020203060202"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671834"/>
                  </a:ext>
                </a:extLst>
              </a:tr>
            </a:tbl>
          </a:graphicData>
        </a:graphic>
      </p:graphicFrame>
      <p:sp>
        <p:nvSpPr>
          <p:cNvPr id="9" name="Text Placeholder 2"/>
          <p:cNvSpPr>
            <a:spLocks noGrp="1"/>
          </p:cNvSpPr>
          <p:nvPr>
            <p:ph type="body" idx="1"/>
            <p:custDataLst>
              <p:tags r:id="rId5"/>
            </p:custDataLst>
          </p:nvPr>
        </p:nvSpPr>
        <p:spPr>
          <a:xfrm>
            <a:off x="428933" y="762351"/>
            <a:ext cx="6452158" cy="2873418"/>
          </a:xfrm>
          <a:noFill/>
          <a:ln>
            <a:noFill/>
          </a:ln>
        </p:spPr>
        <p:txBody>
          <a:bodyPr spcFirstLastPara="1" wrap="square" lIns="68575" tIns="34275" rIns="68575" bIns="34275" anchor="t" anchorCtr="0">
            <a:noAutofit/>
          </a:bodyPr>
          <a:lstStyle/>
          <a:p>
            <a:pPr marL="0" indent="0">
              <a:buNone/>
            </a:pPr>
            <a:r>
              <a:rPr lang="fr-FR" sz="1400" kern="1200" dirty="0">
                <a:latin typeface="Brandon Grotesque Regular" panose="020B0503020203060202" pitchFamily="34" charset="0"/>
                <a:ea typeface="+mn-ea"/>
              </a:rPr>
              <a:t>Pensez à tous les endroits où vous avez des $ ou des BTC :</a:t>
            </a:r>
          </a:p>
          <a:p>
            <a:pPr marL="609585" lvl="1" indent="0">
              <a:buNone/>
            </a:pPr>
            <a:r>
              <a:rPr lang="fr-FR" sz="1400" kern="1200" dirty="0">
                <a:latin typeface="Brandon Grotesque Regular" panose="020B0503020203060202" pitchFamily="34" charset="0"/>
                <a:ea typeface="+mn-ea"/>
              </a:rPr>
              <a:t>-   Plateformes d’échange</a:t>
            </a:r>
          </a:p>
          <a:p>
            <a:pPr marL="609585" lvl="1" indent="0">
              <a:buNone/>
            </a:pPr>
            <a:r>
              <a:rPr lang="fr-FR" sz="1400" kern="1200" dirty="0">
                <a:latin typeface="Brandon Grotesque Regular" panose="020B0503020203060202" pitchFamily="34" charset="0"/>
                <a:ea typeface="+mn-ea"/>
              </a:rPr>
              <a:t>-   Portefeuille mobile</a:t>
            </a:r>
          </a:p>
          <a:p>
            <a:pPr marL="609585" lvl="1" indent="0">
              <a:buNone/>
            </a:pPr>
            <a:r>
              <a:rPr lang="fr-FR" sz="1400" kern="1200" dirty="0">
                <a:latin typeface="Brandon Grotesque Regular" panose="020B0503020203060202" pitchFamily="34" charset="0"/>
                <a:ea typeface="+mn-ea"/>
              </a:rPr>
              <a:t>-   Portefeuille physique</a:t>
            </a:r>
          </a:p>
          <a:p>
            <a:pPr marL="0" indent="0">
              <a:buNone/>
            </a:pPr>
            <a:r>
              <a:rPr lang="fr-FR" sz="1400" kern="1200" dirty="0">
                <a:latin typeface="Brandon Grotesque Regular" panose="020B0503020203060202" pitchFamily="34" charset="0"/>
                <a:ea typeface="+mn-ea"/>
              </a:rPr>
              <a:t>Pensez à la façon dont vous les avez sécurisés et à l'endroit où ces sauvegardes sont stockées.</a:t>
            </a:r>
          </a:p>
          <a:p>
            <a:pPr marL="0" indent="0">
              <a:buNone/>
            </a:pPr>
            <a:r>
              <a:rPr lang="fr-FR" sz="1400" kern="1200" dirty="0">
                <a:latin typeface="Brandon Grotesque Regular" panose="020B0503020203060202" pitchFamily="34" charset="0"/>
                <a:ea typeface="+mn-ea"/>
              </a:rPr>
              <a:t>Peu importe que vous n'ayez pas deux lieux de sauvegarde. L'objectif est de créer une capture d'écran de votre sécurité ACTUELLE. Nous pouvons l'améliorer plus tard !</a:t>
            </a:r>
          </a:p>
          <a:p>
            <a:pPr marL="0" indent="0">
              <a:buNone/>
            </a:pPr>
            <a:r>
              <a:rPr lang="fr-FR" sz="1400" kern="1200" dirty="0">
                <a:latin typeface="Brandon Grotesque Regular" panose="020B0503020203060202" pitchFamily="34" charset="0"/>
                <a:ea typeface="+mn-ea"/>
              </a:rPr>
              <a:t>Il s'agit seulement d'une V.1 pour vous sécurisez pour l'instant, nous y reviendrons plus en détail plus tard. </a:t>
            </a:r>
            <a:endParaRPr lang="en-GB" sz="1400" kern="1200" dirty="0">
              <a:latin typeface="Brandon Grotesque Regular" panose="020B0503020203060202" pitchFamily="34" charset="0"/>
              <a:ea typeface="+mn-ea"/>
            </a:endParaRPr>
          </a:p>
        </p:txBody>
      </p:sp>
      <p:sp>
        <p:nvSpPr>
          <p:cNvPr id="10" name="Text Placeholder 2"/>
          <p:cNvSpPr txBox="1">
            <a:spLocks/>
          </p:cNvSpPr>
          <p:nvPr>
            <p:custDataLst>
              <p:tags r:id="rId6"/>
            </p:custDataLst>
          </p:nvPr>
        </p:nvSpPr>
        <p:spPr>
          <a:xfrm>
            <a:off x="7101977" y="470093"/>
            <a:ext cx="4747846" cy="2439099"/>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marR="0" lvl="0" algn="l" rtl="0">
              <a:lnSpc>
                <a:spcPct val="100000"/>
              </a:lnSpc>
              <a:spcBef>
                <a:spcPts val="0"/>
              </a:spcBef>
              <a:spcAft>
                <a:spcPts val="0"/>
              </a:spcAft>
            </a:defPPr>
            <a:lvl1pPr marL="609585" marR="0" lvl="0" indent="-423323" algn="l" rtl="0">
              <a:lnSpc>
                <a:spcPct val="90000"/>
              </a:lnSpc>
              <a:spcBef>
                <a:spcPts val="1067"/>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1219170" marR="0" lvl="1" indent="-423323"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828754" marR="0" lvl="2" indent="-423323" algn="l" rtl="0">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
                <a:srgbClr val="000000"/>
              </a:buClr>
              <a:buFont typeface="Arial"/>
              <a:buNone/>
            </a:pPr>
            <a:r>
              <a:rPr lang="fr-FR" sz="1400" b="1" u="sng" kern="1200" dirty="0">
                <a:solidFill>
                  <a:schemeClr val="tx1"/>
                </a:solidFill>
                <a:latin typeface="Brandon Grotesque Regular" panose="020B0503020203060202" pitchFamily="34" charset="0"/>
              </a:rPr>
              <a:t>NE VOUS LAISSEZ PAS DISTRAIRE :</a:t>
            </a:r>
          </a:p>
          <a:p>
            <a:pPr marL="0" indent="0" algn="ctr">
              <a:lnSpc>
                <a:spcPct val="100000"/>
              </a:lnSpc>
              <a:spcBef>
                <a:spcPts val="0"/>
              </a:spcBef>
              <a:buClr>
                <a:srgbClr val="000000"/>
              </a:buClr>
              <a:buFont typeface="Arial"/>
              <a:buNone/>
            </a:pPr>
            <a:endParaRPr lang="fr-FR" sz="1400" b="1" u="sng" kern="1200" dirty="0">
              <a:solidFill>
                <a:schemeClr val="tx1"/>
              </a:solidFill>
              <a:latin typeface="Brandon Grotesque Regular" panose="020B0503020203060202" pitchFamily="34" charset="0"/>
            </a:endParaRPr>
          </a:p>
          <a:p>
            <a:pPr marL="0" indent="0">
              <a:lnSpc>
                <a:spcPct val="100000"/>
              </a:lnSpc>
              <a:spcBef>
                <a:spcPts val="0"/>
              </a:spcBef>
              <a:buClr>
                <a:srgbClr val="000000"/>
              </a:buClr>
              <a:buFont typeface="Arial"/>
              <a:buNone/>
            </a:pPr>
            <a:r>
              <a:rPr lang="fr-FR" sz="1400" kern="1200" dirty="0">
                <a:solidFill>
                  <a:schemeClr val="tx1"/>
                </a:solidFill>
                <a:latin typeface="Brandon Grotesque Regular" panose="020B0503020203060202" pitchFamily="34" charset="0"/>
              </a:rPr>
              <a:t>Ressentez-vous le besoin de transférer ces actifs ?</a:t>
            </a:r>
          </a:p>
          <a:p>
            <a:pPr marL="0" indent="0">
              <a:lnSpc>
                <a:spcPct val="100000"/>
              </a:lnSpc>
              <a:spcBef>
                <a:spcPts val="0"/>
              </a:spcBef>
              <a:buClr>
                <a:srgbClr val="000000"/>
              </a:buClr>
              <a:buFont typeface="Arial"/>
              <a:buNone/>
            </a:pPr>
            <a:r>
              <a:rPr lang="fr-FR" sz="1400" kern="1200" dirty="0">
                <a:solidFill>
                  <a:schemeClr val="tx1"/>
                </a:solidFill>
                <a:latin typeface="Brandon Grotesque Regular" panose="020B0503020203060202" pitchFamily="34" charset="0"/>
              </a:rPr>
              <a:t>-   Pour accroître votre sécurité ?</a:t>
            </a:r>
          </a:p>
          <a:p>
            <a:pPr marL="0" indent="0">
              <a:lnSpc>
                <a:spcPct val="100000"/>
              </a:lnSpc>
              <a:spcBef>
                <a:spcPts val="0"/>
              </a:spcBef>
              <a:buClr>
                <a:srgbClr val="000000"/>
              </a:buClr>
              <a:buFont typeface="Arial"/>
              <a:buNone/>
            </a:pPr>
            <a:r>
              <a:rPr lang="fr-FR" sz="1400" kern="1200" dirty="0">
                <a:solidFill>
                  <a:schemeClr val="tx1"/>
                </a:solidFill>
                <a:latin typeface="Brandon Grotesque Regular" panose="020B0503020203060202" pitchFamily="34" charset="0"/>
              </a:rPr>
              <a:t>-   Pour vendre certains biens ? </a:t>
            </a:r>
          </a:p>
          <a:p>
            <a:pPr marL="0" indent="0">
              <a:lnSpc>
                <a:spcPct val="100000"/>
              </a:lnSpc>
              <a:spcBef>
                <a:spcPts val="0"/>
              </a:spcBef>
              <a:buClr>
                <a:srgbClr val="000000"/>
              </a:buClr>
              <a:buFont typeface="Arial"/>
              <a:buNone/>
            </a:pPr>
            <a:r>
              <a:rPr lang="fr-FR" sz="1400" kern="1200" dirty="0">
                <a:solidFill>
                  <a:schemeClr val="tx1"/>
                </a:solidFill>
                <a:latin typeface="Brandon Grotesque Regular" panose="020B0503020203060202" pitchFamily="34" charset="0"/>
              </a:rPr>
              <a:t>-   D'en acheter d'autres ?</a:t>
            </a:r>
          </a:p>
          <a:p>
            <a:pPr marL="0" indent="0" algn="ctr">
              <a:lnSpc>
                <a:spcPct val="100000"/>
              </a:lnSpc>
              <a:spcBef>
                <a:spcPts val="0"/>
              </a:spcBef>
              <a:buClr>
                <a:srgbClr val="000000"/>
              </a:buClr>
              <a:buFont typeface="Arial"/>
              <a:buNone/>
            </a:pPr>
            <a:endParaRPr lang="fr-FR" sz="1400" b="1" u="sng" kern="1200" dirty="0">
              <a:solidFill>
                <a:schemeClr val="tx1"/>
              </a:solidFill>
              <a:latin typeface="Brandon Grotesque Regular" panose="020B0503020203060202" pitchFamily="34" charset="0"/>
            </a:endParaRPr>
          </a:p>
          <a:p>
            <a:pPr marL="0" indent="0" algn="ctr">
              <a:lnSpc>
                <a:spcPct val="100000"/>
              </a:lnSpc>
              <a:spcBef>
                <a:spcPts val="0"/>
              </a:spcBef>
              <a:buClr>
                <a:srgbClr val="000000"/>
              </a:buClr>
              <a:buFont typeface="Arial"/>
              <a:buNone/>
            </a:pPr>
            <a:r>
              <a:rPr lang="fr-FR" sz="1400" kern="1200" dirty="0">
                <a:solidFill>
                  <a:schemeClr val="tx1"/>
                </a:solidFill>
                <a:latin typeface="Brandon Grotesque Regular" panose="020B0503020203060202" pitchFamily="34" charset="0"/>
              </a:rPr>
              <a:t>N'EN FAITES RIEN ! Vous oublierez le projet en cours. FOCUS !</a:t>
            </a:r>
          </a:p>
          <a:p>
            <a:pPr marL="0" indent="0" algn="ctr">
              <a:lnSpc>
                <a:spcPct val="100000"/>
              </a:lnSpc>
              <a:spcBef>
                <a:spcPts val="0"/>
              </a:spcBef>
              <a:buClr>
                <a:srgbClr val="000000"/>
              </a:buClr>
              <a:buFont typeface="Arial"/>
              <a:buNone/>
            </a:pPr>
            <a:endParaRPr lang="fr-FR" sz="1400" kern="1200" dirty="0">
              <a:solidFill>
                <a:schemeClr val="tx1"/>
              </a:solidFill>
              <a:latin typeface="Brandon Grotesque Regular" panose="020B0503020203060202" pitchFamily="34" charset="0"/>
            </a:endParaRPr>
          </a:p>
          <a:p>
            <a:pPr marL="0" indent="0" algn="ctr">
              <a:lnSpc>
                <a:spcPct val="100000"/>
              </a:lnSpc>
              <a:spcBef>
                <a:spcPts val="0"/>
              </a:spcBef>
              <a:buClr>
                <a:srgbClr val="000000"/>
              </a:buClr>
              <a:buFont typeface="Arial"/>
              <a:buNone/>
            </a:pPr>
            <a:r>
              <a:rPr lang="fr-FR" sz="1400" kern="1200" dirty="0">
                <a:solidFill>
                  <a:schemeClr val="tx1"/>
                </a:solidFill>
                <a:latin typeface="Brandon Grotesque Regular" panose="020B0503020203060202" pitchFamily="34" charset="0"/>
              </a:rPr>
              <a:t>Vous pouvez toujours revoir et modifier votre portfolio plus tard.</a:t>
            </a:r>
          </a:p>
        </p:txBody>
      </p:sp>
      <p:sp>
        <p:nvSpPr>
          <p:cNvPr id="12" name="Footer Placeholder 4">
            <a:extLst>
              <a:ext uri="{FF2B5EF4-FFF2-40B4-BE49-F238E27FC236}">
                <a16:creationId xmlns:a16="http://schemas.microsoft.com/office/drawing/2014/main" id="{6E0FD03D-8FE0-4880-9195-DDC6C30AD947}"/>
              </a:ext>
            </a:extLst>
          </p:cNvPr>
          <p:cNvSpPr>
            <a:spLocks noGrp="1"/>
          </p:cNvSpPr>
          <p:nvPr>
            <p:ph type="ftr" idx="11"/>
            <p:custDataLst>
              <p:tags r:id="rId7"/>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359965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peech Bubble: Rectangle 19"/>
          <p:cNvSpPr/>
          <p:nvPr>
            <p:custDataLst>
              <p:tags r:id="rId1"/>
            </p:custDataLst>
          </p:nvPr>
        </p:nvSpPr>
        <p:spPr>
          <a:xfrm>
            <a:off x="1025077" y="3613229"/>
            <a:ext cx="2682017" cy="1161759"/>
          </a:xfrm>
          <a:prstGeom prst="wedgeRectCallout">
            <a:avLst>
              <a:gd name="adj1" fmla="val -20833"/>
              <a:gd name="adj2" fmla="val 625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44E00-ABAF-42DD-9DB9-8F959DBDD4A8}"/>
              </a:ext>
            </a:extLst>
          </p:cNvPr>
          <p:cNvSpPr>
            <a:spLocks noGrp="1"/>
          </p:cNvSpPr>
          <p:nvPr>
            <p:ph type="title"/>
            <p:custDataLst>
              <p:tags r:id="rId2"/>
            </p:custDataLst>
          </p:nvPr>
        </p:nvSpPr>
        <p:spPr>
          <a:xfrm>
            <a:off x="427719" y="73146"/>
            <a:ext cx="4402015" cy="760290"/>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Étape 3 : Rédigeons la lettre.</a:t>
            </a:r>
            <a:endParaRPr lang="en-GB" sz="2000" dirty="0">
              <a:latin typeface="Brandon Grotesque Medium" panose="020B0603020203060202" pitchFamily="34" charset="0"/>
            </a:endParaRPr>
          </a:p>
        </p:txBody>
      </p:sp>
      <p:sp>
        <p:nvSpPr>
          <p:cNvPr id="3" name="Text Placeholder 2">
            <a:extLst>
              <a:ext uri="{FF2B5EF4-FFF2-40B4-BE49-F238E27FC236}">
                <a16:creationId xmlns:a16="http://schemas.microsoft.com/office/drawing/2014/main" id="{27913595-35C5-436F-BFD3-748A3482F186}"/>
              </a:ext>
            </a:extLst>
          </p:cNvPr>
          <p:cNvSpPr>
            <a:spLocks noGrp="1"/>
          </p:cNvSpPr>
          <p:nvPr>
            <p:ph type="body" idx="1"/>
            <p:custDataLst>
              <p:tags r:id="rId3"/>
            </p:custDataLst>
          </p:nvPr>
        </p:nvSpPr>
        <p:spPr>
          <a:xfrm>
            <a:off x="476747" y="725631"/>
            <a:ext cx="3795346" cy="4351339"/>
          </a:xfrm>
          <a:noFill/>
          <a:ln>
            <a:noFill/>
          </a:ln>
        </p:spPr>
        <p:txBody>
          <a:bodyPr spcFirstLastPara="1" wrap="square" lIns="68575" tIns="34275" rIns="68575" bIns="34275" anchor="t" anchorCtr="0">
            <a:noAutofit/>
          </a:bodyPr>
          <a:lstStyle/>
          <a:p>
            <a:pPr marL="0" indent="0">
              <a:buNone/>
            </a:pPr>
            <a:r>
              <a:rPr lang="fr-FR" sz="1400" kern="1200" dirty="0">
                <a:latin typeface="Brandon Grotesque Regular" panose="020B0503020203060202" pitchFamily="34" charset="0"/>
                <a:ea typeface="+mn-ea"/>
              </a:rPr>
              <a:t>Utilisez un stylo et du papier pour des raisons de sécurité, vous allez maintenant écrire une lettre à nos proches. </a:t>
            </a:r>
          </a:p>
          <a:p>
            <a:pPr marL="609585" lvl="1" indent="0">
              <a:buNone/>
            </a:pPr>
            <a:r>
              <a:rPr lang="fr-FR" sz="1400" kern="1200" dirty="0">
                <a:latin typeface="Brandon Grotesque Regular" panose="020B0503020203060202" pitchFamily="34" charset="0"/>
                <a:ea typeface="+mn-ea"/>
              </a:rPr>
              <a:t>-   J'ai un peu de crypto</a:t>
            </a:r>
          </a:p>
          <a:p>
            <a:pPr marL="609585" lvl="1" indent="0">
              <a:buNone/>
            </a:pPr>
            <a:r>
              <a:rPr lang="fr-FR" sz="1400" kern="1200" dirty="0">
                <a:latin typeface="Brandon Grotesque Regular" panose="020B0503020203060202" pitchFamily="34" charset="0"/>
                <a:ea typeface="+mn-ea"/>
              </a:rPr>
              <a:t>-   Contactez ces conseillers.</a:t>
            </a:r>
          </a:p>
          <a:p>
            <a:pPr marL="609585" lvl="1" indent="0">
              <a:buNone/>
            </a:pPr>
            <a:r>
              <a:rPr lang="fr-FR" sz="1400" kern="1200" dirty="0">
                <a:latin typeface="Brandon Grotesque Regular" panose="020B0503020203060202" pitchFamily="34" charset="0"/>
                <a:ea typeface="+mn-ea"/>
              </a:rPr>
              <a:t>-   J'ai ces actifs ici</a:t>
            </a:r>
          </a:p>
          <a:p>
            <a:pPr marL="609585" lvl="1" indent="0">
              <a:buNone/>
            </a:pPr>
            <a:r>
              <a:rPr lang="fr-FR" sz="1400" kern="1200" dirty="0">
                <a:latin typeface="Brandon Grotesque Regular" panose="020B0503020203060202" pitchFamily="34" charset="0"/>
                <a:ea typeface="+mn-ea"/>
              </a:rPr>
              <a:t>-   Je vous aime</a:t>
            </a:r>
            <a:r>
              <a:rPr lang="fr-FR" sz="1100" kern="1200" dirty="0">
                <a:latin typeface="Brandon Grotesque Regular" panose="020B0503020203060202" pitchFamily="34" charset="0"/>
                <a:ea typeface="+mn-ea"/>
              </a:rPr>
              <a:t>. </a:t>
            </a:r>
          </a:p>
          <a:p>
            <a:pPr marL="0" indent="0">
              <a:buNone/>
            </a:pPr>
            <a:r>
              <a:rPr lang="fr-FR" sz="1400" kern="1200" dirty="0">
                <a:latin typeface="Brandon Grotesque Regular" panose="020B0503020203060202" pitchFamily="34" charset="0"/>
                <a:ea typeface="+mn-ea"/>
              </a:rPr>
              <a:t>Ok, ceci est le modèle. On écrit maintenant!</a:t>
            </a:r>
          </a:p>
          <a:p>
            <a:pPr marL="0" indent="0">
              <a:buNone/>
            </a:pPr>
            <a:r>
              <a:rPr lang="fr-FR" sz="1400" kern="1200" dirty="0">
                <a:latin typeface="Brandon Grotesque Regular" panose="020B0503020203060202" pitchFamily="34" charset="0"/>
                <a:ea typeface="+mn-ea"/>
              </a:rPr>
              <a:t>Si vous ne voulez pas écrire, vous pouvez télécharger un modèle et remplir les trous. (Ici)</a:t>
            </a:r>
            <a:endParaRPr lang="en-GB" sz="1400" kern="1200" dirty="0">
              <a:latin typeface="Brandon Grotesque Regular" panose="020B0503020203060202" pitchFamily="34" charset="0"/>
              <a:ea typeface="+mn-ea"/>
            </a:endParaRPr>
          </a:p>
        </p:txBody>
      </p:sp>
      <p:sp>
        <p:nvSpPr>
          <p:cNvPr id="4" name="Date Placeholder 3">
            <a:extLst>
              <a:ext uri="{FF2B5EF4-FFF2-40B4-BE49-F238E27FC236}">
                <a16:creationId xmlns:a16="http://schemas.microsoft.com/office/drawing/2014/main" id="{F6F9858F-C9CE-4CBB-9C26-441FE8E49916}"/>
              </a:ext>
            </a:extLst>
          </p:cNvPr>
          <p:cNvSpPr>
            <a:spLocks noGrp="1"/>
          </p:cNvSpPr>
          <p:nvPr>
            <p:ph type="dt" idx="10"/>
            <p:custDataLst>
              <p:tags r:id="rId4"/>
            </p:custDataLst>
          </p:nvPr>
        </p:nvSpPr>
        <p:spPr/>
        <p:txBody>
          <a:bodyPr/>
          <a:lstStyle/>
          <a:p>
            <a:fld id="{9D8F1215-336F-4F7F-852A-AC874CC4C176}" type="datetime1">
              <a:rPr lang="fr-FR" smtClean="0"/>
              <a:t>14/08/2020</a:t>
            </a:fld>
            <a:endParaRPr lang="fr-FR"/>
          </a:p>
        </p:txBody>
      </p:sp>
      <p:sp>
        <p:nvSpPr>
          <p:cNvPr id="6" name="Slide Number Placeholder 5">
            <a:extLst>
              <a:ext uri="{FF2B5EF4-FFF2-40B4-BE49-F238E27FC236}">
                <a16:creationId xmlns:a16="http://schemas.microsoft.com/office/drawing/2014/main" id="{648F3D14-D898-44A4-8738-387E38ED959A}"/>
              </a:ext>
            </a:extLst>
          </p:cNvPr>
          <p:cNvSpPr>
            <a:spLocks noGrp="1"/>
          </p:cNvSpPr>
          <p:nvPr>
            <p:ph type="sldNum" idx="12"/>
            <p:custDataLst>
              <p:tags r:id="rId5"/>
            </p:custDataLst>
          </p:nvPr>
        </p:nvSpPr>
        <p:spPr/>
        <p:txBody>
          <a:bodyPr/>
          <a:lstStyle/>
          <a:p>
            <a:fld id="{6342C46F-FF72-4EA6-8768-A6D4D4DBC45D}" type="slidenum">
              <a:rPr lang="fr-FR" smtClean="0"/>
              <a:t>7</a:t>
            </a:fld>
            <a:endParaRPr lang="fr-FR"/>
          </a:p>
        </p:txBody>
      </p:sp>
      <p:cxnSp>
        <p:nvCxnSpPr>
          <p:cNvPr id="8" name="Straight Connector 7"/>
          <p:cNvCxnSpPr>
            <a:cxnSpLocks/>
          </p:cNvCxnSpPr>
          <p:nvPr>
            <p:custDataLst>
              <p:tags r:id="rId6"/>
            </p:custDataLst>
          </p:nvPr>
        </p:nvCxnSpPr>
        <p:spPr>
          <a:xfrm>
            <a:off x="4633546" y="277203"/>
            <a:ext cx="0" cy="5420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7"/>
            </p:custDataLst>
          </p:nvPr>
        </p:nvSpPr>
        <p:spPr>
          <a:xfrm>
            <a:off x="4954103" y="2404660"/>
            <a:ext cx="6855676" cy="11464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marR="0" lvl="0" algn="l" rtl="0">
              <a:lnSpc>
                <a:spcPct val="100000"/>
              </a:lnSpc>
              <a:spcBef>
                <a:spcPts val="0"/>
              </a:spcBef>
              <a:spcAft>
                <a:spcPts val="0"/>
              </a:spcAft>
              <a:defRPr lang="fr-FR"/>
            </a:defPPr>
            <a:lvl1pPr marR="0" lvl="0" indent="0" algn="ctr">
              <a:lnSpc>
                <a:spcPct val="100000"/>
              </a:lnSpc>
              <a:spcBef>
                <a:spcPts val="0"/>
              </a:spcBef>
              <a:spcAft>
                <a:spcPts val="0"/>
              </a:spcAft>
              <a:buClr>
                <a:srgbClr val="000000"/>
              </a:buClr>
              <a:buSzPts val="1400"/>
              <a:buFont typeface="Arial"/>
              <a:buNone/>
              <a:defRPr sz="1400" b="1" i="0" u="sng" strike="noStrike" cap="none">
                <a:latin typeface="Brandon Grotesque Regular" panose="020B0503020203060202" pitchFamily="34" charset="0"/>
                <a:ea typeface="Calibri"/>
                <a:cs typeface="Calibri"/>
              </a:defRPr>
            </a:lvl1pPr>
            <a:lvl2pPr marL="1219170" marR="0" lvl="1" indent="-423323">
              <a:lnSpc>
                <a:spcPct val="90000"/>
              </a:lnSpc>
              <a:spcBef>
                <a:spcPts val="533"/>
              </a:spcBef>
              <a:spcAft>
                <a:spcPts val="0"/>
              </a:spcAft>
              <a:buClr>
                <a:schemeClr val="dk1"/>
              </a:buClr>
              <a:buSzPts val="1400"/>
              <a:buFont typeface="Arial"/>
              <a:buChar char="•"/>
              <a:defRPr b="0" i="0" u="none" strike="noStrike" cap="none">
                <a:solidFill>
                  <a:schemeClr val="dk1"/>
                </a:solidFill>
                <a:latin typeface="Calibri"/>
                <a:ea typeface="Calibri"/>
                <a:cs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r>
              <a:rPr lang="fr-FR" dirty="0">
                <a:solidFill>
                  <a:schemeClr val="tx1"/>
                </a:solidFill>
              </a:rPr>
              <a:t>Extrait de l'annexe E. : Modèle de lettre à un proche.</a:t>
            </a:r>
          </a:p>
          <a:p>
            <a:r>
              <a:rPr lang="fr-FR" dirty="0">
                <a:solidFill>
                  <a:schemeClr val="tx1"/>
                </a:solidFill>
              </a:rPr>
              <a:t> Pamela Morgan - </a:t>
            </a:r>
            <a:r>
              <a:rPr lang="fr-FR" dirty="0" err="1">
                <a:solidFill>
                  <a:schemeClr val="tx1"/>
                </a:solidFill>
              </a:rPr>
              <a:t>Cryptoasset</a:t>
            </a:r>
            <a:r>
              <a:rPr lang="fr-FR" dirty="0">
                <a:solidFill>
                  <a:schemeClr val="tx1"/>
                </a:solidFill>
              </a:rPr>
              <a:t> Planification de l'héritage</a:t>
            </a:r>
          </a:p>
          <a:p>
            <a:pPr algn="l"/>
            <a:endParaRPr lang="fr-FR" dirty="0">
              <a:solidFill>
                <a:schemeClr val="tx1"/>
              </a:solidFill>
            </a:endParaRPr>
          </a:p>
          <a:p>
            <a:pPr algn="l"/>
            <a:r>
              <a:rPr lang="fr-FR" b="0" u="none" dirty="0">
                <a:solidFill>
                  <a:schemeClr val="tx1"/>
                </a:solidFill>
              </a:rPr>
              <a:t>Remastérisé pour m'adapter à notre exemple, je mettrai la partie que j'ai modifiée entre parenthèses et en bleu. Tout le reste sera le texte original du livre. (Traduit par Découvre Bitcoin)</a:t>
            </a:r>
            <a:endParaRPr lang="en-US" b="0" u="none" dirty="0">
              <a:solidFill>
                <a:schemeClr val="tx1"/>
              </a:solidFill>
            </a:endParaRPr>
          </a:p>
        </p:txBody>
      </p:sp>
      <p:sp>
        <p:nvSpPr>
          <p:cNvPr id="12" name="TextBox 11"/>
          <p:cNvSpPr txBox="1"/>
          <p:nvPr>
            <p:custDataLst>
              <p:tags r:id="rId8"/>
            </p:custDataLst>
          </p:nvPr>
        </p:nvSpPr>
        <p:spPr>
          <a:xfrm>
            <a:off x="5135507" y="3858802"/>
            <a:ext cx="6151330" cy="1900959"/>
          </a:xfrm>
          <a:prstGeom prst="rect">
            <a:avLst/>
          </a:prstGeom>
          <a:solidFill>
            <a:schemeClr val="bg1"/>
          </a:solidFill>
          <a:ln>
            <a:solidFill>
              <a:schemeClr val="tx1"/>
            </a:solid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609585" lvl="1" indent="0">
              <a:buNone/>
            </a:pPr>
            <a:r>
              <a:rPr lang="en-US" sz="1200" dirty="0"/>
              <a:t>Date: </a:t>
            </a:r>
            <a:r>
              <a:rPr lang="en-US" sz="1200" dirty="0">
                <a:highlight>
                  <a:srgbClr val="00FFFF"/>
                </a:highlight>
              </a:rPr>
              <a:t>“26/06/2020”</a:t>
            </a:r>
          </a:p>
          <a:p>
            <a:pPr marL="609585" lvl="1" indent="0">
              <a:buNone/>
            </a:pPr>
            <a:endParaRPr lang="en-US" sz="1200" dirty="0"/>
          </a:p>
          <a:p>
            <a:pPr marL="609585" lvl="1" indent="0">
              <a:buNone/>
            </a:pPr>
            <a:r>
              <a:rPr lang="en-US" sz="1200" dirty="0" err="1"/>
              <a:t>Chères</a:t>
            </a:r>
            <a:r>
              <a:rPr lang="en-US" sz="1200" dirty="0"/>
              <a:t> </a:t>
            </a:r>
            <a:r>
              <a:rPr lang="en-US" sz="1200" dirty="0">
                <a:highlight>
                  <a:srgbClr val="00FFFF"/>
                </a:highlight>
              </a:rPr>
              <a:t>“Liz &amp; Maia”</a:t>
            </a:r>
          </a:p>
          <a:p>
            <a:pPr marL="609585" lvl="1" indent="0">
              <a:buNone/>
            </a:pPr>
            <a:endParaRPr lang="en-US" sz="1200" dirty="0">
              <a:highlight>
                <a:srgbClr val="00FFFF"/>
              </a:highlight>
            </a:endParaRPr>
          </a:p>
          <a:p>
            <a:pPr marL="609585" lvl="1" indent="0">
              <a:buNone/>
            </a:pPr>
            <a:r>
              <a:rPr lang="fr-FR" sz="1200" dirty="0">
                <a:highlight>
                  <a:srgbClr val="00FFFF"/>
                </a:highlight>
              </a:rPr>
              <a:t>"Je vous aime profondément et je sais que vous serez fortes." </a:t>
            </a:r>
            <a:r>
              <a:rPr lang="fr-FR" sz="1200" dirty="0"/>
              <a:t>J'écris cette lettre pour vous faire savoir que j'ai des cryptoactifs qui pourraient avoir de la valeur. Veuillez lire cette lettre attentivement et entièrement avant d'entreprendre toute action. Ces actifs sont différents des autres actifs, une fois que ces actifs sont transférés, il n'y a aucun moyen de les récupérer. </a:t>
            </a:r>
          </a:p>
          <a:p>
            <a:endParaRPr lang="en-US" sz="1200" dirty="0"/>
          </a:p>
        </p:txBody>
      </p:sp>
      <p:pic>
        <p:nvPicPr>
          <p:cNvPr id="13" name="Picture 12"/>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608866" y="4919084"/>
            <a:ext cx="1194716" cy="1161759"/>
          </a:xfrm>
          <a:prstGeom prst="rect">
            <a:avLst/>
          </a:prstGeom>
        </p:spPr>
      </p:pic>
      <p:sp>
        <p:nvSpPr>
          <p:cNvPr id="16" name="TextBox 15"/>
          <p:cNvSpPr txBox="1"/>
          <p:nvPr>
            <p:custDataLst>
              <p:tags r:id="rId10"/>
            </p:custDataLst>
          </p:nvPr>
        </p:nvSpPr>
        <p:spPr>
          <a:xfrm>
            <a:off x="1683509" y="3648808"/>
            <a:ext cx="184731" cy="369332"/>
          </a:xfrm>
          <a:prstGeom prst="rect">
            <a:avLst/>
          </a:prstGeom>
          <a:noFill/>
        </p:spPr>
        <p:txBody>
          <a:bodyPr wrap="none" rtlCol="0">
            <a:spAutoFit/>
          </a:bodyPr>
          <a:lstStyle/>
          <a:p>
            <a:endParaRPr lang="en-US" dirty="0"/>
          </a:p>
        </p:txBody>
      </p:sp>
      <p:sp>
        <p:nvSpPr>
          <p:cNvPr id="17" name="TextBox 16"/>
          <p:cNvSpPr txBox="1"/>
          <p:nvPr>
            <p:custDataLst>
              <p:tags r:id="rId11"/>
            </p:custDataLst>
          </p:nvPr>
        </p:nvSpPr>
        <p:spPr>
          <a:xfrm>
            <a:off x="4963343" y="245949"/>
            <a:ext cx="6931095" cy="223049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Votre lettre doit être claire et utile</a:t>
            </a:r>
          </a:p>
          <a:p>
            <a:pPr marL="1181085" lvl="1">
              <a:buFont typeface="Arial" panose="020B0604020202020204" pitchFamily="34" charset="0"/>
              <a:buChar char="•"/>
            </a:pPr>
            <a:r>
              <a:rPr lang="fr-FR" sz="1400" dirty="0"/>
              <a:t>Ce n'est pas un testament</a:t>
            </a:r>
          </a:p>
          <a:p>
            <a:pPr marL="1181085" lvl="1">
              <a:buFont typeface="Arial" panose="020B0604020202020204" pitchFamily="34" charset="0"/>
              <a:buChar char="•"/>
            </a:pPr>
            <a:r>
              <a:rPr lang="fr-FR" sz="1400" dirty="0"/>
              <a:t>Ce n'est pas une lettre pour les faire pleurer </a:t>
            </a:r>
          </a:p>
          <a:p>
            <a:pPr marL="1181085" lvl="1">
              <a:buFont typeface="Arial" panose="020B0604020202020204" pitchFamily="34" charset="0"/>
              <a:buChar char="•"/>
            </a:pPr>
            <a:r>
              <a:rPr lang="fr-FR" sz="1400" dirty="0"/>
              <a:t>Ce n'est pas une lettre pour les forcer à ne jamais vendre. </a:t>
            </a:r>
          </a:p>
          <a:p>
            <a:pPr marL="1181085" lvl="1">
              <a:buFont typeface="Arial" panose="020B0604020202020204" pitchFamily="34" charset="0"/>
              <a:buChar char="•"/>
            </a:pPr>
            <a:r>
              <a:rPr lang="fr-FR" sz="1400" dirty="0"/>
              <a:t>Ce n'est pas une lettre pour écrire les clés privées.</a:t>
            </a:r>
          </a:p>
          <a:p>
            <a:r>
              <a:rPr lang="fr-FR" sz="1400" dirty="0"/>
              <a:t>C'est une lettre pour les aider à comprendre ce que vous avez fait, afin qu'ils puissent prendre la meilleure décision et agir en toute sécurité</a:t>
            </a:r>
            <a:r>
              <a:rPr lang="en-US" sz="1400" dirty="0"/>
              <a:t>. </a:t>
            </a:r>
          </a:p>
        </p:txBody>
      </p:sp>
      <p:sp>
        <p:nvSpPr>
          <p:cNvPr id="19" name="TextBox 18"/>
          <p:cNvSpPr txBox="1"/>
          <p:nvPr>
            <p:custDataLst>
              <p:tags r:id="rId12"/>
            </p:custDataLst>
          </p:nvPr>
        </p:nvSpPr>
        <p:spPr>
          <a:xfrm>
            <a:off x="1134575" y="3668034"/>
            <a:ext cx="2572519" cy="123182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Nous commençons par leur expliquer le but de la lettre et les mettons en garde contre le danger de l'</a:t>
            </a:r>
            <a:r>
              <a:rPr lang="fr-FR" sz="1400" dirty="0" err="1"/>
              <a:t>autodétention</a:t>
            </a:r>
            <a:r>
              <a:rPr lang="fr-FR" sz="1400" dirty="0"/>
              <a:t>.</a:t>
            </a:r>
            <a:endParaRPr lang="en-US" sz="1400" dirty="0"/>
          </a:p>
        </p:txBody>
      </p:sp>
      <p:sp>
        <p:nvSpPr>
          <p:cNvPr id="15" name="Footer Placeholder 4">
            <a:extLst>
              <a:ext uri="{FF2B5EF4-FFF2-40B4-BE49-F238E27FC236}">
                <a16:creationId xmlns:a16="http://schemas.microsoft.com/office/drawing/2014/main" id="{BDCBC387-93B6-4C10-B417-B28B55C1646E}"/>
              </a:ext>
            </a:extLst>
          </p:cNvPr>
          <p:cNvSpPr>
            <a:spLocks noGrp="1"/>
          </p:cNvSpPr>
          <p:nvPr>
            <p:ph type="ftr" idx="11"/>
            <p:custDataLst>
              <p:tags r:id="rId13"/>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149417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p:cNvSpPr/>
          <p:nvPr>
            <p:custDataLst>
              <p:tags r:id="rId1"/>
            </p:custDataLst>
          </p:nvPr>
        </p:nvSpPr>
        <p:spPr>
          <a:xfrm>
            <a:off x="459417" y="1292770"/>
            <a:ext cx="3822437" cy="2893495"/>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6CE0FFF-B556-4486-9FD3-64A655CE34CF}"/>
              </a:ext>
            </a:extLst>
          </p:cNvPr>
          <p:cNvSpPr>
            <a:spLocks noGrp="1"/>
          </p:cNvSpPr>
          <p:nvPr>
            <p:ph type="dt" idx="10"/>
            <p:custDataLst>
              <p:tags r:id="rId2"/>
            </p:custDataLst>
          </p:nvPr>
        </p:nvSpPr>
        <p:spPr/>
        <p:txBody>
          <a:bodyPr/>
          <a:lstStyle/>
          <a:p>
            <a:fld id="{6AB379EA-EED9-44BF-8B38-19E2E06ACB79}" type="datetime1">
              <a:rPr lang="fr-FR" smtClean="0"/>
              <a:t>14/08/2020</a:t>
            </a:fld>
            <a:endParaRPr lang="fr-FR"/>
          </a:p>
        </p:txBody>
      </p:sp>
      <p:sp>
        <p:nvSpPr>
          <p:cNvPr id="6" name="Slide Number Placeholder 5">
            <a:extLst>
              <a:ext uri="{FF2B5EF4-FFF2-40B4-BE49-F238E27FC236}">
                <a16:creationId xmlns:a16="http://schemas.microsoft.com/office/drawing/2014/main" id="{0AD08EBF-3E57-4779-AB10-C519814834B7}"/>
              </a:ext>
            </a:extLst>
          </p:cNvPr>
          <p:cNvSpPr>
            <a:spLocks noGrp="1"/>
          </p:cNvSpPr>
          <p:nvPr>
            <p:ph type="sldNum" idx="12"/>
            <p:custDataLst>
              <p:tags r:id="rId3"/>
            </p:custDataLst>
          </p:nvPr>
        </p:nvSpPr>
        <p:spPr/>
        <p:txBody>
          <a:bodyPr/>
          <a:lstStyle/>
          <a:p>
            <a:fld id="{6342C46F-FF72-4EA6-8768-A6D4D4DBC45D}" type="slidenum">
              <a:rPr lang="fr-FR" smtClean="0"/>
              <a:t>8</a:t>
            </a:fld>
            <a:endParaRPr lang="fr-FR"/>
          </a:p>
        </p:txBody>
      </p:sp>
      <p:sp>
        <p:nvSpPr>
          <p:cNvPr id="7" name="Rectangle 6"/>
          <p:cNvSpPr/>
          <p:nvPr>
            <p:custDataLst>
              <p:tags r:id="rId4"/>
            </p:custDataLst>
          </p:nvPr>
        </p:nvSpPr>
        <p:spPr>
          <a:xfrm>
            <a:off x="5013893" y="278286"/>
            <a:ext cx="6828065" cy="5082853"/>
          </a:xfrm>
          <a:prstGeom prst="rect">
            <a:avLst/>
          </a:prstGeom>
          <a:solidFill>
            <a:schemeClr val="bg1"/>
          </a:solidFill>
          <a:ln>
            <a:solidFill>
              <a:schemeClr val="tx1"/>
            </a:solid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200" dirty="0">
                <a:solidFill>
                  <a:schemeClr val="dk1"/>
                </a:solidFill>
                <a:latin typeface="Brandon Grotesque Regular" panose="020B0503020203060202" pitchFamily="34" charset="0"/>
                <a:cs typeface="Calibri"/>
              </a:rPr>
              <a:t>Vous trouverez ci-dessous une liste de personnes en qui j'ai confiance pour répondre à vos questions et vous aider dans le processus de recherche et de transfert de ces actifs. Contactez les personnes indiquées, mais ne faites pas confiance à une seule personne pour gérer le processus. Observez attentivement tous les conseillers, même ceux qui figurent sur cette liste. Tout le monde peut se tromper, alors assurez-vous de comprendre ce qu'ils font du mieux que vous pouvez et n'ayez pas peur de poser des questions et de vérifier les réponses par vous-mêmes. </a:t>
            </a:r>
          </a:p>
          <a:p>
            <a:pPr>
              <a:lnSpc>
                <a:spcPct val="90000"/>
              </a:lnSpc>
              <a:spcBef>
                <a:spcPts val="1067"/>
              </a:spcBef>
              <a:buClr>
                <a:schemeClr val="dk1"/>
              </a:buClr>
              <a:buSzPts val="1400"/>
            </a:pPr>
            <a:r>
              <a:rPr lang="fr-FR" sz="1200" dirty="0">
                <a:solidFill>
                  <a:schemeClr val="dk1"/>
                </a:solidFill>
                <a:latin typeface="Brandon Grotesque Regular" panose="020B0503020203060202" pitchFamily="34" charset="0"/>
                <a:cs typeface="Calibri"/>
              </a:rPr>
              <a:t>Les personnes qui peuvent vous aider à répondre aux questions et vous guider dans ce processus sont :</a:t>
            </a:r>
          </a:p>
          <a:p>
            <a:pPr>
              <a:lnSpc>
                <a:spcPct val="90000"/>
              </a:lnSpc>
              <a:spcBef>
                <a:spcPts val="1067"/>
              </a:spcBef>
              <a:buClr>
                <a:schemeClr val="dk1"/>
              </a:buClr>
              <a:buSzPts val="1400"/>
            </a:pPr>
            <a:r>
              <a:rPr lang="fr-FR" sz="1200" b="1" i="1" u="sng" dirty="0">
                <a:solidFill>
                  <a:schemeClr val="dk1"/>
                </a:solidFill>
                <a:latin typeface="Brandon Grotesque Regular" panose="020B0503020203060202" pitchFamily="34" charset="0"/>
                <a:cs typeface="Calibri"/>
              </a:rPr>
              <a:t>Insérez le nom de vos conseillers, leur affiliation à une organisation (le cas échéant), leurs coordonnées et la façon dont ils doivent vérifier leur identité (par exemple, base de données des clés, photos). </a:t>
            </a:r>
          </a:p>
          <a:p>
            <a:pPr marL="171450" indent="-171450">
              <a:lnSpc>
                <a:spcPct val="90000"/>
              </a:lnSpc>
              <a:spcBef>
                <a:spcPts val="1067"/>
              </a:spcBef>
              <a:buClr>
                <a:schemeClr val="dk1"/>
              </a:buClr>
              <a:buSzPts val="1400"/>
              <a:buFont typeface="Arial" panose="020B0604020202020204" pitchFamily="34" charset="0"/>
              <a:buChar char="•"/>
            </a:pPr>
            <a:r>
              <a:rPr lang="fr-FR" sz="1200" dirty="0">
                <a:solidFill>
                  <a:schemeClr val="dk1"/>
                </a:solidFill>
                <a:highlight>
                  <a:srgbClr val="00FFFF"/>
                </a:highlight>
                <a:latin typeface="Brandon Grotesque Regular" panose="020B0503020203060202" pitchFamily="34" charset="0"/>
                <a:cs typeface="Calibri"/>
              </a:rPr>
              <a:t>“ Mon frère Bob ; +33 09 XX 68 18 36 ; Bobmybrrother@gmail.com.  Vous pouvez faire confiance à Bob pour vous aider dans ce processus, il n'est pas le meilleur techniquement, mais il est la bonne personne pour douter de tout et être très prudent afin de vous assurer de réussir en toute sécurité. </a:t>
            </a:r>
          </a:p>
          <a:p>
            <a:pPr marL="171450" indent="-171450">
              <a:lnSpc>
                <a:spcPct val="90000"/>
              </a:lnSpc>
              <a:spcBef>
                <a:spcPts val="1067"/>
              </a:spcBef>
              <a:buClr>
                <a:schemeClr val="dk1"/>
              </a:buClr>
              <a:buSzPts val="1400"/>
              <a:buFont typeface="Arial" panose="020B0604020202020204" pitchFamily="34" charset="0"/>
              <a:buChar char="•"/>
            </a:pPr>
            <a:r>
              <a:rPr lang="fr-FR" sz="1200" dirty="0">
                <a:solidFill>
                  <a:schemeClr val="dk1"/>
                </a:solidFill>
                <a:highlight>
                  <a:srgbClr val="00FFFF"/>
                </a:highlight>
                <a:latin typeface="Brandon Grotesque Regular" panose="020B0503020203060202" pitchFamily="34" charset="0"/>
                <a:cs typeface="Calibri"/>
              </a:rPr>
              <a:t>Mon cousin Nathan ; +33 09 XX 29 35 ; NathanDeladzcroix@Hotmail.com. C'est Nathan qui m'a fait découvrir bitcoin. Il est très calé en technologie et sera en mesure de répondre à la plupart de vos questions. Il possède également quelques bitcoins et vous guidera sur le plan technique. Vous l'avez vu plusieurs fois lors de réunions de famille, j'ai inclus une photo de lui ici.  </a:t>
            </a:r>
          </a:p>
          <a:p>
            <a:pPr marL="171450" indent="-171450">
              <a:lnSpc>
                <a:spcPct val="90000"/>
              </a:lnSpc>
              <a:spcBef>
                <a:spcPts val="1067"/>
              </a:spcBef>
              <a:buClr>
                <a:schemeClr val="dk1"/>
              </a:buClr>
              <a:buSzPts val="1400"/>
              <a:buFont typeface="Arial" panose="020B0604020202020204" pitchFamily="34" charset="0"/>
              <a:buChar char="•"/>
            </a:pPr>
            <a:r>
              <a:rPr lang="fr-FR" sz="1200" dirty="0" err="1">
                <a:solidFill>
                  <a:schemeClr val="dk1"/>
                </a:solidFill>
                <a:highlight>
                  <a:srgbClr val="00FFFF"/>
                </a:highlight>
                <a:latin typeface="Brandon Grotesque Regular" panose="020B0503020203060202" pitchFamily="34" charset="0"/>
                <a:cs typeface="Calibri"/>
              </a:rPr>
              <a:t>Ricco</a:t>
            </a:r>
            <a:r>
              <a:rPr lang="fr-FR" sz="1200" dirty="0">
                <a:solidFill>
                  <a:schemeClr val="dk1"/>
                </a:solidFill>
                <a:highlight>
                  <a:srgbClr val="00FFFF"/>
                </a:highlight>
                <a:latin typeface="Brandon Grotesque Regular" panose="020B0503020203060202" pitchFamily="34" charset="0"/>
                <a:cs typeface="Calibri"/>
              </a:rPr>
              <a:t> ; @RiccoSFC sur twitter ; Ricco425@protonmail.com. Je travaille en étroite collaboration avec </a:t>
            </a:r>
            <a:r>
              <a:rPr lang="fr-FR" sz="1200" dirty="0" err="1">
                <a:solidFill>
                  <a:schemeClr val="dk1"/>
                </a:solidFill>
                <a:highlight>
                  <a:srgbClr val="00FFFF"/>
                </a:highlight>
                <a:latin typeface="Brandon Grotesque Regular" panose="020B0503020203060202" pitchFamily="34" charset="0"/>
                <a:cs typeface="Calibri"/>
              </a:rPr>
              <a:t>Ricco</a:t>
            </a:r>
            <a:r>
              <a:rPr lang="fr-FR" sz="1200" dirty="0">
                <a:solidFill>
                  <a:schemeClr val="dk1"/>
                </a:solidFill>
                <a:highlight>
                  <a:srgbClr val="00FFFF"/>
                </a:highlight>
                <a:latin typeface="Brandon Grotesque Regular" panose="020B0503020203060202" pitchFamily="34" charset="0"/>
                <a:cs typeface="Calibri"/>
              </a:rPr>
              <a:t> depuis de nombreuses années. Vous ne l'avez jamais rencontré, alors assurez-vous que vous parlez à la bonne personne en lui demandant "Quel est le nom du chien de Cédric", s'il répond 12, c'est bon. </a:t>
            </a:r>
            <a:r>
              <a:rPr lang="fr-FR" sz="1200" dirty="0" err="1">
                <a:solidFill>
                  <a:schemeClr val="dk1"/>
                </a:solidFill>
                <a:highlight>
                  <a:srgbClr val="00FFFF"/>
                </a:highlight>
                <a:latin typeface="Brandon Grotesque Regular" panose="020B0503020203060202" pitchFamily="34" charset="0"/>
                <a:cs typeface="Calibri"/>
              </a:rPr>
              <a:t>Ricco</a:t>
            </a:r>
            <a:r>
              <a:rPr lang="fr-FR" sz="1200" dirty="0">
                <a:solidFill>
                  <a:schemeClr val="dk1"/>
                </a:solidFill>
                <a:highlight>
                  <a:srgbClr val="00FFFF"/>
                </a:highlight>
                <a:latin typeface="Brandon Grotesque Regular" panose="020B0503020203060202" pitchFamily="34" charset="0"/>
                <a:cs typeface="Calibri"/>
              </a:rPr>
              <a:t> est extrêmement amical et expert en Bitcoin. Il répondra à toutes vos questions et vous pouvez vous fier à son jugement concernant la sécurité des bitcoins. N'ayez pas peur de le contacter, je l'ai rencontré plusieurs fois et il sait tout sur toi et Maia. </a:t>
            </a:r>
          </a:p>
          <a:p>
            <a:pPr>
              <a:lnSpc>
                <a:spcPct val="90000"/>
              </a:lnSpc>
              <a:spcBef>
                <a:spcPts val="1067"/>
              </a:spcBef>
              <a:buClr>
                <a:schemeClr val="dk1"/>
              </a:buClr>
              <a:buSzPts val="1400"/>
            </a:pPr>
            <a:r>
              <a:rPr lang="fr-FR" sz="1200" dirty="0">
                <a:solidFill>
                  <a:schemeClr val="dk1"/>
                </a:solidFill>
                <a:highlight>
                  <a:srgbClr val="00FFFF"/>
                </a:highlight>
                <a:latin typeface="Brandon Grotesque Regular" panose="020B0503020203060202" pitchFamily="34" charset="0"/>
                <a:cs typeface="Calibri"/>
              </a:rPr>
              <a:t>Ça doit vous sembler fou, mais contactez-les tous. En plus, vous pouvez vous instruire en écoutant Andreas </a:t>
            </a:r>
            <a:r>
              <a:rPr lang="fr-FR" sz="1200" dirty="0" err="1">
                <a:solidFill>
                  <a:schemeClr val="dk1"/>
                </a:solidFill>
                <a:highlight>
                  <a:srgbClr val="00FFFF"/>
                </a:highlight>
                <a:latin typeface="Brandon Grotesque Regular" panose="020B0503020203060202" pitchFamily="34" charset="0"/>
                <a:cs typeface="Calibri"/>
              </a:rPr>
              <a:t>Antonopoulos</a:t>
            </a:r>
            <a:r>
              <a:rPr lang="fr-FR" sz="1200" dirty="0">
                <a:solidFill>
                  <a:schemeClr val="dk1"/>
                </a:solidFill>
                <a:highlight>
                  <a:srgbClr val="00FFFF"/>
                </a:highlight>
                <a:latin typeface="Brandon Grotesque Regular" panose="020B0503020203060202" pitchFamily="34" charset="0"/>
                <a:cs typeface="Calibri"/>
              </a:rPr>
              <a:t> sur YouTube et en achetant le Livre « Crypto </a:t>
            </a:r>
            <a:r>
              <a:rPr lang="fr-FR" sz="1200" dirty="0" err="1">
                <a:solidFill>
                  <a:schemeClr val="dk1"/>
                </a:solidFill>
                <a:highlight>
                  <a:srgbClr val="00FFFF"/>
                </a:highlight>
                <a:latin typeface="Brandon Grotesque Regular" panose="020B0503020203060202" pitchFamily="34" charset="0"/>
                <a:cs typeface="Calibri"/>
              </a:rPr>
              <a:t>Inheritance</a:t>
            </a:r>
            <a:r>
              <a:rPr lang="fr-FR" sz="1200" dirty="0">
                <a:solidFill>
                  <a:schemeClr val="dk1"/>
                </a:solidFill>
                <a:highlight>
                  <a:srgbClr val="00FFFF"/>
                </a:highlight>
                <a:latin typeface="Brandon Grotesque Regular" panose="020B0503020203060202" pitchFamily="34" charset="0"/>
                <a:cs typeface="Calibri"/>
              </a:rPr>
              <a:t> planning » de Pamela Morgan. </a:t>
            </a:r>
            <a:endParaRPr lang="en-US" sz="1200" dirty="0">
              <a:solidFill>
                <a:schemeClr val="dk1"/>
              </a:solidFill>
              <a:highlight>
                <a:srgbClr val="00FFFF"/>
              </a:highlight>
              <a:latin typeface="Brandon Grotesque Regular" panose="020B0503020203060202" pitchFamily="34" charset="0"/>
              <a:cs typeface="Calibri"/>
            </a:endParaRPr>
          </a:p>
        </p:txBody>
      </p:sp>
      <p:pic>
        <p:nvPicPr>
          <p:cNvPr id="8" name="Picture 7"/>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04795" y="4433463"/>
            <a:ext cx="1200878" cy="1167751"/>
          </a:xfrm>
          <a:prstGeom prst="rect">
            <a:avLst/>
          </a:prstGeom>
        </p:spPr>
      </p:pic>
      <p:sp>
        <p:nvSpPr>
          <p:cNvPr id="10" name="TextBox 9"/>
          <p:cNvSpPr txBox="1"/>
          <p:nvPr>
            <p:custDataLst>
              <p:tags r:id="rId6"/>
            </p:custDataLst>
          </p:nvPr>
        </p:nvSpPr>
        <p:spPr>
          <a:xfrm>
            <a:off x="1790735" y="2681654"/>
            <a:ext cx="184731" cy="369332"/>
          </a:xfrm>
          <a:prstGeom prst="rect">
            <a:avLst/>
          </a:prstGeom>
          <a:noFill/>
        </p:spPr>
        <p:txBody>
          <a:bodyPr wrap="none" rtlCol="0">
            <a:spAutoFit/>
          </a:bodyPr>
          <a:lstStyle/>
          <a:p>
            <a:endParaRPr lang="en-US" dirty="0"/>
          </a:p>
        </p:txBody>
      </p:sp>
      <p:sp>
        <p:nvSpPr>
          <p:cNvPr id="11" name="TextBox 10"/>
          <p:cNvSpPr txBox="1"/>
          <p:nvPr>
            <p:custDataLst>
              <p:tags r:id="rId7"/>
            </p:custDataLst>
          </p:nvPr>
        </p:nvSpPr>
        <p:spPr>
          <a:xfrm>
            <a:off x="615726" y="1292770"/>
            <a:ext cx="3509818" cy="288204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Ensuite, nous mettons en place la "section des conseillers". </a:t>
            </a:r>
          </a:p>
          <a:p>
            <a:r>
              <a:rPr lang="fr-FR" sz="1400" dirty="0"/>
              <a:t>Ceci sera déroutant pour vos héritiers. D'autant plus si vous incluez des personnes ou des organisations qu'ils ne connaissent pas. Assurez-vous d'être précis à ce sujet :</a:t>
            </a:r>
          </a:p>
          <a:p>
            <a:r>
              <a:rPr lang="fr-FR" sz="1400" dirty="0"/>
              <a:t>-     Comment les contacter</a:t>
            </a:r>
          </a:p>
          <a:p>
            <a:r>
              <a:rPr lang="fr-FR" sz="1400" dirty="0"/>
              <a:t>-     Comment les identifier</a:t>
            </a:r>
          </a:p>
          <a:p>
            <a:r>
              <a:rPr lang="fr-FR" sz="1400" dirty="0"/>
              <a:t>-     Quels sont leurs domaines d'expertise.</a:t>
            </a:r>
          </a:p>
          <a:p>
            <a:r>
              <a:rPr lang="fr-FR" sz="1400" dirty="0"/>
              <a:t>-     Comment ils peuvent s'instruire eux-mêmes.</a:t>
            </a:r>
            <a:endParaRPr lang="en-US" sz="1400" dirty="0"/>
          </a:p>
        </p:txBody>
      </p:sp>
      <p:cxnSp>
        <p:nvCxnSpPr>
          <p:cNvPr id="13" name="Straight Connector 12"/>
          <p:cNvCxnSpPr>
            <a:cxnSpLocks/>
          </p:cNvCxnSpPr>
          <p:nvPr>
            <p:custDataLst>
              <p:tags r:id="rId8"/>
            </p:custDataLst>
          </p:nvPr>
        </p:nvCxnSpPr>
        <p:spPr>
          <a:xfrm>
            <a:off x="4633546" y="277203"/>
            <a:ext cx="0" cy="5420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892B2E3-1EAD-4E12-8667-8C14969EB84E}"/>
              </a:ext>
            </a:extLst>
          </p:cNvPr>
          <p:cNvSpPr>
            <a:spLocks noGrp="1"/>
          </p:cNvSpPr>
          <p:nvPr>
            <p:ph type="ftr" idx="11"/>
            <p:custDataLst>
              <p:tags r:id="rId9"/>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31005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p:cNvSpPr/>
          <p:nvPr>
            <p:custDataLst>
              <p:tags r:id="rId1"/>
            </p:custDataLst>
          </p:nvPr>
        </p:nvSpPr>
        <p:spPr>
          <a:xfrm>
            <a:off x="307732" y="520303"/>
            <a:ext cx="3981050" cy="3886254"/>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6CE0FFF-B556-4486-9FD3-64A655CE34CF}"/>
              </a:ext>
            </a:extLst>
          </p:cNvPr>
          <p:cNvSpPr>
            <a:spLocks noGrp="1"/>
          </p:cNvSpPr>
          <p:nvPr>
            <p:ph type="dt" idx="10"/>
            <p:custDataLst>
              <p:tags r:id="rId2"/>
            </p:custDataLst>
          </p:nvPr>
        </p:nvSpPr>
        <p:spPr/>
        <p:txBody>
          <a:bodyPr/>
          <a:lstStyle/>
          <a:p>
            <a:fld id="{9A1DDEE8-6E08-49E5-BF03-DA8FC69339CD}" type="datetime1">
              <a:rPr lang="fr-FR" smtClean="0"/>
              <a:t>14/08/2020</a:t>
            </a:fld>
            <a:endParaRPr lang="fr-FR"/>
          </a:p>
        </p:txBody>
      </p:sp>
      <p:sp>
        <p:nvSpPr>
          <p:cNvPr id="6" name="Slide Number Placeholder 5">
            <a:extLst>
              <a:ext uri="{FF2B5EF4-FFF2-40B4-BE49-F238E27FC236}">
                <a16:creationId xmlns:a16="http://schemas.microsoft.com/office/drawing/2014/main" id="{0AD08EBF-3E57-4779-AB10-C519814834B7}"/>
              </a:ext>
            </a:extLst>
          </p:cNvPr>
          <p:cNvSpPr>
            <a:spLocks noGrp="1"/>
          </p:cNvSpPr>
          <p:nvPr>
            <p:ph type="sldNum" idx="12"/>
            <p:custDataLst>
              <p:tags r:id="rId3"/>
            </p:custDataLst>
          </p:nvPr>
        </p:nvSpPr>
        <p:spPr/>
        <p:txBody>
          <a:bodyPr/>
          <a:lstStyle/>
          <a:p>
            <a:fld id="{6342C46F-FF72-4EA6-8768-A6D4D4DBC45D}" type="slidenum">
              <a:rPr lang="fr-FR" smtClean="0"/>
              <a:t>9</a:t>
            </a:fld>
            <a:endParaRPr lang="fr-FR" dirty="0"/>
          </a:p>
        </p:txBody>
      </p:sp>
      <p:sp>
        <p:nvSpPr>
          <p:cNvPr id="7" name="Rectangle 6"/>
          <p:cNvSpPr/>
          <p:nvPr>
            <p:custDataLst>
              <p:tags r:id="rId4"/>
            </p:custDataLst>
          </p:nvPr>
        </p:nvSpPr>
        <p:spPr>
          <a:xfrm>
            <a:off x="4978311" y="227136"/>
            <a:ext cx="7017319" cy="5545591"/>
          </a:xfrm>
          <a:prstGeom prst="rect">
            <a:avLst/>
          </a:prstGeom>
          <a:solidFill>
            <a:schemeClr val="bg1"/>
          </a:solidFill>
          <a:ln>
            <a:solidFill>
              <a:schemeClr val="tx1"/>
            </a:solid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200" dirty="0">
                <a:solidFill>
                  <a:schemeClr val="dk1"/>
                </a:solidFill>
                <a:latin typeface="Brandon Grotesque Regular" panose="020B0503020203060202" pitchFamily="34" charset="0"/>
                <a:cs typeface="Calibri"/>
              </a:rPr>
              <a:t>Vous trouverez ci-dessous une liste des appareils, logiciels et portefeuille que j'utilise pour accéder à ces biens. Veuillez ranger tous ces appareils sous clé et les conserver en toute sécurité jusqu'à ce que les biens soient transférés à mes héritiers. Ne laissez personne y accéder sans surveillance.</a:t>
            </a:r>
          </a:p>
          <a:p>
            <a:pPr>
              <a:lnSpc>
                <a:spcPct val="90000"/>
              </a:lnSpc>
              <a:spcBef>
                <a:spcPts val="1067"/>
              </a:spcBef>
              <a:buClr>
                <a:schemeClr val="dk1"/>
              </a:buClr>
              <a:buSzPts val="1400"/>
            </a:pPr>
            <a:r>
              <a:rPr lang="fr-FR" sz="1200" b="1" i="1" u="sng" dirty="0">
                <a:solidFill>
                  <a:schemeClr val="dk1"/>
                </a:solidFill>
                <a:latin typeface="Brandon Grotesque Regular" panose="020B0503020203060202" pitchFamily="34" charset="0"/>
                <a:cs typeface="Calibri"/>
              </a:rPr>
              <a:t>(Insérez ici votre inventaire de </a:t>
            </a:r>
            <a:r>
              <a:rPr lang="fr-FR" sz="1200" b="1" i="1" u="sng" dirty="0" err="1">
                <a:solidFill>
                  <a:schemeClr val="dk1"/>
                </a:solidFill>
                <a:latin typeface="Brandon Grotesque Regular" panose="020B0503020203060202" pitchFamily="34" charset="0"/>
                <a:cs typeface="Calibri"/>
              </a:rPr>
              <a:t>crypto-actifs</a:t>
            </a:r>
            <a:r>
              <a:rPr lang="fr-FR" sz="1200" b="1" i="1" u="sng" dirty="0">
                <a:solidFill>
                  <a:schemeClr val="dk1"/>
                </a:solidFill>
                <a:latin typeface="Brandon Grotesque Regular" panose="020B0503020203060202" pitchFamily="34" charset="0"/>
                <a:cs typeface="Calibri"/>
              </a:rPr>
              <a:t>)</a:t>
            </a:r>
            <a:endParaRPr lang="en-US" sz="1200" dirty="0">
              <a:solidFill>
                <a:schemeClr val="dk1"/>
              </a:solidFill>
              <a:highlight>
                <a:srgbClr val="FFFF00"/>
              </a:highlight>
              <a:latin typeface="Brandon Grotesque Regular" panose="020B0503020203060202" pitchFamily="34" charset="0"/>
              <a:cs typeface="Calibri"/>
            </a:endParaRPr>
          </a:p>
          <a:p>
            <a:pPr>
              <a:lnSpc>
                <a:spcPct val="90000"/>
              </a:lnSpc>
              <a:spcBef>
                <a:spcPts val="1067"/>
              </a:spcBef>
              <a:buClr>
                <a:schemeClr val="dk1"/>
              </a:buClr>
              <a:buSzPts val="1400"/>
            </a:pPr>
            <a:endParaRPr lang="en-US" sz="1200" dirty="0">
              <a:solidFill>
                <a:schemeClr val="dk1"/>
              </a:solidFill>
              <a:highlight>
                <a:srgbClr val="C0C0C0"/>
              </a:highlight>
              <a:latin typeface="Brandon Grotesque Regular" panose="020B0503020203060202" pitchFamily="34" charset="0"/>
              <a:cs typeface="Calibri"/>
            </a:endParaRPr>
          </a:p>
          <a:p>
            <a:pPr>
              <a:lnSpc>
                <a:spcPct val="90000"/>
              </a:lnSpc>
              <a:spcBef>
                <a:spcPts val="1067"/>
              </a:spcBef>
              <a:buClr>
                <a:schemeClr val="dk1"/>
              </a:buClr>
              <a:buSzPts val="1400"/>
            </a:pPr>
            <a:endParaRPr lang="en-US" sz="1200" dirty="0">
              <a:solidFill>
                <a:schemeClr val="dk1"/>
              </a:solidFill>
              <a:highlight>
                <a:srgbClr val="C0C0C0"/>
              </a:highlight>
              <a:latin typeface="Brandon Grotesque Regular" panose="020B0503020203060202" pitchFamily="34" charset="0"/>
              <a:cs typeface="Calibri"/>
            </a:endParaRPr>
          </a:p>
          <a:p>
            <a:pPr>
              <a:lnSpc>
                <a:spcPct val="90000"/>
              </a:lnSpc>
              <a:spcBef>
                <a:spcPts val="1067"/>
              </a:spcBef>
              <a:buClr>
                <a:schemeClr val="dk1"/>
              </a:buClr>
              <a:buSzPts val="1400"/>
            </a:pPr>
            <a:endParaRPr lang="en-US" sz="1200" dirty="0">
              <a:solidFill>
                <a:schemeClr val="dk1"/>
              </a:solidFill>
              <a:highlight>
                <a:srgbClr val="C0C0C0"/>
              </a:highlight>
              <a:latin typeface="Brandon Grotesque Regular" panose="020B0503020203060202" pitchFamily="34" charset="0"/>
              <a:cs typeface="Calibri"/>
            </a:endParaRPr>
          </a:p>
          <a:p>
            <a:pPr>
              <a:lnSpc>
                <a:spcPct val="90000"/>
              </a:lnSpc>
              <a:spcBef>
                <a:spcPts val="1067"/>
              </a:spcBef>
              <a:buClr>
                <a:schemeClr val="dk1"/>
              </a:buClr>
              <a:buSzPts val="1400"/>
            </a:pPr>
            <a:endParaRPr lang="en-US" sz="1200" dirty="0">
              <a:solidFill>
                <a:schemeClr val="dk1"/>
              </a:solidFill>
              <a:highlight>
                <a:srgbClr val="C0C0C0"/>
              </a:highlight>
              <a:latin typeface="Brandon Grotesque Regular" panose="020B0503020203060202" pitchFamily="34" charset="0"/>
              <a:cs typeface="Calibri"/>
            </a:endParaRPr>
          </a:p>
          <a:p>
            <a:pPr>
              <a:lnSpc>
                <a:spcPct val="90000"/>
              </a:lnSpc>
              <a:spcBef>
                <a:spcPts val="1067"/>
              </a:spcBef>
              <a:buClr>
                <a:schemeClr val="dk1"/>
              </a:buClr>
              <a:buSzPts val="1400"/>
            </a:pPr>
            <a:endParaRPr lang="en-US" sz="1200" dirty="0">
              <a:solidFill>
                <a:schemeClr val="dk1"/>
              </a:solidFill>
              <a:highlight>
                <a:srgbClr val="C0C0C0"/>
              </a:highlight>
              <a:latin typeface="Brandon Grotesque Regular" panose="020B0503020203060202" pitchFamily="34" charset="0"/>
              <a:cs typeface="Calibri"/>
            </a:endParaRPr>
          </a:p>
          <a:p>
            <a:pPr marL="285750" indent="-285750">
              <a:lnSpc>
                <a:spcPct val="90000"/>
              </a:lnSpc>
              <a:spcBef>
                <a:spcPts val="1067"/>
              </a:spcBef>
              <a:buClr>
                <a:schemeClr val="dk1"/>
              </a:buClr>
              <a:buSzPts val="1400"/>
              <a:buFont typeface="Arial" panose="020B0604020202020204" pitchFamily="34" charset="0"/>
              <a:buChar char="•"/>
            </a:pPr>
            <a:r>
              <a:rPr lang="fr-FR" sz="1200" dirty="0">
                <a:solidFill>
                  <a:schemeClr val="dk1"/>
                </a:solidFill>
                <a:highlight>
                  <a:srgbClr val="00FFFF"/>
                </a:highlight>
                <a:latin typeface="Brandon Grotesque Regular" panose="020B0503020203060202" pitchFamily="34" charset="0"/>
                <a:cs typeface="Calibri"/>
              </a:rPr>
              <a:t>"J'ai utilisé mon téléphone ( Samsung 8 ) pour avoir accès à mon portefeuille </a:t>
            </a:r>
            <a:r>
              <a:rPr lang="fr-FR" sz="1200" dirty="0" err="1">
                <a:solidFill>
                  <a:schemeClr val="dk1"/>
                </a:solidFill>
                <a:highlight>
                  <a:srgbClr val="00FFFF"/>
                </a:highlight>
                <a:latin typeface="Brandon Grotesque Regular" panose="020B0503020203060202" pitchFamily="34" charset="0"/>
                <a:cs typeface="Calibri"/>
              </a:rPr>
              <a:t>Samourai</a:t>
            </a:r>
            <a:r>
              <a:rPr lang="fr-FR" sz="1200" dirty="0">
                <a:solidFill>
                  <a:schemeClr val="dk1"/>
                </a:solidFill>
                <a:highlight>
                  <a:srgbClr val="00FFFF"/>
                </a:highlight>
                <a:latin typeface="Brandon Grotesque Regular" panose="020B0503020203060202" pitchFamily="34" charset="0"/>
                <a:cs typeface="Calibri"/>
              </a:rPr>
              <a:t>. La clé privée qui protège le portefeuille se trouve dans la chambre forte de la banque et un autre exemplaire chez Oncle Bob. Le code PIN pour déverrouiller mon téléphone et le portefeuille est conservé à la maison et chez ma mamie. </a:t>
            </a:r>
          </a:p>
          <a:p>
            <a:pPr marL="285750" indent="-285750">
              <a:lnSpc>
                <a:spcPct val="90000"/>
              </a:lnSpc>
              <a:spcBef>
                <a:spcPts val="1067"/>
              </a:spcBef>
              <a:buClr>
                <a:schemeClr val="dk1"/>
              </a:buClr>
              <a:buSzPts val="1400"/>
              <a:buFont typeface="Arial" panose="020B0604020202020204" pitchFamily="34" charset="0"/>
              <a:buChar char="•"/>
            </a:pPr>
            <a:r>
              <a:rPr lang="fr-FR" sz="1200" dirty="0">
                <a:solidFill>
                  <a:schemeClr val="dk1"/>
                </a:solidFill>
                <a:highlight>
                  <a:srgbClr val="00FFFF"/>
                </a:highlight>
                <a:latin typeface="Brandon Grotesque Regular" panose="020B0503020203060202" pitchFamily="34" charset="0"/>
                <a:cs typeface="Calibri"/>
              </a:rPr>
              <a:t>J'utilise mon ordinateur Dell 2018 pour avoir accès à un échange en ligne appelé </a:t>
            </a:r>
            <a:r>
              <a:rPr lang="fr-FR" sz="1200" dirty="0" err="1">
                <a:solidFill>
                  <a:schemeClr val="dk1"/>
                </a:solidFill>
                <a:highlight>
                  <a:srgbClr val="00FFFF"/>
                </a:highlight>
                <a:latin typeface="Brandon Grotesque Regular" panose="020B0503020203060202" pitchFamily="34" charset="0"/>
                <a:cs typeface="Calibri"/>
              </a:rPr>
              <a:t>Bitstamp</a:t>
            </a:r>
            <a:r>
              <a:rPr lang="fr-FR" sz="1200" dirty="0">
                <a:solidFill>
                  <a:schemeClr val="dk1"/>
                </a:solidFill>
                <a:highlight>
                  <a:srgbClr val="00FFFF"/>
                </a:highlight>
                <a:latin typeface="Brandon Grotesque Regular" panose="020B0503020203060202" pitchFamily="34" charset="0"/>
                <a:cs typeface="Calibri"/>
              </a:rPr>
              <a:t>. Il se peut qu'il me reste des Bitcoins ou des $ là-bas. Pour accéder à mon compte, vous devrez les contacter directement ou vous connecter à mon compte (attention, cela peut être illégal - vérifiez votre législation). J'ai utilisé un gestionnaire de mots de passe pour y accéder, vous trouverez ma sauvegarde dans la chambre forte de la banque. Le compte est également protégé par 2FA, auquel vous pouvez accéder via mon téléphone (Samsung 8) ou en utilisant le code de sauvegarde stocké à la maison. </a:t>
            </a:r>
          </a:p>
          <a:p>
            <a:pPr marL="285750" indent="-285750">
              <a:lnSpc>
                <a:spcPct val="90000"/>
              </a:lnSpc>
              <a:spcBef>
                <a:spcPts val="1067"/>
              </a:spcBef>
              <a:buClr>
                <a:schemeClr val="dk1"/>
              </a:buClr>
              <a:buSzPts val="1400"/>
              <a:buFont typeface="Arial" panose="020B0604020202020204" pitchFamily="34" charset="0"/>
              <a:buChar char="•"/>
            </a:pPr>
            <a:r>
              <a:rPr lang="fr-FR" sz="1200" dirty="0">
                <a:solidFill>
                  <a:schemeClr val="dk1"/>
                </a:solidFill>
                <a:highlight>
                  <a:srgbClr val="00FFFF"/>
                </a:highlight>
                <a:latin typeface="Brandon Grotesque Regular" panose="020B0503020203060202" pitchFamily="34" charset="0"/>
                <a:cs typeface="Calibri"/>
              </a:rPr>
              <a:t>J'ai également des BTC sur un appareil </a:t>
            </a:r>
            <a:r>
              <a:rPr lang="fr-FR" sz="1200" dirty="0" err="1">
                <a:solidFill>
                  <a:schemeClr val="dk1"/>
                </a:solidFill>
                <a:highlight>
                  <a:srgbClr val="00FFFF"/>
                </a:highlight>
                <a:latin typeface="Brandon Grotesque Regular" panose="020B0503020203060202" pitchFamily="34" charset="0"/>
                <a:cs typeface="Calibri"/>
              </a:rPr>
              <a:t>Trezor</a:t>
            </a:r>
            <a:r>
              <a:rPr lang="fr-FR" sz="1200" dirty="0">
                <a:solidFill>
                  <a:schemeClr val="dk1"/>
                </a:solidFill>
                <a:highlight>
                  <a:srgbClr val="00FFFF"/>
                </a:highlight>
                <a:latin typeface="Brandon Grotesque Regular" panose="020B0503020203060202" pitchFamily="34" charset="0"/>
                <a:cs typeface="Calibri"/>
              </a:rPr>
              <a:t> modèle One. J'y accède via mon PC et le site web Trezor.io. Les clés privées de sauvegarde se trouvent dans le coffre-fort de la banque et chez oncle Bob. Le code PIN à la maison et chez ma mère. L'appareil lui-même doit être dans un coffre-fort à mon bureau. </a:t>
            </a:r>
          </a:p>
          <a:p>
            <a:pPr marL="285750" indent="-285750">
              <a:lnSpc>
                <a:spcPct val="90000"/>
              </a:lnSpc>
              <a:spcBef>
                <a:spcPts val="1067"/>
              </a:spcBef>
              <a:buClr>
                <a:schemeClr val="dk1"/>
              </a:buClr>
              <a:buSzPts val="1400"/>
              <a:buFont typeface="Arial" panose="020B0604020202020204" pitchFamily="34" charset="0"/>
              <a:buChar char="•"/>
            </a:pPr>
            <a:r>
              <a:rPr lang="fr-FR" sz="1200" dirty="0">
                <a:solidFill>
                  <a:schemeClr val="dk1"/>
                </a:solidFill>
                <a:highlight>
                  <a:srgbClr val="00FFFF"/>
                </a:highlight>
                <a:latin typeface="Brandon Grotesque Regular" panose="020B0503020203060202" pitchFamily="34" charset="0"/>
                <a:cs typeface="Calibri"/>
              </a:rPr>
              <a:t>J'utilise une </a:t>
            </a:r>
            <a:r>
              <a:rPr lang="fr-FR" sz="1200" dirty="0" err="1">
                <a:solidFill>
                  <a:schemeClr val="dk1"/>
                </a:solidFill>
                <a:highlight>
                  <a:srgbClr val="00FFFF"/>
                </a:highlight>
                <a:latin typeface="Brandon Grotesque Regular" panose="020B0503020203060202" pitchFamily="34" charset="0"/>
                <a:cs typeface="Calibri"/>
              </a:rPr>
              <a:t>passphrase</a:t>
            </a:r>
            <a:r>
              <a:rPr lang="fr-FR" sz="1200" dirty="0">
                <a:solidFill>
                  <a:schemeClr val="dk1"/>
                </a:solidFill>
                <a:highlight>
                  <a:srgbClr val="00FFFF"/>
                </a:highlight>
                <a:latin typeface="Brandon Grotesque Regular" panose="020B0503020203060202" pitchFamily="34" charset="0"/>
                <a:cs typeface="Calibri"/>
              </a:rPr>
              <a:t> de sécurité avancée pour mon appareil </a:t>
            </a:r>
            <a:r>
              <a:rPr lang="fr-FR" sz="1200" dirty="0" err="1">
                <a:solidFill>
                  <a:schemeClr val="dk1"/>
                </a:solidFill>
                <a:highlight>
                  <a:srgbClr val="00FFFF"/>
                </a:highlight>
                <a:latin typeface="Brandon Grotesque Regular" panose="020B0503020203060202" pitchFamily="34" charset="0"/>
                <a:cs typeface="Calibri"/>
              </a:rPr>
              <a:t>Trezor</a:t>
            </a:r>
            <a:r>
              <a:rPr lang="fr-FR" sz="1200" dirty="0">
                <a:solidFill>
                  <a:schemeClr val="dk1"/>
                </a:solidFill>
                <a:highlight>
                  <a:srgbClr val="00FFFF"/>
                </a:highlight>
                <a:latin typeface="Brandon Grotesque Regular" panose="020B0503020203060202" pitchFamily="34" charset="0"/>
                <a:cs typeface="Calibri"/>
              </a:rPr>
              <a:t>, la sauvegarde de la </a:t>
            </a:r>
            <a:r>
              <a:rPr lang="fr-FR" sz="1200" dirty="0" err="1">
                <a:solidFill>
                  <a:schemeClr val="dk1"/>
                </a:solidFill>
                <a:highlight>
                  <a:srgbClr val="00FFFF"/>
                </a:highlight>
                <a:latin typeface="Brandon Grotesque Regular" panose="020B0503020203060202" pitchFamily="34" charset="0"/>
                <a:cs typeface="Calibri"/>
              </a:rPr>
              <a:t>passphrase</a:t>
            </a:r>
            <a:r>
              <a:rPr lang="fr-FR" sz="1200" dirty="0">
                <a:solidFill>
                  <a:schemeClr val="dk1"/>
                </a:solidFill>
                <a:highlight>
                  <a:srgbClr val="00FFFF"/>
                </a:highlight>
                <a:latin typeface="Brandon Grotesque Regular" panose="020B0503020203060202" pitchFamily="34" charset="0"/>
                <a:cs typeface="Calibri"/>
              </a:rPr>
              <a:t> est située à la maison et chez ma mère. </a:t>
            </a:r>
            <a:endParaRPr lang="en-US" sz="1200" dirty="0">
              <a:solidFill>
                <a:schemeClr val="dk1"/>
              </a:solidFill>
              <a:highlight>
                <a:srgbClr val="C0C0C0"/>
              </a:highlight>
              <a:latin typeface="Brandon Grotesque Regular" panose="020B0503020203060202" pitchFamily="34" charset="0"/>
              <a:cs typeface="Calibri"/>
            </a:endParaRPr>
          </a:p>
        </p:txBody>
      </p:sp>
      <p:pic>
        <p:nvPicPr>
          <p:cNvPr id="8" name="Picture 7"/>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345831" y="4922989"/>
            <a:ext cx="1149729" cy="1118012"/>
          </a:xfrm>
          <a:prstGeom prst="rect">
            <a:avLst/>
          </a:prstGeom>
        </p:spPr>
      </p:pic>
      <p:sp>
        <p:nvSpPr>
          <p:cNvPr id="10" name="TextBox 9"/>
          <p:cNvSpPr txBox="1"/>
          <p:nvPr>
            <p:custDataLst>
              <p:tags r:id="rId6"/>
            </p:custDataLst>
          </p:nvPr>
        </p:nvSpPr>
        <p:spPr>
          <a:xfrm>
            <a:off x="1790735" y="2681654"/>
            <a:ext cx="184731" cy="369332"/>
          </a:xfrm>
          <a:prstGeom prst="rect">
            <a:avLst/>
          </a:prstGeom>
          <a:noFill/>
        </p:spPr>
        <p:txBody>
          <a:bodyPr wrap="none" rtlCol="0">
            <a:spAutoFit/>
          </a:bodyPr>
          <a:lstStyle/>
          <a:p>
            <a:endParaRPr lang="en-US" dirty="0"/>
          </a:p>
        </p:txBody>
      </p:sp>
      <p:sp>
        <p:nvSpPr>
          <p:cNvPr id="11" name="TextBox 10"/>
          <p:cNvSpPr txBox="1"/>
          <p:nvPr>
            <p:custDataLst>
              <p:tags r:id="rId7"/>
            </p:custDataLst>
          </p:nvPr>
        </p:nvSpPr>
        <p:spPr>
          <a:xfrm>
            <a:off x="345831" y="560170"/>
            <a:ext cx="3981050" cy="400406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indent="0">
              <a:lnSpc>
                <a:spcPct val="90000"/>
              </a:lnSpc>
              <a:spcBef>
                <a:spcPts val="1067"/>
              </a:spcBef>
              <a:spcAft>
                <a:spcPts val="0"/>
              </a:spcAft>
              <a:buClr>
                <a:schemeClr val="dk1"/>
              </a:buClr>
              <a:buSzPts val="1400"/>
              <a:buFont typeface="Arial"/>
              <a:buNone/>
              <a:defRPr sz="1600" b="0" i="0" u="none" strike="noStrike" cap="none">
                <a:solidFill>
                  <a:schemeClr val="dk1"/>
                </a:solidFill>
                <a:latin typeface="Brandon Grotesque Regular" panose="020B0503020203060202" pitchFamily="34" charset="0"/>
                <a:cs typeface="Calibri"/>
                <a:sym typeface="Calibri"/>
              </a:defRPr>
            </a:lvl1pPr>
            <a:lvl2pPr marL="895335" marR="0" lvl="1" indent="-285750">
              <a:lnSpc>
                <a:spcPct val="90000"/>
              </a:lnSpc>
              <a:spcBef>
                <a:spcPts val="533"/>
              </a:spcBef>
              <a:spcAft>
                <a:spcPts val="0"/>
              </a:spcAft>
              <a:buClr>
                <a:schemeClr val="dk1"/>
              </a:buClr>
              <a:buSzPts val="1400"/>
              <a:buFontTx/>
              <a:buChar char="-"/>
              <a:defRPr sz="1600" b="0" i="0" u="none" strike="noStrike" cap="none">
                <a:solidFill>
                  <a:schemeClr val="dk1"/>
                </a:solidFill>
                <a:latin typeface="Brandon Grotesque Regular" panose="020B0503020203060202" pitchFamily="34" charset="0"/>
                <a:cs typeface="Calibri"/>
                <a:sym typeface="Calibri"/>
              </a:defRPr>
            </a:lvl2pPr>
            <a:lvl3pPr marL="1828754" marR="0" lvl="2" indent="-423323">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fr-FR" sz="1400" dirty="0"/>
              <a:t>Nous allons maintenant ajouter la section inventaire.</a:t>
            </a:r>
          </a:p>
          <a:p>
            <a:r>
              <a:rPr lang="fr-FR" sz="1400" dirty="0"/>
              <a:t>Commencez par dresser la liste de votre appareil et des endroits où il y a des bitcoins.</a:t>
            </a:r>
          </a:p>
          <a:p>
            <a:pPr lvl="1"/>
            <a:r>
              <a:rPr lang="fr-FR" sz="1400" dirty="0"/>
              <a:t>Téléphone -&gt; portefeuille mobile</a:t>
            </a:r>
          </a:p>
          <a:p>
            <a:pPr lvl="1"/>
            <a:r>
              <a:rPr lang="fr-FR" sz="1400" dirty="0"/>
              <a:t>Bureau -&gt; plateforme d'échange, application, jeu, site web </a:t>
            </a:r>
          </a:p>
          <a:p>
            <a:pPr lvl="1"/>
            <a:r>
              <a:rPr lang="fr-FR" sz="1400" dirty="0"/>
              <a:t>Passer au portefeuille physique</a:t>
            </a:r>
          </a:p>
          <a:p>
            <a:pPr lvl="1"/>
            <a:r>
              <a:rPr lang="fr-FR" sz="1400" dirty="0" err="1"/>
              <a:t>Passphrase</a:t>
            </a:r>
            <a:endParaRPr lang="fr-FR" sz="1400" dirty="0"/>
          </a:p>
          <a:p>
            <a:pPr lvl="1"/>
            <a:r>
              <a:rPr lang="fr-FR" sz="1400" dirty="0"/>
              <a:t>Multi-</a:t>
            </a:r>
            <a:r>
              <a:rPr lang="fr-FR" sz="1400" dirty="0" err="1"/>
              <a:t>sig</a:t>
            </a:r>
            <a:endParaRPr lang="fr-FR" sz="1400" dirty="0"/>
          </a:p>
          <a:p>
            <a:r>
              <a:rPr lang="fr-FR" sz="1400" dirty="0"/>
              <a:t>Lorsque vous écrivez l'endroit où la sauvegarde est stockée, utilisez un lieu général et non une adresse spécifique.</a:t>
            </a:r>
          </a:p>
          <a:p>
            <a:r>
              <a:rPr lang="fr-FR" sz="1400" dirty="0"/>
              <a:t>Si vous avez plus que des bitcoins, indiquez-le. </a:t>
            </a:r>
            <a:endParaRPr lang="en-US" sz="1400" dirty="0"/>
          </a:p>
        </p:txBody>
      </p:sp>
      <p:cxnSp>
        <p:nvCxnSpPr>
          <p:cNvPr id="13" name="Straight Connector 12"/>
          <p:cNvCxnSpPr>
            <a:cxnSpLocks/>
          </p:cNvCxnSpPr>
          <p:nvPr>
            <p:custDataLst>
              <p:tags r:id="rId8"/>
            </p:custDataLst>
          </p:nvPr>
        </p:nvCxnSpPr>
        <p:spPr>
          <a:xfrm>
            <a:off x="4633546" y="277203"/>
            <a:ext cx="0" cy="5420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9"/>
            </p:custDataLst>
          </p:nvPr>
        </p:nvPicPr>
        <p:blipFill>
          <a:blip r:embed="rId13"/>
          <a:stretch>
            <a:fillRect/>
          </a:stretch>
        </p:blipFill>
        <p:spPr>
          <a:xfrm>
            <a:off x="5846884" y="1311996"/>
            <a:ext cx="5254869" cy="1079423"/>
          </a:xfrm>
          <a:prstGeom prst="rect">
            <a:avLst/>
          </a:prstGeom>
        </p:spPr>
      </p:pic>
      <p:sp>
        <p:nvSpPr>
          <p:cNvPr id="14" name="Footer Placeholder 4">
            <a:extLst>
              <a:ext uri="{FF2B5EF4-FFF2-40B4-BE49-F238E27FC236}">
                <a16:creationId xmlns:a16="http://schemas.microsoft.com/office/drawing/2014/main" id="{1706E305-8806-4B03-9D04-F300FA60541F}"/>
              </a:ext>
            </a:extLst>
          </p:cNvPr>
          <p:cNvSpPr>
            <a:spLocks noGrp="1"/>
          </p:cNvSpPr>
          <p:nvPr>
            <p:ph type="ftr" idx="11"/>
            <p:custDataLst>
              <p:tags r:id="rId10"/>
            </p:custDataLst>
          </p:nvPr>
        </p:nvSpPr>
        <p:spPr>
          <a:xfrm>
            <a:off x="2209800" y="6323180"/>
            <a:ext cx="8384310" cy="365125"/>
          </a:xfrm>
        </p:spPr>
        <p:txBody>
          <a:bodyPr/>
          <a:lstStyle/>
          <a:p>
            <a:r>
              <a:rPr lang="fr-FR" dirty="0"/>
              <a:t>Nous ne donnons pas de conseils financiers. Tout le contenu est destiné uniquement à un usage éducatif. Faites vos propres recherches. Ne faites pas confiance, vérifiez. BRH </a:t>
            </a:r>
            <a:r>
              <a:rPr lang="fr-FR" dirty="0" err="1"/>
              <a:t>LvL</a:t>
            </a:r>
            <a:r>
              <a:rPr lang="fr-FR" dirty="0"/>
              <a:t> 6.1 FR V1.2 - © 2020 Ce travail est </a:t>
            </a:r>
            <a:r>
              <a:rPr lang="fr-FR" dirty="0" err="1"/>
              <a:t>licensé</a:t>
            </a:r>
            <a:r>
              <a:rPr lang="fr-FR" dirty="0"/>
              <a:t> sous CC BY-SA. Ce chapitre a été possible grâce à l'utilisation partielle du livre "Crypto </a:t>
            </a:r>
            <a:r>
              <a:rPr lang="fr-FR" dirty="0" err="1"/>
              <a:t>Inheritance</a:t>
            </a:r>
            <a:r>
              <a:rPr lang="fr-FR" dirty="0"/>
              <a:t> planning" de Pamela Morgan.</a:t>
            </a:r>
          </a:p>
        </p:txBody>
      </p:sp>
    </p:spTree>
    <p:extLst>
      <p:ext uri="{BB962C8B-B14F-4D97-AF65-F5344CB8AC3E}">
        <p14:creationId xmlns:p14="http://schemas.microsoft.com/office/powerpoint/2010/main" val="247797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9"/>
</p:tagLst>
</file>

<file path=ppt/tags/tag125.xml><?xml version="1.0" encoding="utf-8"?>
<p:tagLst xmlns:a="http://schemas.openxmlformats.org/drawingml/2006/main" xmlns:r="http://schemas.openxmlformats.org/officeDocument/2006/relationships" xmlns:p="http://schemas.openxmlformats.org/presentationml/2006/main">
  <p:tag name="NUM" val="10"/>
</p:tagLst>
</file>

<file path=ppt/tags/tag126.xml><?xml version="1.0" encoding="utf-8"?>
<p:tagLst xmlns:a="http://schemas.openxmlformats.org/drawingml/2006/main" xmlns:r="http://schemas.openxmlformats.org/officeDocument/2006/relationships" xmlns:p="http://schemas.openxmlformats.org/presentationml/2006/main">
  <p:tag name="NUM" val="11"/>
</p:tagLst>
</file>

<file path=ppt/tags/tag127.xml><?xml version="1.0" encoding="utf-8"?>
<p:tagLst xmlns:a="http://schemas.openxmlformats.org/drawingml/2006/main" xmlns:r="http://schemas.openxmlformats.org/officeDocument/2006/relationships" xmlns:p="http://schemas.openxmlformats.org/presentationml/2006/main">
  <p:tag name="NUM" val="12"/>
</p:tagLst>
</file>

<file path=ppt/tags/tag128.xml><?xml version="1.0" encoding="utf-8"?>
<p:tagLst xmlns:a="http://schemas.openxmlformats.org/drawingml/2006/main" xmlns:r="http://schemas.openxmlformats.org/officeDocument/2006/relationships" xmlns:p="http://schemas.openxmlformats.org/presentationml/2006/main">
  <p:tag name="NUM" val="13"/>
</p:tagLst>
</file>

<file path=ppt/tags/tag129.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9"/>
</p:tagLst>
</file>

<file path=ppt/tags/tag159.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11"/>
</p:tagLst>
</file>

<file path=ppt/tags/tag161.xml><?xml version="1.0" encoding="utf-8"?>
<p:tagLst xmlns:a="http://schemas.openxmlformats.org/drawingml/2006/main" xmlns:r="http://schemas.openxmlformats.org/officeDocument/2006/relationships" xmlns:p="http://schemas.openxmlformats.org/presentationml/2006/main">
  <p:tag name="NUM" val="12"/>
</p:tagLst>
</file>

<file path=ppt/tags/tag162.xml><?xml version="1.0" encoding="utf-8"?>
<p:tagLst xmlns:a="http://schemas.openxmlformats.org/drawingml/2006/main" xmlns:r="http://schemas.openxmlformats.org/officeDocument/2006/relationships" xmlns:p="http://schemas.openxmlformats.org/presentationml/2006/main">
  <p:tag name="NUM" val="13"/>
</p:tagLst>
</file>

<file path=ppt/tags/tag163.xml><?xml version="1.0" encoding="utf-8"?>
<p:tagLst xmlns:a="http://schemas.openxmlformats.org/drawingml/2006/main" xmlns:r="http://schemas.openxmlformats.org/officeDocument/2006/relationships" xmlns:p="http://schemas.openxmlformats.org/presentationml/2006/main">
  <p:tag name="NUM" val="14"/>
</p:tagLst>
</file>

<file path=ppt/tags/tag164.xml><?xml version="1.0" encoding="utf-8"?>
<p:tagLst xmlns:a="http://schemas.openxmlformats.org/drawingml/2006/main" xmlns:r="http://schemas.openxmlformats.org/officeDocument/2006/relationships" xmlns:p="http://schemas.openxmlformats.org/presentationml/2006/main">
  <p:tag name="NUM" val="15"/>
</p:tagLst>
</file>

<file path=ppt/tags/tag165.xml><?xml version="1.0" encoding="utf-8"?>
<p:tagLst xmlns:a="http://schemas.openxmlformats.org/drawingml/2006/main" xmlns:r="http://schemas.openxmlformats.org/officeDocument/2006/relationships" xmlns:p="http://schemas.openxmlformats.org/presentationml/2006/main">
  <p:tag name="NUM" val="16"/>
</p:tagLst>
</file>

<file path=ppt/tags/tag166.xml><?xml version="1.0" encoding="utf-8"?>
<p:tagLst xmlns:a="http://schemas.openxmlformats.org/drawingml/2006/main" xmlns:r="http://schemas.openxmlformats.org/officeDocument/2006/relationships" xmlns:p="http://schemas.openxmlformats.org/presentationml/2006/main">
  <p:tag name="NUM" val="17"/>
</p:tagLst>
</file>

<file path=ppt/tags/tag167.xml><?xml version="1.0" encoding="utf-8"?>
<p:tagLst xmlns:a="http://schemas.openxmlformats.org/drawingml/2006/main" xmlns:r="http://schemas.openxmlformats.org/officeDocument/2006/relationships" xmlns:p="http://schemas.openxmlformats.org/presentationml/2006/main">
  <p:tag name="NUM" val="18"/>
</p:tagLst>
</file>

<file path=ppt/tags/tag168.xml><?xml version="1.0" encoding="utf-8"?>
<p:tagLst xmlns:a="http://schemas.openxmlformats.org/drawingml/2006/main" xmlns:r="http://schemas.openxmlformats.org/officeDocument/2006/relationships" xmlns:p="http://schemas.openxmlformats.org/presentationml/2006/main">
  <p:tag name="NUM" val="19"/>
</p:tagLst>
</file>

<file path=ppt/tags/tag169.xml><?xml version="1.0" encoding="utf-8"?>
<p:tagLst xmlns:a="http://schemas.openxmlformats.org/drawingml/2006/main" xmlns:r="http://schemas.openxmlformats.org/officeDocument/2006/relationships" xmlns:p="http://schemas.openxmlformats.org/presentationml/2006/main">
  <p:tag name="NUM" val="20"/>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21"/>
</p:tagLst>
</file>

<file path=ppt/tags/tag171.xml><?xml version="1.0" encoding="utf-8"?>
<p:tagLst xmlns:a="http://schemas.openxmlformats.org/drawingml/2006/main" xmlns:r="http://schemas.openxmlformats.org/officeDocument/2006/relationships" xmlns:p="http://schemas.openxmlformats.org/presentationml/2006/main">
  <p:tag name="NUM" val="22"/>
</p:tagLst>
</file>

<file path=ppt/tags/tag172.xml><?xml version="1.0" encoding="utf-8"?>
<p:tagLst xmlns:a="http://schemas.openxmlformats.org/drawingml/2006/main" xmlns:r="http://schemas.openxmlformats.org/officeDocument/2006/relationships" xmlns:p="http://schemas.openxmlformats.org/presentationml/2006/main">
  <p:tag name="NUM" val="23"/>
</p:tagLst>
</file>

<file path=ppt/tags/tag173.xml><?xml version="1.0" encoding="utf-8"?>
<p:tagLst xmlns:a="http://schemas.openxmlformats.org/drawingml/2006/main" xmlns:r="http://schemas.openxmlformats.org/officeDocument/2006/relationships" xmlns:p="http://schemas.openxmlformats.org/presentationml/2006/main">
  <p:tag name="NUM" val="24"/>
</p:tagLst>
</file>

<file path=ppt/tags/tag174.xml><?xml version="1.0" encoding="utf-8"?>
<p:tagLst xmlns:a="http://schemas.openxmlformats.org/drawingml/2006/main" xmlns:r="http://schemas.openxmlformats.org/officeDocument/2006/relationships" xmlns:p="http://schemas.openxmlformats.org/presentationml/2006/main">
  <p:tag name="NUM" val="25"/>
</p:tagLst>
</file>

<file path=ppt/tags/tag175.xml><?xml version="1.0" encoding="utf-8"?>
<p:tagLst xmlns:a="http://schemas.openxmlformats.org/drawingml/2006/main" xmlns:r="http://schemas.openxmlformats.org/officeDocument/2006/relationships" xmlns:p="http://schemas.openxmlformats.org/presentationml/2006/main">
  <p:tag name="NUM" val="26"/>
</p:tagLst>
</file>

<file path=ppt/tags/tag176.xml><?xml version="1.0" encoding="utf-8"?>
<p:tagLst xmlns:a="http://schemas.openxmlformats.org/drawingml/2006/main" xmlns:r="http://schemas.openxmlformats.org/officeDocument/2006/relationships" xmlns:p="http://schemas.openxmlformats.org/presentationml/2006/main">
  <p:tag name="NUM" val="27"/>
</p:tagLst>
</file>

<file path=ppt/tags/tag177.xml><?xml version="1.0" encoding="utf-8"?>
<p:tagLst xmlns:a="http://schemas.openxmlformats.org/drawingml/2006/main" xmlns:r="http://schemas.openxmlformats.org/officeDocument/2006/relationships" xmlns:p="http://schemas.openxmlformats.org/presentationml/2006/main">
  <p:tag name="NUM" val="28"/>
</p:tagLst>
</file>

<file path=ppt/tags/tag178.xml><?xml version="1.0" encoding="utf-8"?>
<p:tagLst xmlns:a="http://schemas.openxmlformats.org/drawingml/2006/main" xmlns:r="http://schemas.openxmlformats.org/officeDocument/2006/relationships" xmlns:p="http://schemas.openxmlformats.org/presentationml/2006/main">
  <p:tag name="NUM" val="29"/>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7"/>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3"/>
</p:tagLst>
</file>

<file path=ppt/tags/tag34.xml><?xml version="1.0" encoding="utf-8"?>
<p:tagLst xmlns:a="http://schemas.openxmlformats.org/drawingml/2006/main" xmlns:r="http://schemas.openxmlformats.org/officeDocument/2006/relationships" xmlns:p="http://schemas.openxmlformats.org/presentationml/2006/main">
  <p:tag name="NUM" val="14"/>
</p:tagLst>
</file>

<file path=ppt/tags/tag35.xml><?xml version="1.0" encoding="utf-8"?>
<p:tagLst xmlns:a="http://schemas.openxmlformats.org/drawingml/2006/main" xmlns:r="http://schemas.openxmlformats.org/officeDocument/2006/relationships" xmlns:p="http://schemas.openxmlformats.org/presentationml/2006/main">
  <p:tag name="NUM" val="15"/>
</p:tagLst>
</file>

<file path=ppt/tags/tag36.xml><?xml version="1.0" encoding="utf-8"?>
<p:tagLst xmlns:a="http://schemas.openxmlformats.org/drawingml/2006/main" xmlns:r="http://schemas.openxmlformats.org/officeDocument/2006/relationships" xmlns:p="http://schemas.openxmlformats.org/presentationml/2006/main">
  <p:tag name="NUM" val="1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9"/>
</p:tagLst>
</file>

<file path=ppt/tags/tag56.xml><?xml version="1.0" encoding="utf-8"?>
<p:tagLst xmlns:a="http://schemas.openxmlformats.org/drawingml/2006/main" xmlns:r="http://schemas.openxmlformats.org/officeDocument/2006/relationships" xmlns:p="http://schemas.openxmlformats.org/presentationml/2006/main">
  <p:tag name="NUM" val="20"/>
</p:tagLst>
</file>

<file path=ppt/tags/tag57.xml><?xml version="1.0" encoding="utf-8"?>
<p:tagLst xmlns:a="http://schemas.openxmlformats.org/drawingml/2006/main" xmlns:r="http://schemas.openxmlformats.org/officeDocument/2006/relationships" xmlns:p="http://schemas.openxmlformats.org/presentationml/2006/main">
  <p:tag name="NUM" val="21"/>
</p:tagLst>
</file>

<file path=ppt/tags/tag58.xml><?xml version="1.0" encoding="utf-8"?>
<p:tagLst xmlns:a="http://schemas.openxmlformats.org/drawingml/2006/main" xmlns:r="http://schemas.openxmlformats.org/officeDocument/2006/relationships" xmlns:p="http://schemas.openxmlformats.org/presentationml/2006/main">
  <p:tag name="NUM" val="22"/>
</p:tagLst>
</file>

<file path=ppt/tags/tag59.xml><?xml version="1.0" encoding="utf-8"?>
<p:tagLst xmlns:a="http://schemas.openxmlformats.org/drawingml/2006/main" xmlns:r="http://schemas.openxmlformats.org/officeDocument/2006/relationships" xmlns:p="http://schemas.openxmlformats.org/presentationml/2006/main">
  <p:tag name="NUM" val="2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NUM" val="10"/>
</p:tagLst>
</file>

<file path=ppt/tags/tag84.xml><?xml version="1.0" encoding="utf-8"?>
<p:tagLst xmlns:a="http://schemas.openxmlformats.org/drawingml/2006/main" xmlns:r="http://schemas.openxmlformats.org/officeDocument/2006/relationships" xmlns:p="http://schemas.openxmlformats.org/presentationml/2006/main">
  <p:tag name="NUM" val="11"/>
</p:tagLst>
</file>

<file path=ppt/tags/tag85.xml><?xml version="1.0" encoding="utf-8"?>
<p:tagLst xmlns:a="http://schemas.openxmlformats.org/drawingml/2006/main" xmlns:r="http://schemas.openxmlformats.org/officeDocument/2006/relationships" xmlns:p="http://schemas.openxmlformats.org/presentationml/2006/main">
  <p:tag name="NUM" val="12"/>
</p:tagLst>
</file>

<file path=ppt/tags/tag86.xml><?xml version="1.0" encoding="utf-8"?>
<p:tagLst xmlns:a="http://schemas.openxmlformats.org/drawingml/2006/main" xmlns:r="http://schemas.openxmlformats.org/officeDocument/2006/relationships" xmlns:p="http://schemas.openxmlformats.org/presentationml/2006/main">
  <p:tag name="NUM" val="1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0</TotalTime>
  <Words>5328</Words>
  <Application>Microsoft Office PowerPoint</Application>
  <PresentationFormat>Widescreen</PresentationFormat>
  <Paragraphs>378</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Brandon Grotesque Medium</vt:lpstr>
      <vt:lpstr>Brandon Grotesque Regular</vt:lpstr>
      <vt:lpstr>Calibri</vt:lpstr>
      <vt:lpstr>Calibri Light</vt:lpstr>
      <vt:lpstr>Wingdings</vt:lpstr>
      <vt:lpstr>1_Office Theme</vt:lpstr>
      <vt:lpstr>4_Office Theme</vt:lpstr>
      <vt:lpstr>PowerPoint Presentation</vt:lpstr>
      <vt:lpstr>Accident de voiture, BOOM, vous êtes mort.</vt:lpstr>
      <vt:lpstr>Copyright, la leçon suivante n'est pas mon œuvre personnelle..</vt:lpstr>
      <vt:lpstr>Je vous demande 30 minutes de votre temps, non pas pour moi ni pour vous, mais pour vos proches.</vt:lpstr>
      <vt:lpstr>Étape 1 : Choisir les bonnes personnes pour aider vos héritiers</vt:lpstr>
      <vt:lpstr>Étape 2 : Faites un inventaire simple et rapide.</vt:lpstr>
      <vt:lpstr>Étape 3 : Rédigeons la lettre.</vt:lpstr>
      <vt:lpstr>PowerPoint Presentation</vt:lpstr>
      <vt:lpstr>PowerPoint Presentation</vt:lpstr>
      <vt:lpstr>PowerPoint Presentation</vt:lpstr>
      <vt:lpstr>PowerPoint Presentation</vt:lpstr>
      <vt:lpstr>PowerPoint Presentation</vt:lpstr>
      <vt:lpstr>Quelle est la suite ?</vt:lpstr>
      <vt:lpstr>Qu'en est-il de nous et de notre contenu?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Heritence planning</dc:title>
  <dc:creator>clement desmettre</dc:creator>
  <cp:lastModifiedBy>Clément - CEVEX</cp:lastModifiedBy>
  <cp:revision>89</cp:revision>
  <dcterms:created xsi:type="dcterms:W3CDTF">2019-11-26T09:33:25Z</dcterms:created>
  <dcterms:modified xsi:type="dcterms:W3CDTF">2020-08-14T16:02:46Z</dcterms:modified>
</cp:coreProperties>
</file>